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0" r:id="rId2"/>
  </p:sldIdLst>
  <p:sldSz cx="6858000" cy="9906000" type="A4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FFCC"/>
    <a:srgbClr val="FFCCCC"/>
    <a:srgbClr val="CCECFF"/>
    <a:srgbClr val="FAE8A4"/>
    <a:srgbClr val="99CCFF"/>
    <a:srgbClr val="FF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054" autoAdjust="0"/>
  </p:normalViewPr>
  <p:slideViewPr>
    <p:cSldViewPr snapToGrid="0" showGuides="1">
      <p:cViewPr>
        <p:scale>
          <a:sx n="100" d="100"/>
          <a:sy n="100" d="100"/>
        </p:scale>
        <p:origin x="-2892" y="-78"/>
      </p:cViewPr>
      <p:guideLst>
        <p:guide orient="horz" pos="2544"/>
        <p:guide orient="horz" pos="576"/>
        <p:guide orient="horz" pos="2944"/>
        <p:guide orient="horz" pos="1656"/>
        <p:guide orient="horz" pos="1840"/>
        <p:guide orient="horz" pos="5832"/>
        <p:guide orient="horz" pos="4640"/>
        <p:guide pos="871"/>
        <p:guide pos="870"/>
        <p:guide pos="2160"/>
        <p:guide pos="2660"/>
        <p:guide pos="263"/>
        <p:guide pos="4255"/>
        <p:guide pos="1983"/>
        <p:guide pos="3876"/>
        <p:guide pos="22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142" y="-96"/>
      </p:cViewPr>
      <p:guideLst>
        <p:guide orient="horz" pos="312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1375" y="742950"/>
            <a:ext cx="257175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6938"/>
            <a:ext cx="5435600" cy="4456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07525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97C9CF-DC49-449E-AEA4-093E8EC9C3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21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0CB4F-0B73-4C92-A7F7-6B8A7CE8492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14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C368B-62FA-428F-A51D-F151681FE1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432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BC4DC-5E59-480C-8450-5D8F07E54DC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203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4DC6-1697-4F7C-ABF1-54898DAF67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12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3D00D-0DD9-4425-AC8C-D80995CDE3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53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5525A-DA8B-4D0D-9FEB-2FD4C146BF7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116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9872F-2F28-48CB-842F-A6B575D55B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48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A1380-C8D2-4297-9227-D93C5D293D0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4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6F062-597A-4040-9DCA-5C2216E8444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01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9E4A3-7EE4-4BCC-814F-88ED6F7C90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44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A67CB-9C3C-49C8-984E-6307920FFD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850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6D2208-A673-4D28-8224-11A2AE3E21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7127" y="401087"/>
            <a:ext cx="381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0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665334" y="2889040"/>
            <a:ext cx="2876220" cy="2280284"/>
            <a:chOff x="665847" y="3218088"/>
            <a:chExt cx="3069084" cy="2622192"/>
          </a:xfrm>
        </p:grpSpPr>
        <p:sp>
          <p:nvSpPr>
            <p:cNvPr id="132" name="Textfeld 131"/>
            <p:cNvSpPr txBox="1"/>
            <p:nvPr/>
          </p:nvSpPr>
          <p:spPr>
            <a:xfrm rot="16200000">
              <a:off x="230366" y="4284359"/>
              <a:ext cx="1100853" cy="229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hCD45</a:t>
              </a:r>
              <a:r>
                <a:rPr lang="de-DE" sz="800" baseline="30000" dirty="0" smtClean="0"/>
                <a:t>+</a:t>
              </a:r>
              <a:r>
                <a:rPr lang="de-DE" sz="800" dirty="0" smtClean="0"/>
                <a:t> </a:t>
              </a:r>
              <a:r>
                <a:rPr lang="de-DE" sz="800" dirty="0" err="1" smtClean="0"/>
                <a:t>cells</a:t>
              </a:r>
              <a:r>
                <a:rPr lang="de-DE" sz="800" dirty="0" smtClean="0"/>
                <a:t> [%]</a:t>
              </a:r>
              <a:endParaRPr lang="de-DE" sz="800" dirty="0"/>
            </a:p>
          </p:txBody>
        </p:sp>
        <p:sp>
          <p:nvSpPr>
            <p:cNvPr id="133" name="Textfeld 132"/>
            <p:cNvSpPr txBox="1"/>
            <p:nvPr/>
          </p:nvSpPr>
          <p:spPr>
            <a:xfrm>
              <a:off x="1729930" y="5592532"/>
              <a:ext cx="96163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ytokine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[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pg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/ml]</a:t>
              </a:r>
              <a:endParaRPr lang="de-DE" sz="800" dirty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134" name="Textfeld 133"/>
            <p:cNvSpPr txBox="1"/>
            <p:nvPr/>
          </p:nvSpPr>
          <p:spPr>
            <a:xfrm>
              <a:off x="915689" y="486230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</a:t>
              </a:r>
              <a:endParaRPr lang="de-DE" sz="800" dirty="0"/>
            </a:p>
          </p:txBody>
        </p:sp>
        <p:sp>
          <p:nvSpPr>
            <p:cNvPr id="135" name="Textfeld 134"/>
            <p:cNvSpPr txBox="1"/>
            <p:nvPr/>
          </p:nvSpPr>
          <p:spPr>
            <a:xfrm>
              <a:off x="915689" y="447699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40</a:t>
              </a:r>
              <a:endParaRPr lang="de-DE" sz="800" dirty="0"/>
            </a:p>
          </p:txBody>
        </p:sp>
        <p:sp>
          <p:nvSpPr>
            <p:cNvPr id="136" name="Textfeld 135"/>
            <p:cNvSpPr txBox="1"/>
            <p:nvPr/>
          </p:nvSpPr>
          <p:spPr>
            <a:xfrm>
              <a:off x="915689" y="409168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60</a:t>
              </a:r>
              <a:endParaRPr lang="de-DE" sz="800" dirty="0"/>
            </a:p>
          </p:txBody>
        </p:sp>
        <p:sp>
          <p:nvSpPr>
            <p:cNvPr id="137" name="Textfeld 136"/>
            <p:cNvSpPr txBox="1"/>
            <p:nvPr/>
          </p:nvSpPr>
          <p:spPr>
            <a:xfrm>
              <a:off x="915689" y="368097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80</a:t>
              </a:r>
              <a:endParaRPr lang="de-DE" sz="800" dirty="0"/>
            </a:p>
          </p:txBody>
        </p:sp>
        <p:sp>
          <p:nvSpPr>
            <p:cNvPr id="138" name="Textfeld 137"/>
            <p:cNvSpPr txBox="1"/>
            <p:nvPr/>
          </p:nvSpPr>
          <p:spPr>
            <a:xfrm>
              <a:off x="982793" y="5247612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0</a:t>
              </a:r>
            </a:p>
          </p:txBody>
        </p:sp>
        <p:sp>
          <p:nvSpPr>
            <p:cNvPr id="139" name="Textfeld 138"/>
            <p:cNvSpPr txBox="1"/>
            <p:nvPr/>
          </p:nvSpPr>
          <p:spPr>
            <a:xfrm>
              <a:off x="845157" y="3299971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100</a:t>
              </a:r>
              <a:endParaRPr lang="de-DE" sz="800" dirty="0"/>
            </a:p>
          </p:txBody>
        </p:sp>
        <p:sp>
          <p:nvSpPr>
            <p:cNvPr id="140" name="Textfeld 139"/>
            <p:cNvSpPr txBox="1"/>
            <p:nvPr/>
          </p:nvSpPr>
          <p:spPr>
            <a:xfrm>
              <a:off x="14780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</a:t>
              </a:r>
              <a:endParaRPr lang="de-DE" sz="800" dirty="0"/>
            </a:p>
          </p:txBody>
        </p:sp>
        <p:sp>
          <p:nvSpPr>
            <p:cNvPr id="141" name="Textfeld 140"/>
            <p:cNvSpPr txBox="1"/>
            <p:nvPr/>
          </p:nvSpPr>
          <p:spPr>
            <a:xfrm>
              <a:off x="18717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</a:t>
              </a:r>
              <a:endParaRPr lang="de-DE" sz="800" dirty="0"/>
            </a:p>
          </p:txBody>
        </p:sp>
        <p:sp>
          <p:nvSpPr>
            <p:cNvPr id="142" name="Textfeld 141"/>
            <p:cNvSpPr txBox="1"/>
            <p:nvPr/>
          </p:nvSpPr>
          <p:spPr>
            <a:xfrm>
              <a:off x="22654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30</a:t>
              </a:r>
              <a:endParaRPr lang="de-DE" sz="800" dirty="0"/>
            </a:p>
          </p:txBody>
        </p:sp>
        <p:sp>
          <p:nvSpPr>
            <p:cNvPr id="160" name="Textfeld 159"/>
            <p:cNvSpPr txBox="1"/>
            <p:nvPr/>
          </p:nvSpPr>
          <p:spPr>
            <a:xfrm>
              <a:off x="26591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4</a:t>
              </a:r>
              <a:r>
                <a:rPr lang="de-DE" sz="800" dirty="0" smtClean="0"/>
                <a:t>0</a:t>
              </a:r>
              <a:endParaRPr lang="de-DE" sz="800" dirty="0"/>
            </a:p>
          </p:txBody>
        </p:sp>
        <p:sp>
          <p:nvSpPr>
            <p:cNvPr id="161" name="Textfeld 160"/>
            <p:cNvSpPr txBox="1"/>
            <p:nvPr/>
          </p:nvSpPr>
          <p:spPr>
            <a:xfrm>
              <a:off x="30401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5</a:t>
              </a:r>
              <a:r>
                <a:rPr lang="de-DE" sz="800" dirty="0" smtClean="0"/>
                <a:t>0</a:t>
              </a:r>
              <a:endParaRPr lang="de-DE" sz="800" dirty="0"/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50" t="14495" b="16558"/>
            <a:stretch/>
          </p:blipFill>
          <p:spPr bwMode="auto">
            <a:xfrm>
              <a:off x="1219219" y="3303865"/>
              <a:ext cx="2515712" cy="2178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" name="Rechteck 143"/>
            <p:cNvSpPr/>
            <p:nvPr/>
          </p:nvSpPr>
          <p:spPr>
            <a:xfrm>
              <a:off x="2424572" y="3270550"/>
              <a:ext cx="901558" cy="5020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145" name="Textfeld 144"/>
            <p:cNvSpPr txBox="1"/>
            <p:nvPr/>
          </p:nvSpPr>
          <p:spPr>
            <a:xfrm>
              <a:off x="1279843" y="3218088"/>
              <a:ext cx="867561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TNF-</a:t>
              </a:r>
              <a:r>
                <a:rPr lang="de-DE" sz="800" b="1" dirty="0" smtClean="0">
                  <a:latin typeface="Symbol" pitchFamily="18" charset="2"/>
                  <a:cs typeface="Arial" pitchFamily="34" charset="0"/>
                </a:rPr>
                <a:t>a</a:t>
              </a:r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, OKT3</a:t>
              </a:r>
              <a:endParaRPr lang="de-DE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Textfeld 142"/>
            <p:cNvSpPr txBox="1"/>
            <p:nvPr/>
          </p:nvSpPr>
          <p:spPr>
            <a:xfrm>
              <a:off x="2424572" y="3544155"/>
              <a:ext cx="634935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r=0.4827</a:t>
              </a:r>
              <a:endParaRPr lang="de-DE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3627607" y="492518"/>
            <a:ext cx="2644677" cy="2223570"/>
            <a:chOff x="3629333" y="157171"/>
            <a:chExt cx="2822014" cy="2556975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26" t="15225" b="16696"/>
            <a:stretch/>
          </p:blipFill>
          <p:spPr bwMode="auto">
            <a:xfrm>
              <a:off x="3976707" y="260690"/>
              <a:ext cx="2474640" cy="2088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Rechteck 69"/>
            <p:cNvSpPr/>
            <p:nvPr/>
          </p:nvSpPr>
          <p:spPr>
            <a:xfrm>
              <a:off x="5151763" y="157171"/>
              <a:ext cx="901558" cy="5020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4508679" y="2466398"/>
              <a:ext cx="96163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ytokine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[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pg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/ml]</a:t>
              </a:r>
              <a:endParaRPr lang="de-DE" sz="800" dirty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3699865" y="174610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</a:t>
              </a:r>
              <a:endParaRPr lang="de-DE" sz="800" dirty="0"/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3699865" y="136079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40</a:t>
              </a:r>
              <a:endParaRPr lang="de-DE" sz="800" dirty="0"/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3699865" y="97548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60</a:t>
              </a:r>
              <a:endParaRPr lang="de-DE" sz="800" dirty="0"/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3699865" y="56477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80</a:t>
              </a:r>
              <a:endParaRPr lang="de-DE" sz="800" dirty="0"/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3766969" y="2131414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0</a:t>
              </a: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3629333" y="18377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100</a:t>
              </a:r>
              <a:endParaRPr lang="de-DE" sz="800" dirty="0"/>
            </a:p>
          </p:txBody>
        </p:sp>
        <p:sp>
          <p:nvSpPr>
            <p:cNvPr id="79" name="Textfeld 78"/>
            <p:cNvSpPr txBox="1"/>
            <p:nvPr/>
          </p:nvSpPr>
          <p:spPr>
            <a:xfrm>
              <a:off x="4440069" y="2296514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2000</a:t>
              </a:r>
              <a:endParaRPr lang="de-DE" sz="800" dirty="0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5100469" y="2296514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4</a:t>
              </a:r>
              <a:r>
                <a:rPr lang="de-DE" sz="800" dirty="0" smtClean="0"/>
                <a:t>000</a:t>
              </a:r>
              <a:endParaRPr lang="de-DE" sz="800" dirty="0"/>
            </a:p>
          </p:txBody>
        </p:sp>
        <p:sp>
          <p:nvSpPr>
            <p:cNvPr id="81" name="Textfeld 80"/>
            <p:cNvSpPr txBox="1"/>
            <p:nvPr/>
          </p:nvSpPr>
          <p:spPr>
            <a:xfrm>
              <a:off x="5748169" y="2296514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6000</a:t>
              </a:r>
              <a:endParaRPr lang="de-DE" sz="800" dirty="0"/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4046556" y="167069"/>
              <a:ext cx="992428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IFN-</a:t>
              </a:r>
              <a:r>
                <a:rPr lang="de-DE" sz="800" b="1" dirty="0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, TGN1412</a:t>
              </a:r>
              <a:endParaRPr lang="de-DE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5113663" y="387739"/>
              <a:ext cx="670855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itchFamily="34" charset="0"/>
                  <a:cs typeface="Arial" pitchFamily="34" charset="0"/>
                </a:rPr>
                <a:t>r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=-0.3059</a:t>
              </a:r>
              <a:endParaRPr lang="de-DE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42812" y="472551"/>
            <a:ext cx="2897328" cy="2262878"/>
            <a:chOff x="643325" y="134210"/>
            <a:chExt cx="3091606" cy="2602177"/>
          </a:xfrm>
        </p:grpSpPr>
        <p:sp>
          <p:nvSpPr>
            <p:cNvPr id="54" name="Textfeld 53"/>
            <p:cNvSpPr txBox="1"/>
            <p:nvPr/>
          </p:nvSpPr>
          <p:spPr>
            <a:xfrm rot="16200000">
              <a:off x="207843" y="1130060"/>
              <a:ext cx="1100853" cy="2298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hCD45</a:t>
              </a:r>
              <a:r>
                <a:rPr lang="de-DE" sz="800" baseline="30000" dirty="0" smtClean="0"/>
                <a:t>+</a:t>
              </a:r>
              <a:r>
                <a:rPr lang="de-DE" sz="800" dirty="0" smtClean="0"/>
                <a:t> </a:t>
              </a:r>
              <a:r>
                <a:rPr lang="de-DE" sz="800" dirty="0" err="1" smtClean="0"/>
                <a:t>cells</a:t>
              </a:r>
              <a:r>
                <a:rPr lang="de-DE" sz="800" dirty="0" smtClean="0"/>
                <a:t> [%]</a:t>
              </a:r>
              <a:endParaRPr lang="de-DE" sz="800" dirty="0"/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1704515" y="2488639"/>
              <a:ext cx="96163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ytokine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[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pg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/ml]</a:t>
              </a:r>
              <a:endParaRPr lang="de-DE" sz="800" dirty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905865" y="174610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</a:t>
              </a:r>
              <a:endParaRPr lang="de-DE" sz="800" dirty="0"/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905865" y="136079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40</a:t>
              </a:r>
              <a:endParaRPr lang="de-DE" sz="800" dirty="0"/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905865" y="97548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60</a:t>
              </a:r>
              <a:endParaRPr lang="de-DE" sz="800" dirty="0"/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905865" y="564772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80</a:t>
              </a:r>
              <a:endParaRPr lang="de-DE" sz="800" dirty="0"/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972969" y="2131414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0</a:t>
              </a:r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835333" y="183771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100</a:t>
              </a:r>
              <a:endParaRPr lang="de-DE" sz="800" dirty="0"/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1646069" y="2296514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2000</a:t>
              </a:r>
              <a:endParaRPr lang="de-DE" sz="800" dirty="0"/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2319169" y="2296514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4</a:t>
              </a:r>
              <a:r>
                <a:rPr lang="de-DE" sz="800" dirty="0" smtClean="0"/>
                <a:t>000</a:t>
              </a:r>
              <a:endParaRPr lang="de-DE" sz="800" dirty="0"/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2954169" y="2296514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6000</a:t>
              </a:r>
              <a:endParaRPr lang="de-DE" sz="800" dirty="0"/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38" t="16350" b="17311"/>
            <a:stretch/>
          </p:blipFill>
          <p:spPr bwMode="auto">
            <a:xfrm>
              <a:off x="1196613" y="260690"/>
              <a:ext cx="2538318" cy="210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2414748" y="167051"/>
              <a:ext cx="901558" cy="5020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2414748" y="387739"/>
              <a:ext cx="634935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itchFamily="34" charset="0"/>
                  <a:cs typeface="Arial" pitchFamily="34" charset="0"/>
                </a:rPr>
                <a:t>r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=0.0177</a:t>
              </a:r>
              <a:endParaRPr lang="de-DE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1270019" y="134210"/>
              <a:ext cx="807694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IFN-</a:t>
              </a:r>
              <a:r>
                <a:rPr lang="de-DE" sz="800" b="1" dirty="0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, OKT3</a:t>
              </a:r>
              <a:endParaRPr lang="de-DE" sz="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3624732" y="2889040"/>
            <a:ext cx="2680244" cy="2285847"/>
            <a:chOff x="3626457" y="3218088"/>
            <a:chExt cx="2859966" cy="2628589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04" t="15282" b="17214"/>
            <a:stretch/>
          </p:blipFill>
          <p:spPr bwMode="auto">
            <a:xfrm>
              <a:off x="3988261" y="3371579"/>
              <a:ext cx="2498162" cy="210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8" name="Rechteck 157"/>
            <p:cNvSpPr/>
            <p:nvPr/>
          </p:nvSpPr>
          <p:spPr>
            <a:xfrm>
              <a:off x="5237342" y="3290195"/>
              <a:ext cx="901558" cy="5020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159" name="Textfeld 158"/>
            <p:cNvSpPr txBox="1"/>
            <p:nvPr/>
          </p:nvSpPr>
          <p:spPr>
            <a:xfrm>
              <a:off x="4054513" y="3218088"/>
              <a:ext cx="1052294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TNF-</a:t>
              </a:r>
              <a:r>
                <a:rPr lang="de-DE" sz="800" b="1" dirty="0" smtClean="0">
                  <a:latin typeface="Symbol" pitchFamily="18" charset="2"/>
                  <a:cs typeface="Arial" pitchFamily="34" charset="0"/>
                </a:rPr>
                <a:t>a</a:t>
              </a:r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, TGN1412</a:t>
              </a:r>
              <a:endParaRPr lang="de-DE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Textfeld 156"/>
            <p:cNvSpPr txBox="1"/>
            <p:nvPr/>
          </p:nvSpPr>
          <p:spPr>
            <a:xfrm>
              <a:off x="5123042" y="3544155"/>
              <a:ext cx="670855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itchFamily="34" charset="0"/>
                  <a:cs typeface="Arial" pitchFamily="34" charset="0"/>
                </a:rPr>
                <a:t>r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=-0.2482</a:t>
              </a:r>
              <a:endParaRPr lang="de-DE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Textfeld 210"/>
            <p:cNvSpPr txBox="1"/>
            <p:nvPr/>
          </p:nvSpPr>
          <p:spPr>
            <a:xfrm>
              <a:off x="4508123" y="5598929"/>
              <a:ext cx="96163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ytokine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[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pg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/ml]</a:t>
              </a:r>
              <a:endParaRPr lang="de-DE" sz="800" dirty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212" name="Textfeld 211"/>
            <p:cNvSpPr txBox="1"/>
            <p:nvPr/>
          </p:nvSpPr>
          <p:spPr>
            <a:xfrm>
              <a:off x="3696989" y="486230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</a:t>
              </a:r>
              <a:endParaRPr lang="de-DE" sz="800" dirty="0"/>
            </a:p>
          </p:txBody>
        </p:sp>
        <p:sp>
          <p:nvSpPr>
            <p:cNvPr id="213" name="Textfeld 212"/>
            <p:cNvSpPr txBox="1"/>
            <p:nvPr/>
          </p:nvSpPr>
          <p:spPr>
            <a:xfrm>
              <a:off x="3696989" y="447699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40</a:t>
              </a:r>
              <a:endParaRPr lang="de-DE" sz="800" dirty="0"/>
            </a:p>
          </p:txBody>
        </p:sp>
        <p:sp>
          <p:nvSpPr>
            <p:cNvPr id="214" name="Textfeld 213"/>
            <p:cNvSpPr txBox="1"/>
            <p:nvPr/>
          </p:nvSpPr>
          <p:spPr>
            <a:xfrm>
              <a:off x="3696989" y="409168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60</a:t>
              </a:r>
              <a:endParaRPr lang="de-DE" sz="800" dirty="0"/>
            </a:p>
          </p:txBody>
        </p:sp>
        <p:sp>
          <p:nvSpPr>
            <p:cNvPr id="215" name="Textfeld 214"/>
            <p:cNvSpPr txBox="1"/>
            <p:nvPr/>
          </p:nvSpPr>
          <p:spPr>
            <a:xfrm>
              <a:off x="3696989" y="368097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80</a:t>
              </a:r>
              <a:endParaRPr lang="de-DE" sz="800" dirty="0"/>
            </a:p>
          </p:txBody>
        </p:sp>
        <p:sp>
          <p:nvSpPr>
            <p:cNvPr id="216" name="Textfeld 215"/>
            <p:cNvSpPr txBox="1"/>
            <p:nvPr/>
          </p:nvSpPr>
          <p:spPr>
            <a:xfrm>
              <a:off x="3764093" y="5247612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0</a:t>
              </a:r>
            </a:p>
          </p:txBody>
        </p:sp>
        <p:sp>
          <p:nvSpPr>
            <p:cNvPr id="217" name="Textfeld 216"/>
            <p:cNvSpPr txBox="1"/>
            <p:nvPr/>
          </p:nvSpPr>
          <p:spPr>
            <a:xfrm>
              <a:off x="3626457" y="3299971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100</a:t>
              </a:r>
              <a:endParaRPr lang="de-DE" sz="800" dirty="0"/>
            </a:p>
          </p:txBody>
        </p:sp>
        <p:sp>
          <p:nvSpPr>
            <p:cNvPr id="218" name="Textfeld 217"/>
            <p:cNvSpPr txBox="1"/>
            <p:nvPr/>
          </p:nvSpPr>
          <p:spPr>
            <a:xfrm>
              <a:off x="42593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</a:t>
              </a:r>
              <a:endParaRPr lang="de-DE" sz="800" dirty="0"/>
            </a:p>
          </p:txBody>
        </p:sp>
        <p:sp>
          <p:nvSpPr>
            <p:cNvPr id="219" name="Textfeld 218"/>
            <p:cNvSpPr txBox="1"/>
            <p:nvPr/>
          </p:nvSpPr>
          <p:spPr>
            <a:xfrm>
              <a:off x="46530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</a:t>
              </a:r>
              <a:endParaRPr lang="de-DE" sz="800" dirty="0"/>
            </a:p>
          </p:txBody>
        </p:sp>
        <p:sp>
          <p:nvSpPr>
            <p:cNvPr id="220" name="Textfeld 219"/>
            <p:cNvSpPr txBox="1"/>
            <p:nvPr/>
          </p:nvSpPr>
          <p:spPr>
            <a:xfrm>
              <a:off x="50467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30</a:t>
              </a:r>
              <a:endParaRPr lang="de-DE" sz="800" dirty="0"/>
            </a:p>
          </p:txBody>
        </p:sp>
        <p:sp>
          <p:nvSpPr>
            <p:cNvPr id="221" name="Textfeld 220"/>
            <p:cNvSpPr txBox="1"/>
            <p:nvPr/>
          </p:nvSpPr>
          <p:spPr>
            <a:xfrm>
              <a:off x="54404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4</a:t>
              </a:r>
              <a:r>
                <a:rPr lang="de-DE" sz="800" dirty="0" smtClean="0"/>
                <a:t>0</a:t>
              </a:r>
              <a:endParaRPr lang="de-DE" sz="800" dirty="0"/>
            </a:p>
          </p:txBody>
        </p:sp>
        <p:sp>
          <p:nvSpPr>
            <p:cNvPr id="222" name="Textfeld 221"/>
            <p:cNvSpPr txBox="1"/>
            <p:nvPr/>
          </p:nvSpPr>
          <p:spPr>
            <a:xfrm>
              <a:off x="5821493" y="541271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5</a:t>
              </a:r>
              <a:r>
                <a:rPr lang="de-DE" sz="800" dirty="0" smtClean="0"/>
                <a:t>0</a:t>
              </a:r>
              <a:endParaRPr lang="de-DE" sz="800" dirty="0"/>
            </a:p>
          </p:txBody>
        </p:sp>
      </p:grpSp>
      <p:grpSp>
        <p:nvGrpSpPr>
          <p:cNvPr id="71" name="Gruppieren 70"/>
          <p:cNvGrpSpPr/>
          <p:nvPr/>
        </p:nvGrpSpPr>
        <p:grpSpPr>
          <a:xfrm>
            <a:off x="382363" y="5407145"/>
            <a:ext cx="3089813" cy="2340789"/>
            <a:chOff x="308767" y="1097606"/>
            <a:chExt cx="3296996" cy="2691769"/>
          </a:xfrm>
        </p:grpSpPr>
        <p:sp>
          <p:nvSpPr>
            <p:cNvPr id="82" name="Textfeld 81"/>
            <p:cNvSpPr txBox="1"/>
            <p:nvPr/>
          </p:nvSpPr>
          <p:spPr>
            <a:xfrm>
              <a:off x="308767" y="1097606"/>
              <a:ext cx="296257" cy="283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pic>
          <p:nvPicPr>
            <p:cNvPr id="83" name="Picture 11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75" t="13809" b="16501"/>
            <a:stretch/>
          </p:blipFill>
          <p:spPr bwMode="auto">
            <a:xfrm>
              <a:off x="1112270" y="1227364"/>
              <a:ext cx="2493493" cy="2162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Textfeld 83"/>
            <p:cNvSpPr txBox="1"/>
            <p:nvPr/>
          </p:nvSpPr>
          <p:spPr>
            <a:xfrm rot="16200000">
              <a:off x="-170719" y="2223926"/>
              <a:ext cx="1714693" cy="2298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/>
                <a:t>d</a:t>
              </a:r>
              <a:r>
                <a:rPr lang="de-DE" sz="800" dirty="0" err="1" smtClean="0"/>
                <a:t>ifferences</a:t>
              </a:r>
              <a:r>
                <a:rPr lang="de-DE" sz="800" dirty="0" smtClean="0"/>
                <a:t> hCD45</a:t>
              </a:r>
              <a:r>
                <a:rPr lang="de-DE" sz="800" baseline="30000" dirty="0" smtClean="0"/>
                <a:t>+</a:t>
              </a:r>
              <a:r>
                <a:rPr lang="de-DE" sz="800" dirty="0" smtClean="0"/>
                <a:t> </a:t>
              </a:r>
              <a:r>
                <a:rPr lang="de-DE" sz="800" dirty="0" err="1" smtClean="0"/>
                <a:t>cells</a:t>
              </a:r>
              <a:r>
                <a:rPr lang="de-DE" sz="800" dirty="0" smtClean="0"/>
                <a:t> [%]</a:t>
              </a:r>
              <a:endParaRPr lang="de-DE" sz="800" dirty="0"/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1309263" y="3541627"/>
              <a:ext cx="1531232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ytokine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differences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[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pg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/ml]</a:t>
              </a:r>
              <a:endParaRPr lang="de-DE" sz="800" dirty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6254" y="2662167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-50</a:t>
              </a:r>
              <a:endParaRPr lang="de-DE" sz="800" dirty="0"/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906640" y="2187957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0</a:t>
              </a:r>
              <a:endParaRPr lang="de-DE" sz="800" dirty="0"/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839536" y="170104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50</a:t>
              </a:r>
              <a:endParaRPr lang="de-DE" sz="800" dirty="0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769004" y="123953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100</a:t>
              </a:r>
              <a:endParaRPr lang="de-DE" sz="800" dirty="0"/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747564" y="3149079"/>
              <a:ext cx="417703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-100</a:t>
              </a:r>
              <a:endParaRPr lang="de-DE" sz="800" dirty="0"/>
            </a:p>
          </p:txBody>
        </p:sp>
        <p:sp>
          <p:nvSpPr>
            <p:cNvPr id="91" name="Textfeld 90"/>
            <p:cNvSpPr txBox="1"/>
            <p:nvPr/>
          </p:nvSpPr>
          <p:spPr>
            <a:xfrm>
              <a:off x="1041525" y="3331886"/>
              <a:ext cx="479280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-4000</a:t>
              </a:r>
              <a:endParaRPr lang="de-DE" sz="800" dirty="0"/>
            </a:p>
          </p:txBody>
        </p:sp>
        <p:sp>
          <p:nvSpPr>
            <p:cNvPr id="92" name="Textfeld 91"/>
            <p:cNvSpPr txBox="1"/>
            <p:nvPr/>
          </p:nvSpPr>
          <p:spPr>
            <a:xfrm>
              <a:off x="1498726" y="3331886"/>
              <a:ext cx="479280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-2000</a:t>
              </a:r>
              <a:endParaRPr lang="de-DE" sz="800" dirty="0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2019426" y="3331886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0</a:t>
              </a:r>
              <a:endParaRPr lang="de-DE" sz="800" dirty="0"/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2248026" y="3331886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2000</a:t>
              </a:r>
              <a:endParaRPr lang="de-DE" sz="800" dirty="0"/>
            </a:p>
          </p:txBody>
        </p:sp>
        <p:sp>
          <p:nvSpPr>
            <p:cNvPr id="95" name="Textfeld 94"/>
            <p:cNvSpPr txBox="1"/>
            <p:nvPr/>
          </p:nvSpPr>
          <p:spPr>
            <a:xfrm>
              <a:off x="2667126" y="3331886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4</a:t>
              </a:r>
              <a:r>
                <a:rPr lang="de-DE" sz="800" dirty="0" smtClean="0"/>
                <a:t>000</a:t>
              </a:r>
              <a:endParaRPr lang="de-DE" sz="800" dirty="0"/>
            </a:p>
          </p:txBody>
        </p:sp>
        <p:sp>
          <p:nvSpPr>
            <p:cNvPr id="96" name="Rechteck 95"/>
            <p:cNvSpPr/>
            <p:nvPr/>
          </p:nvSpPr>
          <p:spPr>
            <a:xfrm>
              <a:off x="2283066" y="1160866"/>
              <a:ext cx="901558" cy="5020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97" name="Textfeld 96"/>
            <p:cNvSpPr txBox="1"/>
            <p:nvPr/>
          </p:nvSpPr>
          <p:spPr>
            <a:xfrm>
              <a:off x="1206587" y="1165096"/>
              <a:ext cx="807694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IFN-</a:t>
              </a:r>
              <a:r>
                <a:rPr lang="de-DE" sz="800" b="1" dirty="0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, OKT3</a:t>
              </a:r>
              <a:endParaRPr lang="de-DE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feld 97"/>
            <p:cNvSpPr txBox="1"/>
            <p:nvPr/>
          </p:nvSpPr>
          <p:spPr>
            <a:xfrm>
              <a:off x="2375260" y="1471907"/>
              <a:ext cx="609277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itchFamily="34" charset="0"/>
                  <a:cs typeface="Arial" pitchFamily="34" charset="0"/>
                </a:rPr>
                <a:t>r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=-0.333</a:t>
              </a:r>
              <a:endParaRPr lang="de-DE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9" name="Gruppieren 98"/>
          <p:cNvGrpSpPr/>
          <p:nvPr/>
        </p:nvGrpSpPr>
        <p:grpSpPr>
          <a:xfrm>
            <a:off x="3601160" y="5456310"/>
            <a:ext cx="2696874" cy="2291624"/>
            <a:chOff x="3516164" y="1154142"/>
            <a:chExt cx="2877711" cy="2635233"/>
          </a:xfrm>
        </p:grpSpPr>
        <p:pic>
          <p:nvPicPr>
            <p:cNvPr id="100" name="Picture 1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88" t="14744" b="16917"/>
            <a:stretch/>
          </p:blipFill>
          <p:spPr bwMode="auto">
            <a:xfrm>
              <a:off x="3885055" y="1240063"/>
              <a:ext cx="2508820" cy="213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Rechteck 100"/>
            <p:cNvSpPr/>
            <p:nvPr/>
          </p:nvSpPr>
          <p:spPr>
            <a:xfrm>
              <a:off x="5109958" y="1195417"/>
              <a:ext cx="901558" cy="5020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102" name="Textfeld 101"/>
            <p:cNvSpPr txBox="1"/>
            <p:nvPr/>
          </p:nvSpPr>
          <p:spPr>
            <a:xfrm>
              <a:off x="3956489" y="1154142"/>
              <a:ext cx="992428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IFN-</a:t>
              </a:r>
              <a:r>
                <a:rPr lang="de-DE" sz="800" b="1" dirty="0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de-DE" sz="800" b="1" dirty="0" smtClean="0">
                  <a:latin typeface="Arial" pitchFamily="34" charset="0"/>
                  <a:cs typeface="Arial" pitchFamily="34" charset="0"/>
                </a:rPr>
                <a:t>, TGN1412</a:t>
              </a:r>
              <a:endParaRPr lang="de-DE" sz="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feld 102"/>
            <p:cNvSpPr txBox="1"/>
            <p:nvPr/>
          </p:nvSpPr>
          <p:spPr>
            <a:xfrm>
              <a:off x="5045236" y="1468138"/>
              <a:ext cx="670855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itchFamily="34" charset="0"/>
                  <a:cs typeface="Arial" pitchFamily="34" charset="0"/>
                </a:rPr>
                <a:t>r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=-0.7618</a:t>
              </a:r>
              <a:endParaRPr lang="de-DE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Textfeld 103"/>
            <p:cNvSpPr txBox="1"/>
            <p:nvPr/>
          </p:nvSpPr>
          <p:spPr>
            <a:xfrm>
              <a:off x="4051634" y="3541627"/>
              <a:ext cx="1531232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ytokine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differences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 [</a:t>
              </a:r>
              <a:r>
                <a:rPr lang="de-DE" sz="800" dirty="0" err="1" smtClean="0">
                  <a:latin typeface="Arial" pitchFamily="34" charset="0"/>
                  <a:cs typeface="Arial" pitchFamily="34" charset="0"/>
                </a:rPr>
                <a:t>pg</a:t>
              </a:r>
              <a:r>
                <a:rPr lang="de-DE" sz="800" dirty="0" smtClean="0">
                  <a:latin typeface="Arial" pitchFamily="34" charset="0"/>
                  <a:cs typeface="Arial" pitchFamily="34" charset="0"/>
                </a:rPr>
                <a:t>/ml]</a:t>
              </a:r>
              <a:endParaRPr lang="de-DE" sz="800" dirty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105" name="Textfeld 104"/>
            <p:cNvSpPr txBox="1"/>
            <p:nvPr/>
          </p:nvSpPr>
          <p:spPr>
            <a:xfrm>
              <a:off x="3564855" y="2662167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-50</a:t>
              </a:r>
              <a:endParaRPr lang="de-DE" sz="800" dirty="0"/>
            </a:p>
          </p:txBody>
        </p:sp>
        <p:sp>
          <p:nvSpPr>
            <p:cNvPr id="106" name="Textfeld 105"/>
            <p:cNvSpPr txBox="1"/>
            <p:nvPr/>
          </p:nvSpPr>
          <p:spPr>
            <a:xfrm>
              <a:off x="3675240" y="2187957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0</a:t>
              </a:r>
              <a:endParaRPr lang="de-DE" sz="800" dirty="0"/>
            </a:p>
          </p:txBody>
        </p:sp>
        <p:sp>
          <p:nvSpPr>
            <p:cNvPr id="107" name="Textfeld 106"/>
            <p:cNvSpPr txBox="1"/>
            <p:nvPr/>
          </p:nvSpPr>
          <p:spPr>
            <a:xfrm>
              <a:off x="3608136" y="170104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50</a:t>
              </a:r>
              <a:endParaRPr lang="de-DE" sz="800" dirty="0"/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3537604" y="123953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100</a:t>
              </a:r>
              <a:endParaRPr lang="de-DE" sz="800" dirty="0"/>
            </a:p>
          </p:txBody>
        </p:sp>
        <p:sp>
          <p:nvSpPr>
            <p:cNvPr id="109" name="Textfeld 108"/>
            <p:cNvSpPr txBox="1"/>
            <p:nvPr/>
          </p:nvSpPr>
          <p:spPr>
            <a:xfrm>
              <a:off x="3516164" y="3149079"/>
              <a:ext cx="417703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-100</a:t>
              </a:r>
              <a:endParaRPr lang="de-DE" sz="800" dirty="0"/>
            </a:p>
          </p:txBody>
        </p:sp>
        <p:sp>
          <p:nvSpPr>
            <p:cNvPr id="110" name="Textfeld 109"/>
            <p:cNvSpPr txBox="1"/>
            <p:nvPr/>
          </p:nvSpPr>
          <p:spPr>
            <a:xfrm>
              <a:off x="3810126" y="3331886"/>
              <a:ext cx="479280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-4000</a:t>
              </a:r>
              <a:endParaRPr lang="de-DE" sz="800" dirty="0"/>
            </a:p>
          </p:txBody>
        </p:sp>
        <p:sp>
          <p:nvSpPr>
            <p:cNvPr id="111" name="Textfeld 110"/>
            <p:cNvSpPr txBox="1"/>
            <p:nvPr/>
          </p:nvSpPr>
          <p:spPr>
            <a:xfrm>
              <a:off x="4267326" y="3331886"/>
              <a:ext cx="479280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-2000</a:t>
              </a:r>
              <a:endParaRPr lang="de-DE" sz="800" dirty="0"/>
            </a:p>
          </p:txBody>
        </p:sp>
        <p:sp>
          <p:nvSpPr>
            <p:cNvPr id="112" name="Textfeld 111"/>
            <p:cNvSpPr txBox="1"/>
            <p:nvPr/>
          </p:nvSpPr>
          <p:spPr>
            <a:xfrm>
              <a:off x="4788026" y="3331886"/>
              <a:ext cx="258626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0</a:t>
              </a:r>
              <a:endParaRPr lang="de-DE" sz="800" dirty="0"/>
            </a:p>
          </p:txBody>
        </p:sp>
        <p:sp>
          <p:nvSpPr>
            <p:cNvPr id="113" name="Textfeld 112"/>
            <p:cNvSpPr txBox="1"/>
            <p:nvPr/>
          </p:nvSpPr>
          <p:spPr>
            <a:xfrm>
              <a:off x="5016626" y="3331886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2000</a:t>
              </a:r>
              <a:endParaRPr lang="de-DE" sz="800" dirty="0"/>
            </a:p>
          </p:txBody>
        </p:sp>
        <p:sp>
          <p:nvSpPr>
            <p:cNvPr id="114" name="Textfeld 113"/>
            <p:cNvSpPr txBox="1"/>
            <p:nvPr/>
          </p:nvSpPr>
          <p:spPr>
            <a:xfrm>
              <a:off x="5435726" y="3331886"/>
              <a:ext cx="443359" cy="24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4</a:t>
              </a:r>
              <a:r>
                <a:rPr lang="de-DE" sz="800" dirty="0" smtClean="0"/>
                <a:t>000</a:t>
              </a:r>
              <a:endParaRPr lang="de-DE" sz="800" dirty="0"/>
            </a:p>
          </p:txBody>
        </p:sp>
      </p:grpSp>
      <p:sp>
        <p:nvSpPr>
          <p:cNvPr id="115" name="Rechteck 114"/>
          <p:cNvSpPr/>
          <p:nvPr/>
        </p:nvSpPr>
        <p:spPr>
          <a:xfrm>
            <a:off x="17189" y="5094"/>
            <a:ext cx="64134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S3 Fig</a:t>
            </a:r>
            <a:endParaRPr lang="de-DE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A4-Papier (210x297 mm)</PresentationFormat>
  <Paragraphs>84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Standarddesign</vt:lpstr>
      <vt:lpstr>PowerPoint-Präsentation</vt:lpstr>
    </vt:vector>
  </TitlesOfParts>
  <Company>Paul-Ehrlich-Institut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weisa</dc:creator>
  <cp:lastModifiedBy>Waibler, Zoe</cp:lastModifiedBy>
  <cp:revision>776</cp:revision>
  <cp:lastPrinted>2011-11-21T13:37:06Z</cp:lastPrinted>
  <dcterms:created xsi:type="dcterms:W3CDTF">2010-01-18T13:24:25Z</dcterms:created>
  <dcterms:modified xsi:type="dcterms:W3CDTF">2016-02-01T08:17:38Z</dcterms:modified>
</cp:coreProperties>
</file>