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3" r:id="rId2"/>
  </p:sldIdLst>
  <p:sldSz cx="6858000" cy="9144000" type="screen4x3"/>
  <p:notesSz cx="7010400" cy="92964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yce, Brendan" initials="B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FF00"/>
    <a:srgbClr val="00FFFF"/>
    <a:srgbClr val="0D12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5620"/>
    <p:restoredTop sz="99821" autoAdjust="0"/>
  </p:normalViewPr>
  <p:slideViewPr>
    <p:cSldViewPr>
      <p:cViewPr>
        <p:scale>
          <a:sx n="100" d="100"/>
          <a:sy n="100" d="100"/>
        </p:scale>
        <p:origin x="-1740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1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D2792-8BD1-4917-BC86-75348598E35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77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15531"/>
            <a:ext cx="5608975" cy="4183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AEE0D-9A37-489B-A539-43F938E806D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06874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2016-1-14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2911065"/>
              </p:ext>
            </p:extLst>
          </p:nvPr>
        </p:nvGraphicFramePr>
        <p:xfrm>
          <a:off x="333375" y="977650"/>
          <a:ext cx="6191250" cy="4331771"/>
        </p:xfrm>
        <a:graphic>
          <a:graphicData uri="http://schemas.openxmlformats.org/drawingml/2006/table">
            <a:tbl>
              <a:tblPr/>
              <a:tblGrid>
                <a:gridCol w="719138"/>
                <a:gridCol w="2663825"/>
                <a:gridCol w="1296987"/>
                <a:gridCol w="863600"/>
                <a:gridCol w="647700"/>
              </a:tblGrid>
              <a:tr h="2841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Genes </a:t>
                      </a:r>
                    </a:p>
                  </a:txBody>
                  <a:tcPr marL="3317" marR="3317" marT="331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Sequences of primers </a:t>
                      </a:r>
                    </a:p>
                  </a:txBody>
                  <a:tcPr marL="3317" marR="3317" marT="331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GenBank accession number </a:t>
                      </a:r>
                    </a:p>
                  </a:txBody>
                  <a:tcPr marL="3317" marR="3317" marT="331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Annealing Tm(℃)</a:t>
                      </a:r>
                    </a:p>
                  </a:txBody>
                  <a:tcPr marL="3317" marR="3317" marT="331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Product size (bp)</a:t>
                      </a:r>
                    </a:p>
                  </a:txBody>
                  <a:tcPr marL="3317" marR="3317" marT="3317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rowSpan="2">
                  <a:txBody>
                    <a:bodyPr/>
                    <a:lstStyle>
                      <a:lvl1pPr marL="5715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571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rh1-cal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60325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5’ TGGCCCAGAAATACGACCAC 3’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NM_031747.1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60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144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5’ CCGGCTGGAGCTTGTTGATA 3’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marL="114300" indent="-5715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114300" marR="0" lvl="0" indent="-5715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rSMYH</a:t>
                      </a: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5’ TCCGGTGTTCTCCTGCTAGT 3’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NM_001170600.1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60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134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5’ GGGCCATTGGGCTGTTTATG 3’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marL="5715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571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rSM</a:t>
                      </a: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l-G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α1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5’ CATGGACCATTATGATTCCCAGC 3’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NM_031005.3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57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143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5’ CTTTGCGCAGGTGGGAGTTG 3’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marL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60325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rSM</a:t>
                      </a: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l-G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α2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F:5’ TATTCTGTCTGGATCGGCGG 3’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NM_031004.2 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60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196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R:5’ ACATTCACAGTTGTGTGCTAGAG 3’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marL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60325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rSM</a:t>
                      </a: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l-G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α22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5’ TCTCCTTCCAGCCCACAAAC 3’: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NM_001191845.1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60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 82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 :5’ TTCACGGCTCATGCCATAGG 3’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marL="57150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5715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rNfkb2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5’ TCTGGTCACCAAGCTCCATGCTAA 3’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NM_001008349.1 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60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129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5’ TGGATGTCAGCACCAGCCTTTAGA 3’ 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</a:t>
                      </a:r>
                      <a:r>
                        <a:rPr kumimoji="0" lang="el-GR" alt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β-</a:t>
                      </a: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actin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5’ TTGCTGACAGGATGCAGAAGGAGA 3’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NM_031144.3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60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159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5’ ACTCCTGCTTGCTGATCCACATCT 3’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mTNF</a:t>
                      </a:r>
                      <a:r>
                        <a:rPr lang="el-GR" alt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α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5' CACACTCAGATCATCTTCTCAA 3'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NM_013693.3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60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182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5' AGTAGACAAGGTACAACCCATC 3'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meNOS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5’ GAGGACATTTTCGGACTCACA 3'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NM_008713.4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55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198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4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5' ACCGAACGAAGTGACACAATC 3'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2563">
                <a:tc rowSpan="2"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miNOS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5' AACGGAGAACGTTGGATTTG 3'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NM_010927.3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54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151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5'CAGCACAAGGGGTTTTCTTC 3'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rowSpan="2"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mb-actin</a:t>
                      </a:r>
                      <a:endParaRPr kumimoji="0" lang="en-US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宋体" pitchFamily="2" charset="-122"/>
                        <a:cs typeface="Times New Roman" pitchFamily="18" charset="0"/>
                      </a:endParaRP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F: 5' ACCCAGATCATGTTTGAGAC 3' 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NM_007393.3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60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  224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5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indent="60325"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60325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  <a:cs typeface="Times New Roman" pitchFamily="18" charset="0"/>
                        </a:rPr>
                        <a:t>R: 5' GTCAGGATCTTCATGAGGTAGT 3'</a:t>
                      </a:r>
                    </a:p>
                  </a:txBody>
                  <a:tcPr marL="3317" marR="3317" marT="3317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41" name="Text Box 2"/>
          <p:cNvSpPr txBox="1">
            <a:spLocks noChangeArrowheads="1"/>
          </p:cNvSpPr>
          <p:nvPr/>
        </p:nvSpPr>
        <p:spPr bwMode="auto">
          <a:xfrm>
            <a:off x="548680" y="522037"/>
            <a:ext cx="52472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Table S1.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Sequences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of Primers Used in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Real-Time </a:t>
            </a:r>
            <a:r>
              <a:rPr lang="en-US" altLang="zh-CN" sz="1200" dirty="0">
                <a:latin typeface="Times New Roman" pitchFamily="18" charset="0"/>
                <a:cs typeface="Times New Roman" pitchFamily="18" charset="0"/>
              </a:rPr>
              <a:t>Polymerase Chain 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Reactions</a:t>
            </a:r>
            <a:endParaRPr lang="en-US" altLang="zh-CN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4624" y="6028"/>
            <a:ext cx="2527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Additional file 2</a:t>
            </a:r>
            <a:endParaRPr lang="zh-CN" alt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8" y="5500694"/>
            <a:ext cx="62865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Note: rh1-cal, rat h1-calponin; </a:t>
            </a:r>
            <a:r>
              <a:rPr lang="en-US" altLang="zh-CN" sz="1200" dirty="0" err="1" smtClean="0">
                <a:latin typeface="Times New Roman" pitchFamily="18" charset="0"/>
                <a:cs typeface="Times New Roman" pitchFamily="18" charset="0"/>
              </a:rPr>
              <a:t>rSMYH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, rat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smooth muscle myosin heavy chain; </a:t>
            </a:r>
            <a:r>
              <a:rPr lang="en-US" altLang="en-US" sz="1200" dirty="0" err="1" smtClean="0">
                <a:latin typeface="Times New Roman" pitchFamily="18" charset="0"/>
                <a:cs typeface="Times New Roman" pitchFamily="18" charset="0"/>
              </a:rPr>
              <a:t>rSM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altLang="en-US" sz="1200" dirty="0" smtClean="0">
                <a:latin typeface="Times New Roman" pitchFamily="18" charset="0"/>
                <a:cs typeface="Times New Roman" pitchFamily="18" charset="0"/>
              </a:rPr>
              <a:t>α1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, rat </a:t>
            </a:r>
            <a:r>
              <a:rPr lang="el-GR" altLang="en-US" sz="12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smooth muscle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actin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1; </a:t>
            </a:r>
            <a:r>
              <a:rPr lang="en-US" altLang="en-US" sz="1200" dirty="0" err="1" smtClean="0">
                <a:latin typeface="Times New Roman" pitchFamily="18" charset="0"/>
                <a:cs typeface="Times New Roman" pitchFamily="18" charset="0"/>
              </a:rPr>
              <a:t>rSM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altLang="en-US" sz="1200" dirty="0" smtClean="0">
                <a:latin typeface="Times New Roman" pitchFamily="18" charset="0"/>
                <a:cs typeface="Times New Roman" pitchFamily="18" charset="0"/>
              </a:rPr>
              <a:t>α2</a:t>
            </a:r>
            <a:r>
              <a:rPr lang="en-US" altLang="zh-CN" sz="1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 rat </a:t>
            </a:r>
            <a:r>
              <a:rPr lang="el-GR" altLang="en-US" sz="12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smooth muscle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actin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2; </a:t>
            </a:r>
            <a:r>
              <a:rPr lang="en-US" altLang="en-US" sz="1200" dirty="0" err="1" smtClean="0">
                <a:latin typeface="Times New Roman" pitchFamily="18" charset="0"/>
                <a:cs typeface="Times New Roman" pitchFamily="18" charset="0"/>
              </a:rPr>
              <a:t>rSM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altLang="en-US" sz="1200" dirty="0" smtClean="0">
                <a:latin typeface="Times New Roman" pitchFamily="18" charset="0"/>
                <a:cs typeface="Times New Roman" pitchFamily="18" charset="0"/>
              </a:rPr>
              <a:t>α22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, rat </a:t>
            </a:r>
            <a:r>
              <a:rPr lang="el-GR" altLang="en-US" sz="12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smooth muscle actin 22; </a:t>
            </a:r>
            <a:r>
              <a:rPr lang="en-US" altLang="en-US" sz="1200" dirty="0" err="1" smtClean="0">
                <a:latin typeface="Times New Roman" pitchFamily="18" charset="0"/>
                <a:cs typeface="Times New Roman" pitchFamily="18" charset="0"/>
              </a:rPr>
              <a:t>mTNFa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, mouse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tumor necrosis factor </a:t>
            </a:r>
            <a:r>
              <a:rPr lang="el-GR" altLang="en-US" sz="1200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altLang="en-US" sz="1200" dirty="0" err="1" smtClean="0">
                <a:latin typeface="Times New Roman" pitchFamily="18" charset="0"/>
                <a:cs typeface="Times New Roman" pitchFamily="18" charset="0"/>
              </a:rPr>
              <a:t>meNOS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, mouse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endothelial nitric oxide 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synthase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; </a:t>
            </a:r>
            <a:endParaRPr lang="en-US" altLang="en-US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altLang="en-US" sz="1200" dirty="0" err="1" smtClean="0">
                <a:latin typeface="Times New Roman" pitchFamily="18" charset="0"/>
                <a:cs typeface="Times New Roman" pitchFamily="18" charset="0"/>
              </a:rPr>
              <a:t>miNOS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, mouse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inducible nitric oxide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synthase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altLang="en-US" sz="1200" dirty="0" smtClean="0">
                <a:latin typeface="Times New Roman" pitchFamily="18" charset="0"/>
                <a:cs typeface="Times New Roman" pitchFamily="18" charset="0"/>
              </a:rPr>
              <a:t>F, Forward primer; R: Reverse primer</a:t>
            </a:r>
            <a:endParaRPr lang="en-US" altLang="zh-CN" sz="1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29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91754</TotalTime>
  <Words>322</Words>
  <Application>Microsoft Office PowerPoint</Application>
  <PresentationFormat>On-screen Show (4:3)</PresentationFormat>
  <Paragraphs>75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LX</dc:creator>
  <cp:lastModifiedBy>MC SYSTEM</cp:lastModifiedBy>
  <cp:revision>860</cp:revision>
  <cp:lastPrinted>2015-12-22T00:59:20Z</cp:lastPrinted>
  <dcterms:created xsi:type="dcterms:W3CDTF">2014-12-10T15:46:52Z</dcterms:created>
  <dcterms:modified xsi:type="dcterms:W3CDTF">2016-01-14T00:23:26Z</dcterms:modified>
</cp:coreProperties>
</file>