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7"/>
  </p:notesMasterIdLst>
  <p:sldIdLst>
    <p:sldId id="634" r:id="rId2"/>
    <p:sldId id="633" r:id="rId3"/>
    <p:sldId id="630" r:id="rId4"/>
    <p:sldId id="631" r:id="rId5"/>
    <p:sldId id="63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AFE"/>
    <a:srgbClr val="FB3A35"/>
    <a:srgbClr val="969696"/>
    <a:srgbClr val="000000"/>
    <a:srgbClr val="CC3300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3" autoAdjust="0"/>
    <p:restoredTop sz="81273" autoAdjust="0"/>
  </p:normalViewPr>
  <p:slideViewPr>
    <p:cSldViewPr snapToGrid="0">
      <p:cViewPr varScale="1">
        <p:scale>
          <a:sx n="60" d="100"/>
          <a:sy n="60" d="100"/>
        </p:scale>
        <p:origin x="93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60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84B52-173A-4862-AD02-7727C091D3EC}" type="datetimeFigureOut">
              <a:rPr lang="en-US" smtClean="0"/>
              <a:pPr/>
              <a:t>11/22/2015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D0652-18D3-45A4-94CE-404FE26502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</a:t>
            </a:r>
            <a:r>
              <a:rPr lang="en-US" baseline="0" dirty="0" smtClean="0"/>
              <a:t> 1</a:t>
            </a:r>
            <a:r>
              <a:rPr lang="en-US" dirty="0" smtClean="0"/>
              <a:t>: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 and post-senescence period, was determined by measuring the chlorophyll content. Red arrow indicates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mid line between pre and post senescence period, determined based on chlorophyll content measurement.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 interval indicates number of week and CCI indicates relative amount of chlorophyll content in that particular weight.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D0652-18D3-45A4-94CE-404FE265028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4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Supplementary figure</a:t>
            </a:r>
            <a:r>
              <a:rPr lang="en-US" baseline="0" dirty="0" smtClean="0"/>
              <a:t> </a:t>
            </a:r>
            <a:r>
              <a:rPr lang="en-US" baseline="0" dirty="0" smtClean="0"/>
              <a:t>2</a:t>
            </a:r>
            <a:r>
              <a:rPr lang="en-US" dirty="0" smtClean="0"/>
              <a:t>: </a:t>
            </a:r>
            <a:r>
              <a:rPr lang="en-US" dirty="0" smtClean="0"/>
              <a:t>Proposed model of sugar metabolism</a:t>
            </a:r>
            <a:r>
              <a:rPr lang="en-US" baseline="0" dirty="0" smtClean="0"/>
              <a:t> towards Hexoses and sucrose formation during the senescence process which signals for early floral development, translocation of sugars from source to sink, and early senescence. We found </a:t>
            </a:r>
            <a:r>
              <a:rPr lang="en-US" baseline="0" dirty="0" err="1" smtClean="0"/>
              <a:t>upregulation</a:t>
            </a:r>
            <a:r>
              <a:rPr lang="en-US" baseline="0" dirty="0" smtClean="0"/>
              <a:t> of 5 proteins shown above, during the process of senescence whereas 3-proteins: </a:t>
            </a:r>
            <a:r>
              <a:rPr lang="el-GR" sz="1200" dirty="0" smtClean="0"/>
              <a:t>β</a:t>
            </a:r>
            <a:r>
              <a:rPr lang="en-US" sz="1200" dirty="0" smtClean="0"/>
              <a:t>-</a:t>
            </a:r>
            <a:r>
              <a:rPr lang="en-US" sz="1200" dirty="0" err="1" smtClean="0"/>
              <a:t>Ketoadepyl</a:t>
            </a:r>
            <a:r>
              <a:rPr lang="en-US" sz="1200" dirty="0" smtClean="0"/>
              <a:t> CoA </a:t>
            </a:r>
            <a:r>
              <a:rPr lang="en-US" sz="1200" dirty="0" err="1" smtClean="0"/>
              <a:t>thiolase</a:t>
            </a:r>
            <a:r>
              <a:rPr lang="en-US" sz="1200" dirty="0" smtClean="0"/>
              <a:t>, Cysteine protease,</a:t>
            </a:r>
            <a:r>
              <a:rPr lang="en-US" sz="1200" baseline="0" dirty="0" smtClean="0"/>
              <a:t> and </a:t>
            </a:r>
            <a:r>
              <a:rPr lang="en-US" sz="1200" dirty="0" smtClean="0"/>
              <a:t>Sucrose phosphate synthase</a:t>
            </a:r>
            <a:r>
              <a:rPr lang="en-US" sz="1200" baseline="0" dirty="0" smtClean="0"/>
              <a:t> were constitutively </a:t>
            </a:r>
            <a:r>
              <a:rPr lang="en-US" sz="1200" baseline="0" dirty="0" err="1" smtClean="0"/>
              <a:t>downregulated</a:t>
            </a:r>
            <a:r>
              <a:rPr lang="en-US" sz="1200" baseline="0" dirty="0" smtClean="0"/>
              <a:t> in late senescing PCG compared to early senescing when analyzed before the senescence.  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40946-76F0-48E6-BA25-CAAEDF0000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15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</a:t>
            </a:r>
            <a:r>
              <a:rPr lang="en-US" baseline="0" dirty="0" smtClean="0"/>
              <a:t> </a:t>
            </a:r>
            <a:r>
              <a:rPr lang="en-US" baseline="0" dirty="0" smtClean="0"/>
              <a:t>3</a:t>
            </a:r>
            <a:r>
              <a:rPr lang="en-US" dirty="0" smtClean="0"/>
              <a:t>: </a:t>
            </a:r>
            <a:r>
              <a:rPr lang="en-US" dirty="0" smtClean="0"/>
              <a:t>Constitutive</a:t>
            </a:r>
            <a:r>
              <a:rPr lang="en-US" baseline="0" dirty="0" smtClean="0"/>
              <a:t> overexpression of three proteins, in “late senescing cultivar” of PCG compared to “early senescing” cultivar, that are involved in photosystems splitting the water and fixing the carbon. Three proteins </a:t>
            </a:r>
            <a:r>
              <a:rPr lang="en-US" baseline="0" dirty="0" err="1" smtClean="0"/>
              <a:t>upregulated</a:t>
            </a:r>
            <a:r>
              <a:rPr lang="en-US" baseline="0" dirty="0" smtClean="0"/>
              <a:t> were Oxygen evolving enhancer protein of photosystem II, </a:t>
            </a:r>
            <a:r>
              <a:rPr lang="en-US" baseline="0" dirty="0" err="1" smtClean="0"/>
              <a:t>Ferrodoxin</a:t>
            </a:r>
            <a:r>
              <a:rPr lang="en-US" baseline="0" dirty="0" smtClean="0"/>
              <a:t>-NADP-reductase, and </a:t>
            </a:r>
            <a:r>
              <a:rPr lang="el-GR" baseline="0" dirty="0" smtClean="0"/>
              <a:t>α</a:t>
            </a:r>
            <a:r>
              <a:rPr lang="en-US" baseline="0" dirty="0" smtClean="0"/>
              <a:t>-subunit &amp; </a:t>
            </a:r>
            <a:r>
              <a:rPr lang="el-GR" baseline="0" dirty="0" smtClean="0"/>
              <a:t>β</a:t>
            </a:r>
            <a:r>
              <a:rPr lang="en-US" baseline="0" dirty="0" smtClean="0"/>
              <a:t>-subunit of ATP synthase. Fig of photosynthesis reproduced from KEGG reference pathway (http://www.genome.jp/kegg/pathway/map/map00195.html)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40946-76F0-48E6-BA25-CAAEDF0000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3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</a:t>
            </a:r>
            <a:r>
              <a:rPr lang="en-US" baseline="0" dirty="0" smtClean="0"/>
              <a:t> </a:t>
            </a:r>
            <a:r>
              <a:rPr lang="en-US" baseline="0" dirty="0" smtClean="0"/>
              <a:t>4 </a:t>
            </a:r>
            <a:r>
              <a:rPr lang="en-US" baseline="0" dirty="0" smtClean="0"/>
              <a:t>: Constitutively overexpressed proteins in “late senescing” cultivar of PCG compared to “early senescing” cultivar, that catalyze various steps in Calvin cycle. Overexpression of 3 enzymes that catalyze the vital rate limiting steps are marked with red arrows. Three different enzymes </a:t>
            </a:r>
            <a:r>
              <a:rPr lang="en-US" baseline="0" dirty="0" err="1" smtClean="0"/>
              <a:t>upregulated</a:t>
            </a:r>
            <a:r>
              <a:rPr lang="en-US" baseline="0" dirty="0" smtClean="0"/>
              <a:t> are : </a:t>
            </a:r>
          </a:p>
          <a:p>
            <a:r>
              <a:rPr lang="en-US" baseline="0" dirty="0" smtClean="0"/>
              <a:t>1= Fructose </a:t>
            </a:r>
            <a:r>
              <a:rPr lang="en-US" baseline="0" dirty="0" err="1" smtClean="0"/>
              <a:t>bishphsphate</a:t>
            </a:r>
            <a:r>
              <a:rPr lang="en-US" baseline="0" dirty="0" smtClean="0"/>
              <a:t> aldolase; 2=</a:t>
            </a:r>
            <a:r>
              <a:rPr lang="en-US" baseline="0" dirty="0" err="1" smtClean="0"/>
              <a:t>Transketolase</a:t>
            </a:r>
            <a:r>
              <a:rPr lang="en-US" baseline="0" dirty="0" smtClean="0"/>
              <a:t>; 3=Sedoheptulose-1,7-bisphosphatase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40946-76F0-48E6-BA25-CAAEDF0000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07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</a:t>
            </a:r>
            <a:r>
              <a:rPr lang="en-US" baseline="0" dirty="0" smtClean="0"/>
              <a:t> </a:t>
            </a:r>
            <a:r>
              <a:rPr lang="en-US" baseline="0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: Oxidative phosphorylation pathway showing upregulation of complex II,</a:t>
            </a:r>
            <a:r>
              <a:rPr lang="en-US" baseline="0" dirty="0" smtClean="0"/>
              <a:t> and complex IV as observed in our study. </a:t>
            </a:r>
            <a:r>
              <a:rPr lang="en-US" baseline="0" dirty="0" err="1" smtClean="0"/>
              <a:t>Upregulation</a:t>
            </a:r>
            <a:r>
              <a:rPr lang="en-US" baseline="0" dirty="0" smtClean="0"/>
              <a:t> of complexes in oxidative phosphorylation may contribute to increase the ROS level, thus signaling the expression of senescence associated genes. Constitutive </a:t>
            </a:r>
            <a:r>
              <a:rPr lang="en-US" baseline="0" dirty="0" err="1" smtClean="0"/>
              <a:t>upregulation</a:t>
            </a:r>
            <a:r>
              <a:rPr lang="en-US" baseline="0" dirty="0" smtClean="0"/>
              <a:t> of complex IV was observed in “early senescing” cultivar of PCG compared to “late senescing” cultivar. </a:t>
            </a:r>
            <a:r>
              <a:rPr lang="en-US" baseline="0" dirty="0" err="1" smtClean="0"/>
              <a:t>Upregulation</a:t>
            </a:r>
            <a:r>
              <a:rPr lang="en-US" baseline="0" dirty="0" smtClean="0"/>
              <a:t> of components in oxidative phosphorylation contributes to produce ROS and signal for expression of senescence associated genes. Fig of oxidative phosphorylation reproduced from KEGG pathway (http://www.genome.jp/kegg/pathway/map/map00190.html)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40946-76F0-48E6-BA25-CAAEDF0000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68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8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480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6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29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4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6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9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68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98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4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7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5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554F6-C4E0-4CC7-BA33-B9CF38FBD719}" type="datetimeFigureOut">
              <a:rPr lang="en-US" smtClean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85E25-08BE-4CAE-B8D5-3B814AE459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4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1664310" y="1696876"/>
            <a:ext cx="8499809" cy="568391"/>
          </a:xfrm>
          <a:prstGeom prst="rightArrow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664305" y="1669373"/>
            <a:ext cx="0" cy="103343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17912" y="2702812"/>
            <a:ext cx="109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Spring 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207309" y="1663543"/>
            <a:ext cx="2859" cy="557365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33907" y="2183169"/>
            <a:ext cx="227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Pre-Senescence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192803" y="1653540"/>
            <a:ext cx="11417" cy="578383"/>
          </a:xfrm>
          <a:prstGeom prst="line">
            <a:avLst/>
          </a:prstGeom>
          <a:ln w="28575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36264" y="2216933"/>
            <a:ext cx="199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Post-Senescence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7020" y="2294052"/>
            <a:ext cx="109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Winter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3"/>
          <a:srcRect t="50000"/>
          <a:stretch/>
        </p:blipFill>
        <p:spPr>
          <a:xfrm>
            <a:off x="28740" y="3441560"/>
            <a:ext cx="12190809" cy="3220499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911629" y="1208308"/>
            <a:ext cx="2653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Before 3</a:t>
            </a:r>
            <a:r>
              <a:rPr lang="en-US" b="1" baseline="30000" dirty="0" smtClean="0">
                <a:solidFill>
                  <a:prstClr val="black"/>
                </a:solidFill>
              </a:rPr>
              <a:t>rd</a:t>
            </a:r>
            <a:r>
              <a:rPr lang="en-US" b="1" dirty="0" smtClean="0">
                <a:solidFill>
                  <a:prstClr val="black"/>
                </a:solidFill>
              </a:rPr>
              <a:t> week of August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79729" y="2454751"/>
            <a:ext cx="2480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Last week of September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81943" y="3690257"/>
            <a:ext cx="0" cy="13615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610600" y="3499340"/>
            <a:ext cx="0" cy="103497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47752" y="320528"/>
            <a:ext cx="9202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Pre-senescence and post-senescence stages of SG and PCG based on chlorophyll </a:t>
            </a:r>
            <a:r>
              <a:rPr lang="en-US" sz="2000" b="1" dirty="0">
                <a:solidFill>
                  <a:prstClr val="black"/>
                </a:solidFill>
              </a:rPr>
              <a:t>d</a:t>
            </a:r>
            <a:r>
              <a:rPr lang="en-US" sz="2000" b="1" dirty="0" smtClean="0">
                <a:solidFill>
                  <a:prstClr val="black"/>
                </a:solidFill>
              </a:rPr>
              <a:t>ata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0871" y="3505594"/>
            <a:ext cx="186600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Pre-Senescence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8045841" y="1702317"/>
            <a:ext cx="2123715" cy="56839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00436" y="3505594"/>
            <a:ext cx="19925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Post-Senescence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45452" y="3527750"/>
            <a:ext cx="19925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Post-Senescence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7126" y="3505594"/>
            <a:ext cx="1887271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Pre-Senescence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3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051"/>
    </mc:Choice>
    <mc:Fallback xmlns="">
      <p:transition spd="slow" advTm="1350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31832" y="335405"/>
            <a:ext cx="8947417" cy="6358965"/>
            <a:chOff x="153552" y="381125"/>
            <a:chExt cx="8947417" cy="6358965"/>
          </a:xfrm>
        </p:grpSpPr>
        <p:sp>
          <p:nvSpPr>
            <p:cNvPr id="48" name="Rectangle 47"/>
            <p:cNvSpPr/>
            <p:nvPr/>
          </p:nvSpPr>
          <p:spPr>
            <a:xfrm>
              <a:off x="153552" y="6360528"/>
              <a:ext cx="1962076" cy="37956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upregulation</a:t>
              </a: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018581" y="1242210"/>
              <a:ext cx="4779034" cy="123932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2115628" y="381125"/>
              <a:ext cx="2440555" cy="33643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Ketoadepyl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CoA </a:t>
              </a:r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thiolase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253726" y="1620742"/>
              <a:ext cx="1886953" cy="33643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Aconitase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hydratase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370464" y="1624964"/>
              <a:ext cx="2142227" cy="33643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Succinate dehydrogenase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829354" y="381420"/>
              <a:ext cx="1787106" cy="336430"/>
            </a:xfrm>
            <a:prstGeom prst="roundRect">
              <a:avLst/>
            </a:prstGeom>
            <a:solidFill>
              <a:srgbClr val="FF9393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Cysteine protease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288024" y="4184658"/>
              <a:ext cx="2443503" cy="3364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Sucrose phosphate synthase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406117" y="4832014"/>
              <a:ext cx="2165229" cy="64235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Upregulation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in conversion of starch and glucose to sucrose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66044" y="5759795"/>
              <a:ext cx="2245373" cy="325046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Source to sink translocation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93311" y="2083055"/>
              <a:ext cx="1293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TCA cycle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321170" y="817049"/>
              <a:ext cx="5746" cy="3774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397260" y="833222"/>
              <a:ext cx="5746" cy="3774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2498827" y="2789596"/>
              <a:ext cx="3950219" cy="5196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Glyoxylate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cycle &amp;Gluconeogenesis</a:t>
              </a:r>
              <a:endPara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4451373" y="3357085"/>
              <a:ext cx="0" cy="2089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4488731" y="4623100"/>
              <a:ext cx="0" cy="2089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473936" y="5550881"/>
              <a:ext cx="0" cy="2089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450403" y="821891"/>
              <a:ext cx="1000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-oxidation</a:t>
              </a:r>
              <a:endPara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56183" y="809701"/>
              <a:ext cx="1000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Proteolysis</a:t>
              </a:r>
              <a:endPara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253726" y="454744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6417759" y="445704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358463" y="1688312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6400622" y="1698288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3345545" y="4249832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319754" y="6455418"/>
              <a:ext cx="91940" cy="189782"/>
            </a:xfrm>
            <a:custGeom>
              <a:avLst/>
              <a:gdLst>
                <a:gd name="connsiteX0" fmla="*/ 22860 w 91940"/>
                <a:gd name="connsiteY0" fmla="*/ 1 h 189782"/>
                <a:gd name="connsiteX1" fmla="*/ 45719 w 91940"/>
                <a:gd name="connsiteY1" fmla="*/ 22861 h 189782"/>
                <a:gd name="connsiteX2" fmla="*/ 34289 w 91940"/>
                <a:gd name="connsiteY2" fmla="*/ 22861 h 189782"/>
                <a:gd name="connsiteX3" fmla="*/ 34289 w 91940"/>
                <a:gd name="connsiteY3" fmla="*/ 189782 h 189782"/>
                <a:gd name="connsiteX4" fmla="*/ 11430 w 91940"/>
                <a:gd name="connsiteY4" fmla="*/ 189782 h 189782"/>
                <a:gd name="connsiteX5" fmla="*/ 11430 w 91940"/>
                <a:gd name="connsiteY5" fmla="*/ 22861 h 189782"/>
                <a:gd name="connsiteX6" fmla="*/ 0 w 91940"/>
                <a:gd name="connsiteY6" fmla="*/ 22861 h 189782"/>
                <a:gd name="connsiteX7" fmla="*/ 69081 w 91940"/>
                <a:gd name="connsiteY7" fmla="*/ 0 h 189782"/>
                <a:gd name="connsiteX8" fmla="*/ 91940 w 91940"/>
                <a:gd name="connsiteY8" fmla="*/ 22860 h 189782"/>
                <a:gd name="connsiteX9" fmla="*/ 80510 w 91940"/>
                <a:gd name="connsiteY9" fmla="*/ 22860 h 189782"/>
                <a:gd name="connsiteX10" fmla="*/ 80510 w 91940"/>
                <a:gd name="connsiteY10" fmla="*/ 189781 h 189782"/>
                <a:gd name="connsiteX11" fmla="*/ 57651 w 91940"/>
                <a:gd name="connsiteY11" fmla="*/ 189781 h 189782"/>
                <a:gd name="connsiteX12" fmla="*/ 57651 w 91940"/>
                <a:gd name="connsiteY12" fmla="*/ 22860 h 189782"/>
                <a:gd name="connsiteX13" fmla="*/ 46221 w 91940"/>
                <a:gd name="connsiteY13" fmla="*/ 22860 h 18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940" h="189782">
                  <a:moveTo>
                    <a:pt x="22860" y="1"/>
                  </a:moveTo>
                  <a:lnTo>
                    <a:pt x="45719" y="22861"/>
                  </a:lnTo>
                  <a:lnTo>
                    <a:pt x="34289" y="22861"/>
                  </a:lnTo>
                  <a:lnTo>
                    <a:pt x="34289" y="189782"/>
                  </a:lnTo>
                  <a:lnTo>
                    <a:pt x="11430" y="189782"/>
                  </a:lnTo>
                  <a:lnTo>
                    <a:pt x="11430" y="22861"/>
                  </a:lnTo>
                  <a:lnTo>
                    <a:pt x="0" y="22861"/>
                  </a:lnTo>
                  <a:close/>
                  <a:moveTo>
                    <a:pt x="69081" y="0"/>
                  </a:moveTo>
                  <a:lnTo>
                    <a:pt x="91940" y="22860"/>
                  </a:lnTo>
                  <a:lnTo>
                    <a:pt x="80510" y="22860"/>
                  </a:lnTo>
                  <a:lnTo>
                    <a:pt x="80510" y="189781"/>
                  </a:lnTo>
                  <a:lnTo>
                    <a:pt x="57651" y="189781"/>
                  </a:lnTo>
                  <a:lnTo>
                    <a:pt x="57651" y="22860"/>
                  </a:lnTo>
                  <a:lnTo>
                    <a:pt x="46221" y="2286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>
            <a:xfrm flipH="1">
              <a:off x="4445330" y="2481532"/>
              <a:ext cx="2726" cy="30806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3451067" y="3562805"/>
              <a:ext cx="2142227" cy="33643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Increased Hexose content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239436" y="3453449"/>
              <a:ext cx="2861533" cy="506089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for early floral development, and early senescence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5662410" y="3706493"/>
              <a:ext cx="57702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4476257" y="3899235"/>
              <a:ext cx="1" cy="28542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52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70994" y="271022"/>
            <a:ext cx="8427022" cy="4922079"/>
            <a:chOff x="1570994" y="271022"/>
            <a:chExt cx="8427022" cy="492207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162"/>
            <a:stretch/>
          </p:blipFill>
          <p:spPr>
            <a:xfrm>
              <a:off x="1570994" y="271022"/>
              <a:ext cx="8427022" cy="4283725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5900468" y="1699404"/>
              <a:ext cx="539644" cy="266752"/>
              <a:chOff x="1285336" y="5451893"/>
              <a:chExt cx="836762" cy="457201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8655157" y="1558734"/>
              <a:ext cx="540601" cy="349173"/>
              <a:chOff x="1285336" y="5451893"/>
              <a:chExt cx="836762" cy="457201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3176453" y="3052019"/>
              <a:ext cx="299993" cy="226019"/>
              <a:chOff x="1285336" y="5451893"/>
              <a:chExt cx="836762" cy="457201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2064404" y="4843928"/>
              <a:ext cx="540601" cy="349173"/>
              <a:chOff x="1285336" y="5451893"/>
              <a:chExt cx="836762" cy="457201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2605005" y="4880014"/>
              <a:ext cx="10380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Upregulation</a:t>
              </a:r>
              <a:endParaRPr 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0149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767638" y="155385"/>
            <a:ext cx="8765879" cy="5884162"/>
            <a:chOff x="2767638" y="155385"/>
            <a:chExt cx="8765879" cy="5884162"/>
          </a:xfrm>
        </p:grpSpPr>
        <p:sp>
          <p:nvSpPr>
            <p:cNvPr id="4" name="Rounded Rectangle 3"/>
            <p:cNvSpPr/>
            <p:nvPr/>
          </p:nvSpPr>
          <p:spPr>
            <a:xfrm>
              <a:off x="2767638" y="2178894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Sedoheptulose-7-phosphate</a:t>
              </a:r>
              <a:endParaRPr lang="en-US" sz="9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67638" y="3381186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Sedoheptulose-1,7-bisphosphate</a:t>
              </a:r>
              <a:endParaRPr lang="en-US" sz="9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767638" y="4790927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Erythrose-4-phosphate</a:t>
              </a:r>
              <a:endParaRPr lang="en-US" sz="9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168648" y="4790927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Fructose-6-phosphate</a:t>
              </a:r>
              <a:endParaRPr lang="en-US" sz="9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569113" y="2171192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Xylulose-5-phosphate</a:t>
              </a:r>
              <a:endParaRPr lang="en-US" sz="9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991709" y="4790927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Fructose-1,6-bisphosphate</a:t>
              </a:r>
              <a:endParaRPr lang="en-US" sz="9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038322" y="4772924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 smtClean="0"/>
                <a:t>Dihydroxyacetone</a:t>
              </a:r>
              <a:r>
                <a:rPr lang="en-US" sz="900" dirty="0" smtClean="0"/>
                <a:t> phosphate (DAHP)</a:t>
              </a:r>
              <a:endParaRPr lang="en-US" sz="9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9038322" y="3146661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Glyceraldehyde-3-phosphate (G3P)</a:t>
              </a:r>
              <a:endParaRPr lang="en-US" sz="9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9038322" y="1929288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1,3-Bisphosphoglycerate</a:t>
              </a:r>
              <a:endParaRPr lang="en-US" sz="9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9038322" y="564193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3-Phosphoglycerate (3-PGA)</a:t>
              </a:r>
              <a:endParaRPr lang="en-US" sz="9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664313" y="552106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Ribulose-1,5-bisphosphate</a:t>
              </a:r>
              <a:endParaRPr lang="en-US" sz="9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769783" y="562455"/>
              <a:ext cx="1199071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Ribulose-5-phosphate</a:t>
              </a:r>
              <a:endParaRPr lang="en-US" sz="9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440285" y="881647"/>
              <a:ext cx="1199071" cy="293298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RUBISCO</a:t>
              </a:r>
              <a:endParaRPr lang="en-US" sz="9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347049" y="957532"/>
              <a:ext cx="20124" cy="10836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267911" y="684391"/>
              <a:ext cx="1242204" cy="57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027086" y="2317841"/>
              <a:ext cx="481650" cy="77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3367173" y="2562045"/>
              <a:ext cx="0" cy="7418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3966709" y="889459"/>
              <a:ext cx="1054935" cy="12635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3370044" y="3751740"/>
              <a:ext cx="1" cy="102118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4041815" y="4937576"/>
              <a:ext cx="105493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6385352" y="4937576"/>
              <a:ext cx="5502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8208028" y="4937576"/>
              <a:ext cx="72461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9637857" y="3545971"/>
              <a:ext cx="0" cy="11649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9637857" y="2367626"/>
              <a:ext cx="0" cy="77637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9622755" y="1034661"/>
              <a:ext cx="15102" cy="7301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6935638" y="684391"/>
              <a:ext cx="1997006" cy="143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>
              <a:off x="7992373" y="155385"/>
              <a:ext cx="819509" cy="2843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/>
                <a:t>INPUT: 3CO2+H2O</a:t>
              </a:r>
              <a:endParaRPr lang="en-US" sz="900" b="1" dirty="0"/>
            </a:p>
          </p:txBody>
        </p:sp>
        <p:sp>
          <p:nvSpPr>
            <p:cNvPr id="60" name="Bent Arrow 59"/>
            <p:cNvSpPr/>
            <p:nvPr/>
          </p:nvSpPr>
          <p:spPr>
            <a:xfrm>
              <a:off x="8003148" y="644767"/>
              <a:ext cx="142339" cy="179827"/>
            </a:xfrm>
            <a:prstGeom prst="ben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Bent Arrow 61"/>
            <p:cNvSpPr/>
            <p:nvPr/>
          </p:nvSpPr>
          <p:spPr>
            <a:xfrm flipV="1">
              <a:off x="8208028" y="527965"/>
              <a:ext cx="189781" cy="194850"/>
            </a:xfrm>
            <a:prstGeom prst="ben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10541478" y="3157281"/>
              <a:ext cx="992039" cy="2932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/>
                <a:t>OUTPUT: (a G3P molecule)</a:t>
              </a:r>
              <a:endParaRPr lang="en-US" sz="900" b="1" dirty="0"/>
            </a:p>
          </p:txBody>
        </p:sp>
        <p:cxnSp>
          <p:nvCxnSpPr>
            <p:cNvPr id="65" name="Straight Arrow Connector 64"/>
            <p:cNvCxnSpPr>
              <a:endCxn id="63" idx="1"/>
            </p:cNvCxnSpPr>
            <p:nvPr/>
          </p:nvCxnSpPr>
          <p:spPr>
            <a:xfrm>
              <a:off x="10325819" y="3303930"/>
              <a:ext cx="2156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/>
            <p:cNvGrpSpPr/>
            <p:nvPr/>
          </p:nvGrpSpPr>
          <p:grpSpPr>
            <a:xfrm>
              <a:off x="2767638" y="5582346"/>
              <a:ext cx="836762" cy="457201"/>
              <a:chOff x="1285336" y="5451893"/>
              <a:chExt cx="836762" cy="457201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8184312" y="4375420"/>
              <a:ext cx="836762" cy="457201"/>
              <a:chOff x="1285336" y="5451893"/>
              <a:chExt cx="836762" cy="457201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4180923" y="4372352"/>
              <a:ext cx="836762" cy="457201"/>
              <a:chOff x="1285336" y="5451893"/>
              <a:chExt cx="836762" cy="457201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Arrow Connector 78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/>
            <p:nvPr/>
          </p:nvGrpSpPr>
          <p:grpSpPr>
            <a:xfrm>
              <a:off x="3431149" y="2686772"/>
              <a:ext cx="836762" cy="457201"/>
              <a:chOff x="1285336" y="5451893"/>
              <a:chExt cx="836762" cy="457201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>
              <a:off x="3871809" y="1758483"/>
              <a:ext cx="836762" cy="457201"/>
              <a:chOff x="1285336" y="5451893"/>
              <a:chExt cx="836762" cy="457201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1285336" y="545189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7" name="Straight Arrow Connector 86"/>
              <p:cNvCxnSpPr/>
              <p:nvPr/>
            </p:nvCxnSpPr>
            <p:spPr>
              <a:xfrm flipV="1">
                <a:off x="1634705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 flipV="1">
                <a:off x="1777754" y="551002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Oval 88"/>
            <p:cNvSpPr/>
            <p:nvPr/>
          </p:nvSpPr>
          <p:spPr>
            <a:xfrm>
              <a:off x="4163669" y="2367626"/>
              <a:ext cx="254479" cy="26741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3041170" y="2785237"/>
              <a:ext cx="254479" cy="26741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3</a:t>
              </a:r>
              <a:endParaRPr lang="en-US" b="1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4472064" y="5018483"/>
              <a:ext cx="254479" cy="26741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8475454" y="4967770"/>
              <a:ext cx="254479" cy="26741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604400" y="5657059"/>
              <a:ext cx="14097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Overexpression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073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3" y="70203"/>
            <a:ext cx="10515600" cy="4030281"/>
          </a:xfrm>
        </p:spPr>
      </p:pic>
      <p:sp>
        <p:nvSpPr>
          <p:cNvPr id="6" name="Rectangle 5"/>
          <p:cNvSpPr/>
          <p:nvPr/>
        </p:nvSpPr>
        <p:spPr>
          <a:xfrm>
            <a:off x="2354214" y="4899577"/>
            <a:ext cx="1962076" cy="3795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upregulation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Explosion 1 21"/>
          <p:cNvSpPr/>
          <p:nvPr/>
        </p:nvSpPr>
        <p:spPr>
          <a:xfrm>
            <a:off x="5371660" y="3966694"/>
            <a:ext cx="2410691" cy="17653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ROS</a:t>
            </a:r>
            <a:endParaRPr lang="en-US" sz="3200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248894" y="3363878"/>
            <a:ext cx="605641" cy="8281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168060" y="3363878"/>
            <a:ext cx="510639" cy="7366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517452" y="381572"/>
            <a:ext cx="7101661" cy="4936386"/>
            <a:chOff x="1517452" y="381572"/>
            <a:chExt cx="7101661" cy="4936386"/>
          </a:xfrm>
        </p:grpSpPr>
        <p:grpSp>
          <p:nvGrpSpPr>
            <p:cNvPr id="7" name="Group 6"/>
            <p:cNvGrpSpPr/>
            <p:nvPr/>
          </p:nvGrpSpPr>
          <p:grpSpPr>
            <a:xfrm>
              <a:off x="1517452" y="4860757"/>
              <a:ext cx="836762" cy="457201"/>
              <a:chOff x="1517452" y="4860757"/>
              <a:chExt cx="836762" cy="457201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517452" y="4860757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V="1">
                <a:off x="1866821" y="4918889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V="1">
                <a:off x="2009870" y="4918889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4151036" y="381573"/>
              <a:ext cx="836762" cy="457201"/>
              <a:chOff x="4151036" y="381573"/>
              <a:chExt cx="836762" cy="457201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4151036" y="381573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V="1">
                <a:off x="4500405" y="43970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V="1">
                <a:off x="4643454" y="439705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7782351" y="381572"/>
              <a:ext cx="836762" cy="457201"/>
              <a:chOff x="7782351" y="381572"/>
              <a:chExt cx="836762" cy="457201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7782351" y="381572"/>
                <a:ext cx="836762" cy="45720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 flipV="1">
                <a:off x="8131720" y="439704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8274769" y="439704"/>
                <a:ext cx="1" cy="27191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224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3304DEAE09B24DA68D64CBB702879E" ma:contentTypeVersion="7" ma:contentTypeDescription="Create a new document." ma:contentTypeScope="" ma:versionID="56f4917bd8fe5572caa8ce3e64525f08">
  <xsd:schema xmlns:xsd="http://www.w3.org/2001/XMLSchema" xmlns:p="http://schemas.microsoft.com/office/2006/metadata/properties" xmlns:ns2="28de4f29-e3d9-478e-b05a-16a8ff0eb393" targetNamespace="http://schemas.microsoft.com/office/2006/metadata/properties" ma:root="true" ma:fieldsID="90fc53ae50983f9ac236714ed868e368" ns2:_="">
    <xsd:import namespace="28de4f29-e3d9-478e-b05a-16a8ff0eb393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8de4f29-e3d9-478e-b05a-16a8ff0eb393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28de4f29-e3d9-478e-b05a-16a8ff0eb393">Presentation 1.PPTX</DocumentId>
    <StageName xmlns="28de4f29-e3d9-478e-b05a-16a8ff0eb393" xsi:nil="true"/>
    <IsDeleted xmlns="28de4f29-e3d9-478e-b05a-16a8ff0eb393">false</IsDeleted>
    <FileFormat xmlns="28de4f29-e3d9-478e-b05a-16a8ff0eb393">PPTX</FileFormat>
    <TitleName xmlns="28de4f29-e3d9-478e-b05a-16a8ff0eb393">Presentation 1.PPTX</TitleName>
    <DocumentType xmlns="28de4f29-e3d9-478e-b05a-16a8ff0eb393">Presentation</DocumentType>
    <Checked_x0020_Out_x0020_To xmlns="28de4f29-e3d9-478e-b05a-16a8ff0eb393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61626E63-B707-459A-A073-2EE6250BCA52}"/>
</file>

<file path=customXml/itemProps2.xml><?xml version="1.0" encoding="utf-8"?>
<ds:datastoreItem xmlns:ds="http://schemas.openxmlformats.org/officeDocument/2006/customXml" ds:itemID="{D509E3E8-3B6C-42F4-BEDF-6C9F8B3C6DC7}"/>
</file>

<file path=customXml/itemProps3.xml><?xml version="1.0" encoding="utf-8"?>
<ds:datastoreItem xmlns:ds="http://schemas.openxmlformats.org/officeDocument/2006/customXml" ds:itemID="{427BEB49-1233-4545-A25B-47553F891FE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19107</TotalTime>
  <Words>501</Words>
  <Application>Microsoft Office PowerPoint</Application>
  <PresentationFormat>Widescreen</PresentationFormat>
  <Paragraphs>59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MOUSTAFA ELDAKAK</dc:creator>
  <cp:lastModifiedBy>Aayudh</cp:lastModifiedBy>
  <cp:revision>560</cp:revision>
  <dcterms:created xsi:type="dcterms:W3CDTF">2014-02-12T16:42:52Z</dcterms:created>
  <dcterms:modified xsi:type="dcterms:W3CDTF">2015-11-22T23:20:47Z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0x0101006F3304DEAE09B24DA68D64CBB702879E</vt:lpwstr>
  </property>
</Properties>
</file>