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8"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77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91DE41-88B1-B747-9E54-F610BDEB5775}" type="datetimeFigureOut">
              <a:rPr lang="en-US" smtClean="0"/>
              <a:t>6/14/2015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93526-C8C6-D440-AC33-682455168EC0}" type="slidenum">
              <a:rPr lang="en-US" smtClean="0"/>
              <a:t>‹#›</a:t>
            </a:fld>
            <a:endParaRPr lang="en-US"/>
          </a:p>
        </p:txBody>
      </p:sp>
    </p:spTree>
    <p:extLst>
      <p:ext uri="{BB962C8B-B14F-4D97-AF65-F5344CB8AC3E}">
        <p14:creationId xmlns:p14="http://schemas.microsoft.com/office/powerpoint/2010/main" val="32928125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Covariates,</a:t>
            </a:r>
            <a:r>
              <a:rPr lang="en-US" baseline="0" dirty="0" smtClean="0"/>
              <a:t> </a:t>
            </a:r>
            <a:r>
              <a:rPr lang="en-US" dirty="0" smtClean="0"/>
              <a:t>factor</a:t>
            </a:r>
            <a:r>
              <a:rPr lang="en-US" baseline="0" dirty="0" smtClean="0"/>
              <a:t> indicators and autoregressive pathways are omitted, define ***, non-sig p&gt;0.025 are not shown. GIVE fit?*=&lt;0.025, **&lt;0.01, ***&lt;0.001</a:t>
            </a:r>
            <a:endParaRPr lang="en-US" dirty="0"/>
          </a:p>
        </p:txBody>
      </p:sp>
      <p:sp>
        <p:nvSpPr>
          <p:cNvPr id="4" name="Slide Number Placeholder 3"/>
          <p:cNvSpPr>
            <a:spLocks noGrp="1"/>
          </p:cNvSpPr>
          <p:nvPr>
            <p:ph type="sldNum" sz="quarter" idx="10"/>
          </p:nvPr>
        </p:nvSpPr>
        <p:spPr/>
        <p:txBody>
          <a:bodyPr/>
          <a:lstStyle/>
          <a:p>
            <a:fld id="{1FDED590-0CD4-B047-99F8-A63B63B87A40}" type="slidenum">
              <a:rPr lang="en-US" smtClean="0"/>
              <a:t>1</a:t>
            </a:fld>
            <a:endParaRPr lang="en-US"/>
          </a:p>
        </p:txBody>
      </p:sp>
    </p:spTree>
    <p:extLst>
      <p:ext uri="{BB962C8B-B14F-4D97-AF65-F5344CB8AC3E}">
        <p14:creationId xmlns:p14="http://schemas.microsoft.com/office/powerpoint/2010/main" val="2934285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674CD0-E633-3541-A6AE-9BB3ADF2826F}"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2609835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674CD0-E633-3541-A6AE-9BB3ADF2826F}"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3605292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674CD0-E633-3541-A6AE-9BB3ADF2826F}"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2913867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674CD0-E633-3541-A6AE-9BB3ADF2826F}"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2861498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674CD0-E633-3541-A6AE-9BB3ADF2826F}"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2242205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674CD0-E633-3541-A6AE-9BB3ADF2826F}" type="datetimeFigureOut">
              <a:rPr lang="en-US" smtClean="0"/>
              <a:t>6/14/2015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1601356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674CD0-E633-3541-A6AE-9BB3ADF2826F}" type="datetimeFigureOut">
              <a:rPr lang="en-US" smtClean="0"/>
              <a:t>6/14/2015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276658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674CD0-E633-3541-A6AE-9BB3ADF2826F}" type="datetimeFigureOut">
              <a:rPr lang="en-US" smtClean="0"/>
              <a:t>6/14/2015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2274531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674CD0-E633-3541-A6AE-9BB3ADF2826F}" type="datetimeFigureOut">
              <a:rPr lang="en-US" smtClean="0"/>
              <a:t>6/14/2015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3216308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674CD0-E633-3541-A6AE-9BB3ADF2826F}" type="datetimeFigureOut">
              <a:rPr lang="en-US" smtClean="0"/>
              <a:t>6/14/2015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1492788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674CD0-E633-3541-A6AE-9BB3ADF2826F}" type="datetimeFigureOut">
              <a:rPr lang="en-US" smtClean="0"/>
              <a:t>6/14/2015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448496-BA3E-2C47-8E8C-DA5BC11374C8}" type="slidenum">
              <a:rPr lang="en-US" smtClean="0"/>
              <a:t>‹#›</a:t>
            </a:fld>
            <a:endParaRPr lang="en-US"/>
          </a:p>
        </p:txBody>
      </p:sp>
    </p:spTree>
    <p:extLst>
      <p:ext uri="{BB962C8B-B14F-4D97-AF65-F5344CB8AC3E}">
        <p14:creationId xmlns:p14="http://schemas.microsoft.com/office/powerpoint/2010/main" val="1838637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674CD0-E633-3541-A6AE-9BB3ADF2826F}" type="datetimeFigureOut">
              <a:rPr lang="en-US" smtClean="0"/>
              <a:t>6/14/2015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448496-BA3E-2C47-8E8C-DA5BC11374C8}" type="slidenum">
              <a:rPr lang="en-US" smtClean="0"/>
              <a:t>‹#›</a:t>
            </a:fld>
            <a:endParaRPr lang="en-US"/>
          </a:p>
        </p:txBody>
      </p:sp>
    </p:spTree>
    <p:extLst>
      <p:ext uri="{BB962C8B-B14F-4D97-AF65-F5344CB8AC3E}">
        <p14:creationId xmlns:p14="http://schemas.microsoft.com/office/powerpoint/2010/main" val="6924495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69"/>
          <p:cNvSpPr txBox="1"/>
          <p:nvPr/>
        </p:nvSpPr>
        <p:spPr>
          <a:xfrm>
            <a:off x="203756" y="112543"/>
            <a:ext cx="8431160" cy="1169551"/>
          </a:xfrm>
          <a:prstGeom prst="rect">
            <a:avLst/>
          </a:prstGeom>
          <a:noFill/>
        </p:spPr>
        <p:txBody>
          <a:bodyPr wrap="square" rtlCol="0">
            <a:spAutoFit/>
          </a:bodyPr>
          <a:lstStyle/>
          <a:p>
            <a:r>
              <a:rPr lang="en-US" sz="1400" dirty="0">
                <a:latin typeface="Times New Roman"/>
                <a:cs typeface="Times New Roman"/>
              </a:rPr>
              <a:t>Web Figure 1b. Standardized Estimates From Sensitivity Structural Equation Models Examining the Indirect Pathways From Neighborhood Restaurants to BMI Mediated by Hypothesized Diet Behaviors, Using Fast Food Consumption at Exam Years 0, 7, 10, 15, and 20: the Coronary Artery Risk Development in Young Adults (CARDIA) Study, 1985-2006, n=5,114.</a:t>
            </a:r>
          </a:p>
          <a:p>
            <a:endParaRPr lang="en-US" sz="1400" dirty="0">
              <a:latin typeface="Times New Roman"/>
              <a:cs typeface="Times New Roman"/>
            </a:endParaRPr>
          </a:p>
        </p:txBody>
      </p:sp>
      <p:sp>
        <p:nvSpPr>
          <p:cNvPr id="93" name="TextBox 92"/>
          <p:cNvSpPr txBox="1"/>
          <p:nvPr/>
        </p:nvSpPr>
        <p:spPr>
          <a:xfrm>
            <a:off x="296685" y="6396334"/>
            <a:ext cx="8441091" cy="307777"/>
          </a:xfrm>
          <a:prstGeom prst="rect">
            <a:avLst/>
          </a:prstGeom>
          <a:noFill/>
        </p:spPr>
        <p:txBody>
          <a:bodyPr wrap="square" rtlCol="0">
            <a:spAutoFit/>
          </a:bodyPr>
          <a:lstStyle/>
          <a:p>
            <a:r>
              <a:rPr lang="en-US" sz="1400" dirty="0" smtClean="0">
                <a:latin typeface="Times New Roman"/>
                <a:cs typeface="Times New Roman"/>
              </a:rPr>
              <a:t>YEAR 0  </a:t>
            </a:r>
            <a:r>
              <a:rPr lang="en-US" sz="1400" dirty="0" smtClean="0">
                <a:latin typeface="Times New Roman"/>
                <a:cs typeface="Times New Roman"/>
                <a:sym typeface="Wingdings" panose="05000000000000000000" pitchFamily="2" charset="2"/>
              </a:rPr>
              <a:t>                 YEAR 7                   </a:t>
            </a:r>
            <a:r>
              <a:rPr lang="en-US" sz="1400" dirty="0" smtClean="0">
                <a:latin typeface="Times New Roman"/>
                <a:cs typeface="Times New Roman"/>
              </a:rPr>
              <a:t> YEAR 10 </a:t>
            </a:r>
            <a:r>
              <a:rPr lang="en-US" sz="1400" dirty="0" smtClean="0">
                <a:latin typeface="Times New Roman"/>
                <a:cs typeface="Times New Roman"/>
                <a:sym typeface="Wingdings" panose="05000000000000000000" pitchFamily="2" charset="2"/>
              </a:rPr>
              <a:t>               </a:t>
            </a:r>
            <a:r>
              <a:rPr lang="en-US" sz="1400" dirty="0" smtClean="0">
                <a:latin typeface="Times New Roman"/>
                <a:cs typeface="Times New Roman"/>
              </a:rPr>
              <a:t>YEAR 15</a:t>
            </a:r>
            <a:r>
              <a:rPr lang="en-US" sz="1400" dirty="0">
                <a:latin typeface="Times New Roman"/>
                <a:cs typeface="Times New Roman"/>
                <a:sym typeface="Wingdings" panose="05000000000000000000" pitchFamily="2" charset="2"/>
              </a:rPr>
              <a:t> </a:t>
            </a:r>
            <a:r>
              <a:rPr lang="en-US" sz="1400" dirty="0" smtClean="0">
                <a:latin typeface="Times New Roman"/>
                <a:cs typeface="Times New Roman"/>
                <a:sym typeface="Wingdings" panose="05000000000000000000" pitchFamily="2" charset="2"/>
              </a:rPr>
              <a:t>                </a:t>
            </a:r>
            <a:r>
              <a:rPr lang="en-US" sz="1400" dirty="0" smtClean="0">
                <a:latin typeface="Times New Roman"/>
                <a:cs typeface="Times New Roman"/>
              </a:rPr>
              <a:t>YEAR 20</a:t>
            </a:r>
            <a:endParaRPr lang="en-US" sz="1400" baseline="-25000" dirty="0">
              <a:latin typeface="Times New Roman"/>
              <a:cs typeface="Times New Roman"/>
            </a:endParaRPr>
          </a:p>
        </p:txBody>
      </p:sp>
      <p:sp>
        <p:nvSpPr>
          <p:cNvPr id="76" name="TextBox 75"/>
          <p:cNvSpPr txBox="1"/>
          <p:nvPr/>
        </p:nvSpPr>
        <p:spPr>
          <a:xfrm>
            <a:off x="2138947" y="5588968"/>
            <a:ext cx="523839" cy="523220"/>
          </a:xfrm>
          <a:prstGeom prst="rect">
            <a:avLst/>
          </a:prstGeom>
          <a:noFill/>
          <a:ln>
            <a:solidFill>
              <a:schemeClr val="tx1"/>
            </a:solidFill>
          </a:ln>
        </p:spPr>
        <p:txBody>
          <a:bodyPr wrap="none" rtlCol="0">
            <a:spAutoFit/>
          </a:bodyPr>
          <a:lstStyle/>
          <a:p>
            <a:endParaRPr lang="en-US" sz="1400" dirty="0" smtClean="0">
              <a:latin typeface="Times New Roman"/>
              <a:cs typeface="Times New Roman"/>
            </a:endParaRPr>
          </a:p>
          <a:p>
            <a:r>
              <a:rPr lang="en-US" sz="1400" dirty="0" smtClean="0">
                <a:latin typeface="Times New Roman"/>
                <a:cs typeface="Times New Roman"/>
              </a:rPr>
              <a:t>BMI</a:t>
            </a:r>
            <a:endParaRPr lang="en-US" sz="1400" baseline="-25000" dirty="0">
              <a:latin typeface="Times New Roman"/>
              <a:cs typeface="Times New Roman"/>
            </a:endParaRPr>
          </a:p>
        </p:txBody>
      </p:sp>
      <p:sp>
        <p:nvSpPr>
          <p:cNvPr id="146" name="TextBox 145"/>
          <p:cNvSpPr txBox="1"/>
          <p:nvPr/>
        </p:nvSpPr>
        <p:spPr>
          <a:xfrm>
            <a:off x="-23575" y="3772908"/>
            <a:ext cx="847563" cy="707886"/>
          </a:xfrm>
          <a:prstGeom prst="rect">
            <a:avLst/>
          </a:prstGeom>
          <a:noFill/>
        </p:spPr>
        <p:txBody>
          <a:bodyPr wrap="square" rtlCol="0">
            <a:spAutoFit/>
          </a:bodyPr>
          <a:lstStyle/>
          <a:p>
            <a:pPr algn="ctr"/>
            <a:r>
              <a:rPr lang="en-US" sz="1000" dirty="0" smtClean="0">
                <a:latin typeface="Times New Roman"/>
                <a:cs typeface="Times New Roman"/>
              </a:rPr>
              <a:t> </a:t>
            </a:r>
          </a:p>
          <a:p>
            <a:pPr algn="ctr"/>
            <a:r>
              <a:rPr lang="en-US" sz="1000" dirty="0">
                <a:latin typeface="Times New Roman"/>
                <a:cs typeface="Times New Roman"/>
              </a:rPr>
              <a:t>F</a:t>
            </a:r>
            <a:r>
              <a:rPr lang="en-US" sz="1000" dirty="0" smtClean="0">
                <a:latin typeface="Times New Roman"/>
                <a:cs typeface="Times New Roman"/>
              </a:rPr>
              <a:t>ast food</a:t>
            </a:r>
          </a:p>
          <a:p>
            <a:pPr algn="ctr"/>
            <a:r>
              <a:rPr lang="en-US" sz="1000" dirty="0" smtClean="0">
                <a:latin typeface="Times New Roman"/>
                <a:cs typeface="Times New Roman"/>
              </a:rPr>
              <a:t>consumption</a:t>
            </a:r>
            <a:endParaRPr lang="en-US" sz="1000" baseline="-25000" dirty="0">
              <a:latin typeface="Times New Roman"/>
              <a:cs typeface="Times New Roman"/>
            </a:endParaRPr>
          </a:p>
          <a:p>
            <a:pPr algn="ctr"/>
            <a:endParaRPr lang="en-US" sz="1000" dirty="0" smtClean="0">
              <a:latin typeface="Times New Roman"/>
              <a:cs typeface="Times New Roman"/>
            </a:endParaRPr>
          </a:p>
        </p:txBody>
      </p:sp>
      <p:sp>
        <p:nvSpPr>
          <p:cNvPr id="147" name="TextBox 146"/>
          <p:cNvSpPr txBox="1"/>
          <p:nvPr/>
        </p:nvSpPr>
        <p:spPr>
          <a:xfrm>
            <a:off x="537994" y="5577154"/>
            <a:ext cx="523839" cy="523220"/>
          </a:xfrm>
          <a:prstGeom prst="rect">
            <a:avLst/>
          </a:prstGeom>
          <a:noFill/>
          <a:ln>
            <a:solidFill>
              <a:schemeClr val="tx1"/>
            </a:solidFill>
          </a:ln>
        </p:spPr>
        <p:txBody>
          <a:bodyPr wrap="none" rtlCol="0">
            <a:spAutoFit/>
          </a:bodyPr>
          <a:lstStyle/>
          <a:p>
            <a:endParaRPr lang="en-US" sz="1400" dirty="0" smtClean="0">
              <a:latin typeface="Times New Roman"/>
              <a:cs typeface="Times New Roman"/>
            </a:endParaRPr>
          </a:p>
          <a:p>
            <a:r>
              <a:rPr lang="en-US" sz="1400" dirty="0" smtClean="0">
                <a:latin typeface="Times New Roman"/>
                <a:cs typeface="Times New Roman"/>
              </a:rPr>
              <a:t>BMI</a:t>
            </a:r>
            <a:endParaRPr lang="en-US" sz="1400" baseline="-25000" dirty="0">
              <a:latin typeface="Times New Roman"/>
              <a:cs typeface="Times New Roman"/>
            </a:endParaRPr>
          </a:p>
        </p:txBody>
      </p:sp>
      <p:sp>
        <p:nvSpPr>
          <p:cNvPr id="150" name="Oval 149"/>
          <p:cNvSpPr/>
          <p:nvPr/>
        </p:nvSpPr>
        <p:spPr>
          <a:xfrm>
            <a:off x="15834" y="1685154"/>
            <a:ext cx="741643" cy="68382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endParaRPr lang="en-US" sz="1400">
              <a:latin typeface="Times New Roman"/>
              <a:cs typeface="Times New Roman"/>
            </a:endParaRPr>
          </a:p>
        </p:txBody>
      </p:sp>
      <p:sp>
        <p:nvSpPr>
          <p:cNvPr id="151" name="TextBox 150"/>
          <p:cNvSpPr txBox="1"/>
          <p:nvPr/>
        </p:nvSpPr>
        <p:spPr>
          <a:xfrm>
            <a:off x="-88107" y="1778579"/>
            <a:ext cx="985701" cy="400110"/>
          </a:xfrm>
          <a:prstGeom prst="rect">
            <a:avLst/>
          </a:prstGeom>
          <a:noFill/>
        </p:spPr>
        <p:txBody>
          <a:bodyPr wrap="square" rtlCol="0">
            <a:spAutoFit/>
          </a:bodyPr>
          <a:lstStyle/>
          <a:p>
            <a:pPr algn="ctr"/>
            <a:r>
              <a:rPr lang="en-US" sz="1000" dirty="0" smtClean="0">
                <a:latin typeface="Times New Roman"/>
                <a:cs typeface="Times New Roman"/>
              </a:rPr>
              <a:t>Fast food</a:t>
            </a:r>
          </a:p>
          <a:p>
            <a:pPr algn="ctr"/>
            <a:r>
              <a:rPr lang="en-US" sz="1000" dirty="0" smtClean="0">
                <a:latin typeface="Times New Roman"/>
                <a:cs typeface="Times New Roman"/>
              </a:rPr>
              <a:t> restaurants</a:t>
            </a:r>
            <a:endParaRPr lang="en-US" sz="1000" baseline="-25000" dirty="0">
              <a:latin typeface="Times New Roman"/>
              <a:cs typeface="Times New Roman"/>
            </a:endParaRPr>
          </a:p>
        </p:txBody>
      </p:sp>
      <p:sp>
        <p:nvSpPr>
          <p:cNvPr id="153" name="Oval 152"/>
          <p:cNvSpPr/>
          <p:nvPr/>
        </p:nvSpPr>
        <p:spPr>
          <a:xfrm>
            <a:off x="46104" y="3801534"/>
            <a:ext cx="711373" cy="707886"/>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pPr algn="ctr"/>
            <a:endParaRPr lang="en-US" sz="1400" dirty="0">
              <a:latin typeface="Times New Roman"/>
              <a:cs typeface="Times New Roman"/>
            </a:endParaRPr>
          </a:p>
        </p:txBody>
      </p:sp>
      <p:sp>
        <p:nvSpPr>
          <p:cNvPr id="154" name="TextBox 153"/>
          <p:cNvSpPr txBox="1"/>
          <p:nvPr/>
        </p:nvSpPr>
        <p:spPr>
          <a:xfrm>
            <a:off x="782729" y="3801534"/>
            <a:ext cx="853276" cy="707886"/>
          </a:xfrm>
          <a:prstGeom prst="rect">
            <a:avLst/>
          </a:prstGeom>
          <a:noFill/>
        </p:spPr>
        <p:txBody>
          <a:bodyPr wrap="square" rtlCol="0">
            <a:spAutoFit/>
          </a:bodyPr>
          <a:lstStyle/>
          <a:p>
            <a:pPr algn="ctr"/>
            <a:r>
              <a:rPr lang="en-US" sz="1000" dirty="0" smtClean="0">
                <a:latin typeface="Times New Roman"/>
                <a:cs typeface="Times New Roman"/>
              </a:rPr>
              <a:t>H</a:t>
            </a:r>
            <a:r>
              <a:rPr lang="en-US" sz="1000" baseline="-25000" dirty="0" smtClean="0">
                <a:latin typeface="Times New Roman"/>
                <a:cs typeface="Times New Roman"/>
              </a:rPr>
              <a:t>0</a:t>
            </a:r>
            <a:r>
              <a:rPr lang="en-US" sz="1000" dirty="0">
                <a:latin typeface="Times New Roman"/>
                <a:cs typeface="Times New Roman"/>
              </a:rPr>
              <a:t> </a:t>
            </a:r>
            <a:endParaRPr lang="en-US" sz="1000" dirty="0" smtClean="0">
              <a:latin typeface="Times New Roman"/>
              <a:cs typeface="Times New Roman"/>
            </a:endParaRPr>
          </a:p>
          <a:p>
            <a:pPr algn="ctr"/>
            <a:r>
              <a:rPr lang="en-US" sz="1000" dirty="0" smtClean="0">
                <a:latin typeface="Times New Roman"/>
                <a:cs typeface="Times New Roman"/>
              </a:rPr>
              <a:t>sit-down </a:t>
            </a:r>
          </a:p>
          <a:p>
            <a:pPr algn="ctr"/>
            <a:r>
              <a:rPr lang="en-US" sz="1000" dirty="0" smtClean="0">
                <a:latin typeface="Times New Roman"/>
                <a:cs typeface="Times New Roman"/>
              </a:rPr>
              <a:t>restaurant </a:t>
            </a:r>
          </a:p>
          <a:p>
            <a:pPr algn="ctr"/>
            <a:r>
              <a:rPr lang="en-US" sz="1000" dirty="0" smtClean="0">
                <a:latin typeface="Times New Roman"/>
                <a:cs typeface="Times New Roman"/>
              </a:rPr>
              <a:t>type-diet</a:t>
            </a:r>
            <a:endParaRPr lang="en-US" sz="1000" baseline="-25000" dirty="0">
              <a:latin typeface="Times New Roman"/>
              <a:cs typeface="Times New Roman"/>
            </a:endParaRPr>
          </a:p>
        </p:txBody>
      </p:sp>
      <p:cxnSp>
        <p:nvCxnSpPr>
          <p:cNvPr id="155" name="Straight Arrow Connector 154"/>
          <p:cNvCxnSpPr/>
          <p:nvPr/>
        </p:nvCxnSpPr>
        <p:spPr>
          <a:xfrm flipH="1">
            <a:off x="296685" y="2368973"/>
            <a:ext cx="10322" cy="1432561"/>
          </a:xfrm>
          <a:prstGeom prst="straightConnector1">
            <a:avLst/>
          </a:prstGeom>
          <a:ln w="38100">
            <a:solidFill>
              <a:schemeClr val="tx1"/>
            </a:solidFill>
            <a:prstDash val="solid"/>
            <a:tailEnd type="arrow"/>
          </a:ln>
          <a:effectLst/>
        </p:spPr>
        <p:style>
          <a:lnRef idx="2">
            <a:schemeClr val="accent1"/>
          </a:lnRef>
          <a:fillRef idx="0">
            <a:schemeClr val="accent1"/>
          </a:fillRef>
          <a:effectRef idx="1">
            <a:schemeClr val="accent1"/>
          </a:effectRef>
          <a:fontRef idx="minor">
            <a:schemeClr val="tx1"/>
          </a:fontRef>
        </p:style>
      </p:cxnSp>
      <p:cxnSp>
        <p:nvCxnSpPr>
          <p:cNvPr id="158" name="Straight Arrow Connector 157"/>
          <p:cNvCxnSpPr>
            <a:stCxn id="51" idx="5"/>
          </p:cNvCxnSpPr>
          <p:nvPr/>
        </p:nvCxnSpPr>
        <p:spPr>
          <a:xfrm flipH="1">
            <a:off x="537994" y="2268831"/>
            <a:ext cx="880055" cy="1504077"/>
          </a:xfrm>
          <a:prstGeom prst="straightConnector1">
            <a:avLst/>
          </a:prstGeom>
          <a:ln w="38100">
            <a:solidFill>
              <a:schemeClr val="tx1"/>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82" name="TextBox 81"/>
          <p:cNvSpPr txBox="1"/>
          <p:nvPr/>
        </p:nvSpPr>
        <p:spPr>
          <a:xfrm>
            <a:off x="-13389" y="2771284"/>
            <a:ext cx="813043" cy="307777"/>
          </a:xfrm>
          <a:prstGeom prst="rect">
            <a:avLst/>
          </a:prstGeom>
          <a:solidFill>
            <a:schemeClr val="bg1"/>
          </a:solidFill>
        </p:spPr>
        <p:txBody>
          <a:bodyPr wrap="none" rtlCol="0">
            <a:spAutoFit/>
          </a:bodyPr>
          <a:lstStyle/>
          <a:p>
            <a:r>
              <a:rPr lang="en-US" sz="1400" dirty="0" smtClean="0"/>
              <a:t> 0.21***</a:t>
            </a:r>
          </a:p>
        </p:txBody>
      </p:sp>
      <p:sp>
        <p:nvSpPr>
          <p:cNvPr id="84" name="TextBox 83"/>
          <p:cNvSpPr txBox="1"/>
          <p:nvPr/>
        </p:nvSpPr>
        <p:spPr>
          <a:xfrm>
            <a:off x="820459" y="2779161"/>
            <a:ext cx="907621" cy="307777"/>
          </a:xfrm>
          <a:prstGeom prst="rect">
            <a:avLst/>
          </a:prstGeom>
          <a:solidFill>
            <a:schemeClr val="bg1"/>
          </a:solidFill>
        </p:spPr>
        <p:txBody>
          <a:bodyPr wrap="none" rtlCol="0">
            <a:spAutoFit/>
          </a:bodyPr>
          <a:lstStyle/>
          <a:p>
            <a:r>
              <a:rPr lang="en-US" sz="1400" dirty="0" smtClean="0"/>
              <a:t> -0.30*** </a:t>
            </a:r>
          </a:p>
        </p:txBody>
      </p:sp>
      <p:sp>
        <p:nvSpPr>
          <p:cNvPr id="51" name="Oval 50"/>
          <p:cNvSpPr/>
          <p:nvPr/>
        </p:nvSpPr>
        <p:spPr>
          <a:xfrm>
            <a:off x="799914" y="1685154"/>
            <a:ext cx="724190" cy="68382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endParaRPr lang="en-US" sz="1400">
              <a:latin typeface="Times New Roman"/>
              <a:cs typeface="Times New Roman"/>
            </a:endParaRPr>
          </a:p>
        </p:txBody>
      </p:sp>
      <p:sp>
        <p:nvSpPr>
          <p:cNvPr id="52" name="TextBox 51"/>
          <p:cNvSpPr txBox="1"/>
          <p:nvPr/>
        </p:nvSpPr>
        <p:spPr>
          <a:xfrm>
            <a:off x="687625" y="1778579"/>
            <a:ext cx="985701" cy="400110"/>
          </a:xfrm>
          <a:prstGeom prst="rect">
            <a:avLst/>
          </a:prstGeom>
          <a:noFill/>
        </p:spPr>
        <p:txBody>
          <a:bodyPr wrap="square" rtlCol="0">
            <a:spAutoFit/>
          </a:bodyPr>
          <a:lstStyle/>
          <a:p>
            <a:pPr algn="ctr"/>
            <a:r>
              <a:rPr lang="en-US" sz="1000" dirty="0" smtClean="0">
                <a:latin typeface="Times New Roman"/>
                <a:cs typeface="Times New Roman"/>
              </a:rPr>
              <a:t>Sit-down</a:t>
            </a:r>
          </a:p>
          <a:p>
            <a:pPr algn="ctr"/>
            <a:r>
              <a:rPr lang="en-US" sz="1000" dirty="0" smtClean="0">
                <a:latin typeface="Times New Roman"/>
                <a:cs typeface="Times New Roman"/>
              </a:rPr>
              <a:t> restaurants</a:t>
            </a:r>
            <a:endParaRPr lang="en-US" sz="1000" baseline="-25000" dirty="0">
              <a:latin typeface="Times New Roman"/>
              <a:cs typeface="Times New Roman"/>
            </a:endParaRPr>
          </a:p>
        </p:txBody>
      </p:sp>
      <p:sp>
        <p:nvSpPr>
          <p:cNvPr id="54" name="Oval 53"/>
          <p:cNvSpPr/>
          <p:nvPr/>
        </p:nvSpPr>
        <p:spPr>
          <a:xfrm>
            <a:off x="793842" y="3802532"/>
            <a:ext cx="794049" cy="74997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pPr algn="ctr"/>
            <a:endParaRPr lang="en-US" sz="1400" dirty="0">
              <a:latin typeface="Times New Roman"/>
              <a:cs typeface="Times New Roman"/>
            </a:endParaRPr>
          </a:p>
        </p:txBody>
      </p:sp>
      <p:sp>
        <p:nvSpPr>
          <p:cNvPr id="107" name="TextBox 106"/>
          <p:cNvSpPr txBox="1"/>
          <p:nvPr/>
        </p:nvSpPr>
        <p:spPr>
          <a:xfrm>
            <a:off x="1621838" y="3772908"/>
            <a:ext cx="847563" cy="707886"/>
          </a:xfrm>
          <a:prstGeom prst="rect">
            <a:avLst/>
          </a:prstGeom>
          <a:noFill/>
        </p:spPr>
        <p:txBody>
          <a:bodyPr wrap="square" rtlCol="0">
            <a:spAutoFit/>
          </a:bodyPr>
          <a:lstStyle/>
          <a:p>
            <a:pPr algn="ctr"/>
            <a:r>
              <a:rPr lang="en-US" sz="1000" dirty="0" smtClean="0">
                <a:latin typeface="Times New Roman"/>
                <a:cs typeface="Times New Roman"/>
              </a:rPr>
              <a:t> </a:t>
            </a:r>
          </a:p>
          <a:p>
            <a:pPr algn="ctr"/>
            <a:r>
              <a:rPr lang="en-US" sz="1000" dirty="0">
                <a:latin typeface="Times New Roman"/>
                <a:cs typeface="Times New Roman"/>
              </a:rPr>
              <a:t>F</a:t>
            </a:r>
            <a:r>
              <a:rPr lang="en-US" sz="1000" dirty="0" smtClean="0">
                <a:latin typeface="Times New Roman"/>
                <a:cs typeface="Times New Roman"/>
              </a:rPr>
              <a:t>ast food</a:t>
            </a:r>
          </a:p>
          <a:p>
            <a:pPr algn="ctr"/>
            <a:r>
              <a:rPr lang="en-US" sz="1000" dirty="0" smtClean="0">
                <a:latin typeface="Times New Roman"/>
                <a:cs typeface="Times New Roman"/>
              </a:rPr>
              <a:t>consumption</a:t>
            </a:r>
            <a:endParaRPr lang="en-US" sz="1000" baseline="-25000" dirty="0">
              <a:latin typeface="Times New Roman"/>
              <a:cs typeface="Times New Roman"/>
            </a:endParaRPr>
          </a:p>
          <a:p>
            <a:pPr algn="ctr"/>
            <a:endParaRPr lang="en-US" sz="1000" dirty="0" smtClean="0">
              <a:latin typeface="Times New Roman"/>
              <a:cs typeface="Times New Roman"/>
            </a:endParaRPr>
          </a:p>
        </p:txBody>
      </p:sp>
      <p:sp>
        <p:nvSpPr>
          <p:cNvPr id="108" name="Oval 107"/>
          <p:cNvSpPr/>
          <p:nvPr/>
        </p:nvSpPr>
        <p:spPr>
          <a:xfrm>
            <a:off x="1661247" y="1685154"/>
            <a:ext cx="741643" cy="68382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endParaRPr lang="en-US" sz="1400">
              <a:latin typeface="Times New Roman"/>
              <a:cs typeface="Times New Roman"/>
            </a:endParaRPr>
          </a:p>
        </p:txBody>
      </p:sp>
      <p:sp>
        <p:nvSpPr>
          <p:cNvPr id="109" name="TextBox 108"/>
          <p:cNvSpPr txBox="1"/>
          <p:nvPr/>
        </p:nvSpPr>
        <p:spPr>
          <a:xfrm>
            <a:off x="1557306" y="1778579"/>
            <a:ext cx="985701" cy="400110"/>
          </a:xfrm>
          <a:prstGeom prst="rect">
            <a:avLst/>
          </a:prstGeom>
          <a:noFill/>
        </p:spPr>
        <p:txBody>
          <a:bodyPr wrap="square" rtlCol="0">
            <a:spAutoFit/>
          </a:bodyPr>
          <a:lstStyle/>
          <a:p>
            <a:pPr algn="ctr"/>
            <a:r>
              <a:rPr lang="en-US" sz="1000" dirty="0" smtClean="0">
                <a:latin typeface="Times New Roman"/>
                <a:cs typeface="Times New Roman"/>
              </a:rPr>
              <a:t>Fast food</a:t>
            </a:r>
          </a:p>
          <a:p>
            <a:pPr algn="ctr"/>
            <a:r>
              <a:rPr lang="en-US" sz="1000" dirty="0" smtClean="0">
                <a:latin typeface="Times New Roman"/>
                <a:cs typeface="Times New Roman"/>
              </a:rPr>
              <a:t> restaurants</a:t>
            </a:r>
            <a:endParaRPr lang="en-US" sz="1000" baseline="-25000" dirty="0">
              <a:latin typeface="Times New Roman"/>
              <a:cs typeface="Times New Roman"/>
            </a:endParaRPr>
          </a:p>
        </p:txBody>
      </p:sp>
      <p:sp>
        <p:nvSpPr>
          <p:cNvPr id="112" name="Oval 111"/>
          <p:cNvSpPr/>
          <p:nvPr/>
        </p:nvSpPr>
        <p:spPr>
          <a:xfrm>
            <a:off x="1691517" y="3801534"/>
            <a:ext cx="711373" cy="707886"/>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pPr algn="ctr"/>
            <a:endParaRPr lang="en-US" sz="1400" dirty="0">
              <a:latin typeface="Times New Roman"/>
              <a:cs typeface="Times New Roman"/>
            </a:endParaRPr>
          </a:p>
        </p:txBody>
      </p:sp>
      <p:sp>
        <p:nvSpPr>
          <p:cNvPr id="113" name="TextBox 112"/>
          <p:cNvSpPr txBox="1"/>
          <p:nvPr/>
        </p:nvSpPr>
        <p:spPr>
          <a:xfrm>
            <a:off x="2428142" y="3801534"/>
            <a:ext cx="853276" cy="707886"/>
          </a:xfrm>
          <a:prstGeom prst="rect">
            <a:avLst/>
          </a:prstGeom>
          <a:noFill/>
        </p:spPr>
        <p:txBody>
          <a:bodyPr wrap="square" rtlCol="0">
            <a:spAutoFit/>
          </a:bodyPr>
          <a:lstStyle/>
          <a:p>
            <a:pPr algn="ctr"/>
            <a:r>
              <a:rPr lang="en-US" sz="1000" dirty="0" smtClean="0">
                <a:latin typeface="Times New Roman"/>
                <a:cs typeface="Times New Roman"/>
              </a:rPr>
              <a:t>H</a:t>
            </a:r>
            <a:r>
              <a:rPr lang="en-US" sz="1000" baseline="-25000" dirty="0" smtClean="0">
                <a:latin typeface="Times New Roman"/>
                <a:cs typeface="Times New Roman"/>
              </a:rPr>
              <a:t>0</a:t>
            </a:r>
            <a:r>
              <a:rPr lang="en-US" sz="1000" dirty="0">
                <a:latin typeface="Times New Roman"/>
                <a:cs typeface="Times New Roman"/>
              </a:rPr>
              <a:t> </a:t>
            </a:r>
            <a:endParaRPr lang="en-US" sz="1000" dirty="0" smtClean="0">
              <a:latin typeface="Times New Roman"/>
              <a:cs typeface="Times New Roman"/>
            </a:endParaRPr>
          </a:p>
          <a:p>
            <a:pPr algn="ctr"/>
            <a:r>
              <a:rPr lang="en-US" sz="1000" dirty="0" smtClean="0">
                <a:latin typeface="Times New Roman"/>
                <a:cs typeface="Times New Roman"/>
              </a:rPr>
              <a:t>sit-down </a:t>
            </a:r>
          </a:p>
          <a:p>
            <a:pPr algn="ctr"/>
            <a:r>
              <a:rPr lang="en-US" sz="1000" dirty="0" smtClean="0">
                <a:latin typeface="Times New Roman"/>
                <a:cs typeface="Times New Roman"/>
              </a:rPr>
              <a:t>restaurant </a:t>
            </a:r>
          </a:p>
          <a:p>
            <a:pPr algn="ctr"/>
            <a:r>
              <a:rPr lang="en-US" sz="1000" dirty="0" smtClean="0">
                <a:latin typeface="Times New Roman"/>
                <a:cs typeface="Times New Roman"/>
              </a:rPr>
              <a:t>type-diet</a:t>
            </a:r>
            <a:endParaRPr lang="en-US" sz="1000" baseline="-25000" dirty="0">
              <a:latin typeface="Times New Roman"/>
              <a:cs typeface="Times New Roman"/>
            </a:endParaRPr>
          </a:p>
        </p:txBody>
      </p:sp>
      <p:cxnSp>
        <p:nvCxnSpPr>
          <p:cNvPr id="114" name="Straight Arrow Connector 113"/>
          <p:cNvCxnSpPr/>
          <p:nvPr/>
        </p:nvCxnSpPr>
        <p:spPr>
          <a:xfrm flipH="1">
            <a:off x="1942098" y="2368973"/>
            <a:ext cx="10322" cy="1433559"/>
          </a:xfrm>
          <a:prstGeom prst="straightConnector1">
            <a:avLst/>
          </a:prstGeom>
          <a:ln w="38100">
            <a:solidFill>
              <a:schemeClr val="tx1"/>
            </a:solidFill>
            <a:prstDash val="solid"/>
            <a:tailEnd type="arrow"/>
          </a:ln>
          <a:effectLst/>
        </p:spPr>
        <p:style>
          <a:lnRef idx="2">
            <a:schemeClr val="accent1"/>
          </a:lnRef>
          <a:fillRef idx="0">
            <a:schemeClr val="accent1"/>
          </a:fillRef>
          <a:effectRef idx="1">
            <a:schemeClr val="accent1"/>
          </a:effectRef>
          <a:fontRef idx="minor">
            <a:schemeClr val="tx1"/>
          </a:fontRef>
        </p:style>
      </p:cxnSp>
      <p:cxnSp>
        <p:nvCxnSpPr>
          <p:cNvPr id="116" name="Straight Arrow Connector 115"/>
          <p:cNvCxnSpPr>
            <a:stCxn id="124" idx="5"/>
            <a:endCxn id="107" idx="0"/>
          </p:cNvCxnSpPr>
          <p:nvPr/>
        </p:nvCxnSpPr>
        <p:spPr>
          <a:xfrm flipH="1">
            <a:off x="2045620" y="2268831"/>
            <a:ext cx="1017842" cy="1504077"/>
          </a:xfrm>
          <a:prstGeom prst="straightConnector1">
            <a:avLst/>
          </a:prstGeom>
          <a:ln w="38100">
            <a:solidFill>
              <a:schemeClr val="tx1"/>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119" name="TextBox 118"/>
          <p:cNvSpPr txBox="1"/>
          <p:nvPr/>
        </p:nvSpPr>
        <p:spPr>
          <a:xfrm>
            <a:off x="1705744" y="2779161"/>
            <a:ext cx="723275" cy="307777"/>
          </a:xfrm>
          <a:prstGeom prst="rect">
            <a:avLst/>
          </a:prstGeom>
          <a:solidFill>
            <a:schemeClr val="bg1"/>
          </a:solidFill>
        </p:spPr>
        <p:txBody>
          <a:bodyPr wrap="none" rtlCol="0">
            <a:spAutoFit/>
          </a:bodyPr>
          <a:lstStyle/>
          <a:p>
            <a:r>
              <a:rPr lang="en-US" sz="1400" dirty="0" smtClean="0"/>
              <a:t> 0.13**</a:t>
            </a:r>
          </a:p>
        </p:txBody>
      </p:sp>
      <p:sp>
        <p:nvSpPr>
          <p:cNvPr id="124" name="Oval 123"/>
          <p:cNvSpPr/>
          <p:nvPr/>
        </p:nvSpPr>
        <p:spPr>
          <a:xfrm>
            <a:off x="2445327" y="1685154"/>
            <a:ext cx="724190" cy="68382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endParaRPr lang="en-US" sz="1400">
              <a:latin typeface="Times New Roman"/>
              <a:cs typeface="Times New Roman"/>
            </a:endParaRPr>
          </a:p>
        </p:txBody>
      </p:sp>
      <p:sp>
        <p:nvSpPr>
          <p:cNvPr id="125" name="TextBox 124"/>
          <p:cNvSpPr txBox="1"/>
          <p:nvPr/>
        </p:nvSpPr>
        <p:spPr>
          <a:xfrm>
            <a:off x="2333038" y="1778579"/>
            <a:ext cx="985701" cy="400110"/>
          </a:xfrm>
          <a:prstGeom prst="rect">
            <a:avLst/>
          </a:prstGeom>
          <a:noFill/>
        </p:spPr>
        <p:txBody>
          <a:bodyPr wrap="square" rtlCol="0">
            <a:spAutoFit/>
          </a:bodyPr>
          <a:lstStyle/>
          <a:p>
            <a:pPr algn="ctr"/>
            <a:r>
              <a:rPr lang="en-US" sz="1000" dirty="0" smtClean="0">
                <a:latin typeface="Times New Roman"/>
                <a:cs typeface="Times New Roman"/>
              </a:rPr>
              <a:t>Sit-down</a:t>
            </a:r>
          </a:p>
          <a:p>
            <a:pPr algn="ctr"/>
            <a:r>
              <a:rPr lang="en-US" sz="1000" dirty="0" smtClean="0">
                <a:latin typeface="Times New Roman"/>
                <a:cs typeface="Times New Roman"/>
              </a:rPr>
              <a:t> restaurants</a:t>
            </a:r>
            <a:endParaRPr lang="en-US" sz="1000" baseline="-25000" dirty="0">
              <a:latin typeface="Times New Roman"/>
              <a:cs typeface="Times New Roman"/>
            </a:endParaRPr>
          </a:p>
        </p:txBody>
      </p:sp>
      <p:sp>
        <p:nvSpPr>
          <p:cNvPr id="126" name="Oval 125"/>
          <p:cNvSpPr/>
          <p:nvPr/>
        </p:nvSpPr>
        <p:spPr>
          <a:xfrm>
            <a:off x="2439255" y="3802532"/>
            <a:ext cx="794049" cy="74997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pPr algn="ctr"/>
            <a:endParaRPr lang="en-US" sz="1400" dirty="0">
              <a:latin typeface="Times New Roman"/>
              <a:cs typeface="Times New Roman"/>
            </a:endParaRPr>
          </a:p>
        </p:txBody>
      </p:sp>
      <p:sp>
        <p:nvSpPr>
          <p:cNvPr id="165" name="TextBox 164"/>
          <p:cNvSpPr txBox="1"/>
          <p:nvPr/>
        </p:nvSpPr>
        <p:spPr>
          <a:xfrm>
            <a:off x="6578746" y="3772908"/>
            <a:ext cx="847563" cy="707886"/>
          </a:xfrm>
          <a:prstGeom prst="rect">
            <a:avLst/>
          </a:prstGeom>
          <a:noFill/>
        </p:spPr>
        <p:txBody>
          <a:bodyPr wrap="square" rtlCol="0">
            <a:spAutoFit/>
          </a:bodyPr>
          <a:lstStyle/>
          <a:p>
            <a:pPr algn="ctr"/>
            <a:r>
              <a:rPr lang="en-US" sz="1000" dirty="0" smtClean="0">
                <a:latin typeface="Times New Roman"/>
                <a:cs typeface="Times New Roman"/>
              </a:rPr>
              <a:t> </a:t>
            </a:r>
          </a:p>
          <a:p>
            <a:pPr algn="ctr"/>
            <a:r>
              <a:rPr lang="en-US" sz="1000" dirty="0">
                <a:latin typeface="Times New Roman"/>
                <a:cs typeface="Times New Roman"/>
              </a:rPr>
              <a:t>F</a:t>
            </a:r>
            <a:r>
              <a:rPr lang="en-US" sz="1000" dirty="0" smtClean="0">
                <a:latin typeface="Times New Roman"/>
                <a:cs typeface="Times New Roman"/>
              </a:rPr>
              <a:t>ast food</a:t>
            </a:r>
          </a:p>
          <a:p>
            <a:pPr algn="ctr"/>
            <a:r>
              <a:rPr lang="en-US" sz="1000" dirty="0" smtClean="0">
                <a:latin typeface="Times New Roman"/>
                <a:cs typeface="Times New Roman"/>
              </a:rPr>
              <a:t>consumption</a:t>
            </a:r>
            <a:endParaRPr lang="en-US" sz="1000" baseline="-25000" dirty="0">
              <a:latin typeface="Times New Roman"/>
              <a:cs typeface="Times New Roman"/>
            </a:endParaRPr>
          </a:p>
          <a:p>
            <a:pPr algn="ctr"/>
            <a:endParaRPr lang="en-US" sz="1000" dirty="0" smtClean="0">
              <a:latin typeface="Times New Roman"/>
              <a:cs typeface="Times New Roman"/>
            </a:endParaRPr>
          </a:p>
        </p:txBody>
      </p:sp>
      <p:sp>
        <p:nvSpPr>
          <p:cNvPr id="166" name="Oval 165"/>
          <p:cNvSpPr/>
          <p:nvPr/>
        </p:nvSpPr>
        <p:spPr>
          <a:xfrm>
            <a:off x="6618155" y="1685154"/>
            <a:ext cx="741643" cy="68382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endParaRPr lang="en-US" sz="1400">
              <a:latin typeface="Times New Roman"/>
              <a:cs typeface="Times New Roman"/>
            </a:endParaRPr>
          </a:p>
        </p:txBody>
      </p:sp>
      <p:sp>
        <p:nvSpPr>
          <p:cNvPr id="167" name="TextBox 166"/>
          <p:cNvSpPr txBox="1"/>
          <p:nvPr/>
        </p:nvSpPr>
        <p:spPr>
          <a:xfrm>
            <a:off x="6514214" y="1778579"/>
            <a:ext cx="985701" cy="400110"/>
          </a:xfrm>
          <a:prstGeom prst="rect">
            <a:avLst/>
          </a:prstGeom>
          <a:noFill/>
        </p:spPr>
        <p:txBody>
          <a:bodyPr wrap="square" rtlCol="0">
            <a:spAutoFit/>
          </a:bodyPr>
          <a:lstStyle/>
          <a:p>
            <a:pPr algn="ctr"/>
            <a:r>
              <a:rPr lang="en-US" sz="1000" dirty="0" smtClean="0">
                <a:latin typeface="Times New Roman"/>
                <a:cs typeface="Times New Roman"/>
              </a:rPr>
              <a:t>Fast food</a:t>
            </a:r>
          </a:p>
          <a:p>
            <a:pPr algn="ctr"/>
            <a:r>
              <a:rPr lang="en-US" sz="1000" dirty="0" smtClean="0">
                <a:latin typeface="Times New Roman"/>
                <a:cs typeface="Times New Roman"/>
              </a:rPr>
              <a:t> restaurants</a:t>
            </a:r>
            <a:endParaRPr lang="en-US" sz="1000" baseline="-25000" dirty="0">
              <a:latin typeface="Times New Roman"/>
              <a:cs typeface="Times New Roman"/>
            </a:endParaRPr>
          </a:p>
        </p:txBody>
      </p:sp>
      <p:sp>
        <p:nvSpPr>
          <p:cNvPr id="168" name="Oval 167"/>
          <p:cNvSpPr/>
          <p:nvPr/>
        </p:nvSpPr>
        <p:spPr>
          <a:xfrm>
            <a:off x="6648425" y="3801534"/>
            <a:ext cx="711373" cy="707886"/>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pPr algn="ctr"/>
            <a:endParaRPr lang="en-US" sz="1400" dirty="0">
              <a:latin typeface="Times New Roman"/>
              <a:cs typeface="Times New Roman"/>
            </a:endParaRPr>
          </a:p>
        </p:txBody>
      </p:sp>
      <p:sp>
        <p:nvSpPr>
          <p:cNvPr id="169" name="TextBox 168"/>
          <p:cNvSpPr txBox="1"/>
          <p:nvPr/>
        </p:nvSpPr>
        <p:spPr>
          <a:xfrm>
            <a:off x="7385050" y="3801534"/>
            <a:ext cx="853276" cy="707886"/>
          </a:xfrm>
          <a:prstGeom prst="rect">
            <a:avLst/>
          </a:prstGeom>
          <a:noFill/>
        </p:spPr>
        <p:txBody>
          <a:bodyPr wrap="square" rtlCol="0">
            <a:spAutoFit/>
          </a:bodyPr>
          <a:lstStyle/>
          <a:p>
            <a:pPr algn="ctr"/>
            <a:r>
              <a:rPr lang="en-US" sz="1000" dirty="0" smtClean="0">
                <a:latin typeface="Times New Roman"/>
                <a:cs typeface="Times New Roman"/>
              </a:rPr>
              <a:t>H</a:t>
            </a:r>
            <a:r>
              <a:rPr lang="en-US" sz="1000" baseline="-25000" dirty="0" smtClean="0">
                <a:latin typeface="Times New Roman"/>
                <a:cs typeface="Times New Roman"/>
              </a:rPr>
              <a:t>0</a:t>
            </a:r>
            <a:r>
              <a:rPr lang="en-US" sz="1000" dirty="0">
                <a:latin typeface="Times New Roman"/>
                <a:cs typeface="Times New Roman"/>
              </a:rPr>
              <a:t> </a:t>
            </a:r>
            <a:endParaRPr lang="en-US" sz="1000" dirty="0" smtClean="0">
              <a:latin typeface="Times New Roman"/>
              <a:cs typeface="Times New Roman"/>
            </a:endParaRPr>
          </a:p>
          <a:p>
            <a:pPr algn="ctr"/>
            <a:r>
              <a:rPr lang="en-US" sz="1000" dirty="0" smtClean="0">
                <a:latin typeface="Times New Roman"/>
                <a:cs typeface="Times New Roman"/>
              </a:rPr>
              <a:t>sit-down </a:t>
            </a:r>
          </a:p>
          <a:p>
            <a:pPr algn="ctr"/>
            <a:r>
              <a:rPr lang="en-US" sz="1000" dirty="0" smtClean="0">
                <a:latin typeface="Times New Roman"/>
                <a:cs typeface="Times New Roman"/>
              </a:rPr>
              <a:t>restaurant </a:t>
            </a:r>
          </a:p>
          <a:p>
            <a:pPr algn="ctr"/>
            <a:r>
              <a:rPr lang="en-US" sz="1000" dirty="0" smtClean="0">
                <a:latin typeface="Times New Roman"/>
                <a:cs typeface="Times New Roman"/>
              </a:rPr>
              <a:t>type-diet</a:t>
            </a:r>
            <a:endParaRPr lang="en-US" sz="1000" baseline="-25000" dirty="0">
              <a:latin typeface="Times New Roman"/>
              <a:cs typeface="Times New Roman"/>
            </a:endParaRPr>
          </a:p>
        </p:txBody>
      </p:sp>
      <p:sp>
        <p:nvSpPr>
          <p:cNvPr id="175" name="Oval 174"/>
          <p:cNvSpPr/>
          <p:nvPr/>
        </p:nvSpPr>
        <p:spPr>
          <a:xfrm>
            <a:off x="7402235" y="1685154"/>
            <a:ext cx="724190" cy="68382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endParaRPr lang="en-US" sz="1400">
              <a:latin typeface="Times New Roman"/>
              <a:cs typeface="Times New Roman"/>
            </a:endParaRPr>
          </a:p>
        </p:txBody>
      </p:sp>
      <p:sp>
        <p:nvSpPr>
          <p:cNvPr id="176" name="TextBox 175"/>
          <p:cNvSpPr txBox="1"/>
          <p:nvPr/>
        </p:nvSpPr>
        <p:spPr>
          <a:xfrm>
            <a:off x="7289946" y="1778579"/>
            <a:ext cx="985701" cy="400110"/>
          </a:xfrm>
          <a:prstGeom prst="rect">
            <a:avLst/>
          </a:prstGeom>
          <a:noFill/>
        </p:spPr>
        <p:txBody>
          <a:bodyPr wrap="square" rtlCol="0">
            <a:spAutoFit/>
          </a:bodyPr>
          <a:lstStyle/>
          <a:p>
            <a:pPr algn="ctr"/>
            <a:r>
              <a:rPr lang="en-US" sz="1000" dirty="0" smtClean="0">
                <a:latin typeface="Times New Roman"/>
                <a:cs typeface="Times New Roman"/>
              </a:rPr>
              <a:t>Sit-down</a:t>
            </a:r>
          </a:p>
          <a:p>
            <a:pPr algn="ctr"/>
            <a:r>
              <a:rPr lang="en-US" sz="1000" dirty="0" smtClean="0">
                <a:latin typeface="Times New Roman"/>
                <a:cs typeface="Times New Roman"/>
              </a:rPr>
              <a:t> restaurants</a:t>
            </a:r>
            <a:endParaRPr lang="en-US" sz="1000" baseline="-25000" dirty="0">
              <a:latin typeface="Times New Roman"/>
              <a:cs typeface="Times New Roman"/>
            </a:endParaRPr>
          </a:p>
        </p:txBody>
      </p:sp>
      <p:sp>
        <p:nvSpPr>
          <p:cNvPr id="177" name="Oval 176"/>
          <p:cNvSpPr/>
          <p:nvPr/>
        </p:nvSpPr>
        <p:spPr>
          <a:xfrm>
            <a:off x="7396163" y="3802532"/>
            <a:ext cx="794049" cy="74997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lstStyle/>
          <a:p>
            <a:pPr algn="ctr"/>
            <a:endParaRPr lang="en-US" sz="1400" dirty="0">
              <a:latin typeface="Times New Roman"/>
              <a:cs typeface="Times New Roman"/>
            </a:endParaRPr>
          </a:p>
        </p:txBody>
      </p:sp>
      <p:sp>
        <p:nvSpPr>
          <p:cNvPr id="179" name="TextBox 178"/>
          <p:cNvSpPr txBox="1"/>
          <p:nvPr/>
        </p:nvSpPr>
        <p:spPr>
          <a:xfrm>
            <a:off x="7049524" y="5577154"/>
            <a:ext cx="523839" cy="523220"/>
          </a:xfrm>
          <a:prstGeom prst="rect">
            <a:avLst/>
          </a:prstGeom>
          <a:noFill/>
          <a:ln>
            <a:solidFill>
              <a:schemeClr val="tx1"/>
            </a:solidFill>
          </a:ln>
        </p:spPr>
        <p:txBody>
          <a:bodyPr wrap="none" rtlCol="0">
            <a:spAutoFit/>
          </a:bodyPr>
          <a:lstStyle/>
          <a:p>
            <a:endParaRPr lang="en-US" sz="1400" dirty="0" smtClean="0">
              <a:latin typeface="Times New Roman"/>
              <a:cs typeface="Times New Roman"/>
            </a:endParaRPr>
          </a:p>
          <a:p>
            <a:r>
              <a:rPr lang="en-US" sz="1400" dirty="0" smtClean="0">
                <a:latin typeface="Times New Roman"/>
                <a:cs typeface="Times New Roman"/>
              </a:rPr>
              <a:t>BMI</a:t>
            </a:r>
            <a:endParaRPr lang="en-US" sz="1400" baseline="-25000" dirty="0">
              <a:latin typeface="Times New Roman"/>
              <a:cs typeface="Times New Roman"/>
            </a:endParaRPr>
          </a:p>
        </p:txBody>
      </p:sp>
      <p:cxnSp>
        <p:nvCxnSpPr>
          <p:cNvPr id="180" name="Straight Arrow Connector 179"/>
          <p:cNvCxnSpPr>
            <a:endCxn id="76" idx="0"/>
          </p:cNvCxnSpPr>
          <p:nvPr/>
        </p:nvCxnSpPr>
        <p:spPr>
          <a:xfrm>
            <a:off x="2000490" y="4552986"/>
            <a:ext cx="400377" cy="1035982"/>
          </a:xfrm>
          <a:prstGeom prst="straightConnector1">
            <a:avLst/>
          </a:prstGeom>
          <a:ln w="38100">
            <a:solidFill>
              <a:schemeClr val="tx1"/>
            </a:solidFill>
            <a:prstDash val="solid"/>
            <a:tailEnd type="arrow"/>
          </a:ln>
          <a:effectLst/>
        </p:spPr>
        <p:style>
          <a:lnRef idx="2">
            <a:schemeClr val="accent1"/>
          </a:lnRef>
          <a:fillRef idx="0">
            <a:schemeClr val="accent1"/>
          </a:fillRef>
          <a:effectRef idx="1">
            <a:schemeClr val="accent1"/>
          </a:effectRef>
          <a:fontRef idx="minor">
            <a:schemeClr val="tx1"/>
          </a:fontRef>
        </p:style>
      </p:cxnSp>
      <p:sp>
        <p:nvSpPr>
          <p:cNvPr id="181" name="TextBox 180"/>
          <p:cNvSpPr txBox="1"/>
          <p:nvPr/>
        </p:nvSpPr>
        <p:spPr>
          <a:xfrm>
            <a:off x="1733039" y="4824416"/>
            <a:ext cx="723275" cy="307777"/>
          </a:xfrm>
          <a:prstGeom prst="rect">
            <a:avLst/>
          </a:prstGeom>
          <a:solidFill>
            <a:schemeClr val="bg1"/>
          </a:solidFill>
        </p:spPr>
        <p:txBody>
          <a:bodyPr wrap="none" rtlCol="0">
            <a:spAutoFit/>
          </a:bodyPr>
          <a:lstStyle/>
          <a:p>
            <a:r>
              <a:rPr lang="en-US" sz="1400" dirty="0" smtClean="0"/>
              <a:t> 0.15**</a:t>
            </a:r>
          </a:p>
        </p:txBody>
      </p:sp>
      <p:sp>
        <p:nvSpPr>
          <p:cNvPr id="182" name="TextBox 181"/>
          <p:cNvSpPr txBox="1"/>
          <p:nvPr/>
        </p:nvSpPr>
        <p:spPr>
          <a:xfrm>
            <a:off x="2467128" y="2771283"/>
            <a:ext cx="907621" cy="307777"/>
          </a:xfrm>
          <a:prstGeom prst="rect">
            <a:avLst/>
          </a:prstGeom>
          <a:solidFill>
            <a:schemeClr val="bg1"/>
          </a:solidFill>
        </p:spPr>
        <p:txBody>
          <a:bodyPr wrap="none" rtlCol="0">
            <a:spAutoFit/>
          </a:bodyPr>
          <a:lstStyle/>
          <a:p>
            <a:r>
              <a:rPr lang="en-US" sz="1400" dirty="0" smtClean="0"/>
              <a:t> -0.19*** </a:t>
            </a:r>
          </a:p>
        </p:txBody>
      </p:sp>
      <p:cxnSp>
        <p:nvCxnSpPr>
          <p:cNvPr id="69" name="Straight Arrow Connector 68"/>
          <p:cNvCxnSpPr/>
          <p:nvPr/>
        </p:nvCxnSpPr>
        <p:spPr>
          <a:xfrm flipH="1">
            <a:off x="6893777" y="2368323"/>
            <a:ext cx="1017842" cy="1504077"/>
          </a:xfrm>
          <a:prstGeom prst="straightConnector1">
            <a:avLst/>
          </a:prstGeom>
          <a:ln w="38100">
            <a:solidFill>
              <a:schemeClr val="tx1"/>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a:off x="7315285" y="2870775"/>
            <a:ext cx="907621" cy="307777"/>
          </a:xfrm>
          <a:prstGeom prst="rect">
            <a:avLst/>
          </a:prstGeom>
          <a:solidFill>
            <a:schemeClr val="bg1"/>
          </a:solidFill>
        </p:spPr>
        <p:txBody>
          <a:bodyPr wrap="none" rtlCol="0">
            <a:spAutoFit/>
          </a:bodyPr>
          <a:lstStyle/>
          <a:p>
            <a:r>
              <a:rPr lang="en-US" sz="1400" dirty="0" smtClean="0"/>
              <a:t> </a:t>
            </a:r>
            <a:r>
              <a:rPr lang="en-US" sz="1400" smtClean="0"/>
              <a:t>-0.18*** </a:t>
            </a:r>
            <a:endParaRPr lang="en-US" sz="1400" dirty="0" smtClean="0"/>
          </a:p>
        </p:txBody>
      </p:sp>
      <p:cxnSp>
        <p:nvCxnSpPr>
          <p:cNvPr id="47" name="Straight Arrow Connector 46"/>
          <p:cNvCxnSpPr/>
          <p:nvPr/>
        </p:nvCxnSpPr>
        <p:spPr>
          <a:xfrm flipH="1">
            <a:off x="2531178" y="4552502"/>
            <a:ext cx="293272" cy="1024652"/>
          </a:xfrm>
          <a:prstGeom prst="straightConnector1">
            <a:avLst/>
          </a:prstGeom>
          <a:ln w="38100">
            <a:solidFill>
              <a:schemeClr val="tx1"/>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2454042" y="4824417"/>
            <a:ext cx="688009" cy="307777"/>
          </a:xfrm>
          <a:prstGeom prst="rect">
            <a:avLst/>
          </a:prstGeom>
          <a:solidFill>
            <a:schemeClr val="bg1"/>
          </a:solidFill>
        </p:spPr>
        <p:txBody>
          <a:bodyPr wrap="none" rtlCol="0">
            <a:spAutoFit/>
          </a:bodyPr>
          <a:lstStyle/>
          <a:p>
            <a:r>
              <a:rPr lang="en-US" sz="1400" dirty="0" smtClean="0"/>
              <a:t> -0.08*</a:t>
            </a:r>
          </a:p>
        </p:txBody>
      </p:sp>
      <p:cxnSp>
        <p:nvCxnSpPr>
          <p:cNvPr id="49" name="Straight Arrow Connector 48"/>
          <p:cNvCxnSpPr/>
          <p:nvPr/>
        </p:nvCxnSpPr>
        <p:spPr>
          <a:xfrm>
            <a:off x="6892319" y="4517066"/>
            <a:ext cx="462521" cy="1060088"/>
          </a:xfrm>
          <a:prstGeom prst="straightConnector1">
            <a:avLst/>
          </a:prstGeom>
          <a:ln w="38100">
            <a:solidFill>
              <a:schemeClr val="tx1"/>
            </a:solidFill>
            <a:prstDash val="solid"/>
            <a:tailEnd type="arrow"/>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H="1">
            <a:off x="7452521" y="4552502"/>
            <a:ext cx="293272" cy="1024652"/>
          </a:xfrm>
          <a:prstGeom prst="straightConnector1">
            <a:avLst/>
          </a:prstGeom>
          <a:ln w="38100">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7375385" y="4824417"/>
            <a:ext cx="777777" cy="307777"/>
          </a:xfrm>
          <a:prstGeom prst="rect">
            <a:avLst/>
          </a:prstGeom>
          <a:solidFill>
            <a:schemeClr val="bg1"/>
          </a:solidFill>
        </p:spPr>
        <p:txBody>
          <a:bodyPr wrap="none" rtlCol="0">
            <a:spAutoFit/>
          </a:bodyPr>
          <a:lstStyle/>
          <a:p>
            <a:r>
              <a:rPr lang="en-US" sz="1400" dirty="0" smtClean="0"/>
              <a:t> -0.27**</a:t>
            </a:r>
          </a:p>
        </p:txBody>
      </p:sp>
      <p:sp>
        <p:nvSpPr>
          <p:cNvPr id="55" name="TextBox 54"/>
          <p:cNvSpPr txBox="1"/>
          <p:nvPr/>
        </p:nvSpPr>
        <p:spPr>
          <a:xfrm>
            <a:off x="6596753" y="4824418"/>
            <a:ext cx="813043" cy="307777"/>
          </a:xfrm>
          <a:prstGeom prst="rect">
            <a:avLst/>
          </a:prstGeom>
          <a:solidFill>
            <a:schemeClr val="bg1"/>
          </a:solidFill>
        </p:spPr>
        <p:txBody>
          <a:bodyPr wrap="none" rtlCol="0">
            <a:spAutoFit/>
          </a:bodyPr>
          <a:lstStyle/>
          <a:p>
            <a:r>
              <a:rPr lang="en-US" sz="1400" dirty="0" smtClean="0"/>
              <a:t> 0.36***</a:t>
            </a:r>
          </a:p>
        </p:txBody>
      </p:sp>
    </p:spTree>
    <p:extLst>
      <p:ext uri="{BB962C8B-B14F-4D97-AF65-F5344CB8AC3E}">
        <p14:creationId xmlns:p14="http://schemas.microsoft.com/office/powerpoint/2010/main" val="4341328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1504</TotalTime>
  <Words>184</Words>
  <Application>Microsoft Office PowerPoint</Application>
  <PresentationFormat>On-screen Show (4:3)</PresentationFormat>
  <Paragraphs>52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Wingdings</vt:lpstr>
      <vt:lpstr>Office Theme</vt:lpstr>
      <vt:lpstr>PowerPoint Presentation</vt:lpstr>
    </vt:vector>
  </TitlesOfParts>
  <Company>University of North Carolina at Chapel Hill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Anthony Richardson</dc:creator>
  <cp:lastModifiedBy>Richardson, Andrea</cp:lastModifiedBy>
  <cp:revision>97</cp:revision>
  <cp:lastPrinted>2014-04-29T17:13:31Z</cp:lastPrinted>
  <dcterms:created xsi:type="dcterms:W3CDTF">2014-04-29T16:22:16Z</dcterms:created>
  <dcterms:modified xsi:type="dcterms:W3CDTF">2015-06-14T19:07:39Z</dcterms:modified>
</cp:coreProperties>
</file>