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61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68" y="2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04440-B58C-1044-BDB9-6D6086BF6A2F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5C7ABE-0387-4C4B-857B-A145901A5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26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C7ABE-0387-4C4B-857B-A145901A58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658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C7ABE-0387-4C4B-857B-A145901A58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762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0E332-574B-CE4F-8353-F7E03D143DD3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C1DC-55EE-914F-8FB7-C8E150D4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284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0E332-574B-CE4F-8353-F7E03D143DD3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C1DC-55EE-914F-8FB7-C8E150D4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748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0E332-574B-CE4F-8353-F7E03D143DD3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C1DC-55EE-914F-8FB7-C8E150D4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33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0E332-574B-CE4F-8353-F7E03D143DD3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C1DC-55EE-914F-8FB7-C8E150D4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57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0E332-574B-CE4F-8353-F7E03D143DD3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C1DC-55EE-914F-8FB7-C8E150D4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803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0E332-574B-CE4F-8353-F7E03D143DD3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C1DC-55EE-914F-8FB7-C8E150D4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30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0E332-574B-CE4F-8353-F7E03D143DD3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C1DC-55EE-914F-8FB7-C8E150D4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42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0E332-574B-CE4F-8353-F7E03D143DD3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C1DC-55EE-914F-8FB7-C8E150D4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963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0E332-574B-CE4F-8353-F7E03D143DD3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C1DC-55EE-914F-8FB7-C8E150D4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7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0E332-574B-CE4F-8353-F7E03D143DD3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C1DC-55EE-914F-8FB7-C8E150D4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610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0E332-574B-CE4F-8353-F7E03D143DD3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9C1DC-55EE-914F-8FB7-C8E150D4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006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0E332-574B-CE4F-8353-F7E03D143DD3}" type="datetimeFigureOut">
              <a:rPr lang="en-US" smtClean="0"/>
              <a:t>11/20/15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C9C1DC-55EE-914F-8FB7-C8E150D47A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008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package" Target="../embeddings/Microsoft_Word_Document2.docx"/><Relationship Id="rId5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3.bin"/><Relationship Id="rId5" Type="http://schemas.openxmlformats.org/officeDocument/2006/relationships/package" Target="../embeddings/Microsoft_Word_Document3.docx"/><Relationship Id="rId6" Type="http://schemas.openxmlformats.org/officeDocument/2006/relationships/image" Target="../media/image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165810"/>
            <a:ext cx="9144000" cy="4868016"/>
            <a:chOff x="0" y="1165810"/>
            <a:chExt cx="9144000" cy="4868016"/>
          </a:xfrm>
        </p:grpSpPr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4403870"/>
                </p:ext>
              </p:extLst>
            </p:nvPr>
          </p:nvGraphicFramePr>
          <p:xfrm>
            <a:off x="469900" y="1571625"/>
            <a:ext cx="8204200" cy="3683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1" name="Document" r:id="rId4" imgW="8204200" imgH="3683000" progId="Word.Document.12">
                    <p:embed/>
                  </p:oleObj>
                </mc:Choice>
                <mc:Fallback>
                  <p:oleObj name="Document" r:id="rId4" imgW="8204200" imgH="368300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69900" y="1571625"/>
                          <a:ext cx="8204200" cy="3683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442099" y="1165810"/>
              <a:ext cx="82915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Supplemental Table 1. Baseline characteristics of advanced HIV/TB co-infected patients initiating ART.  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0" y="5295162"/>
              <a:ext cx="91440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Controls who were non-IRIS survivors were compared to TB-IRIS patients by Wilcoxon rank sum and chi-squared tests.  P&lt;0.05 were considered statistically significant. </a:t>
              </a:r>
              <a:r>
                <a:rPr lang="en-US" sz="1400" dirty="0">
                  <a:latin typeface="Arial"/>
                  <a:cs typeface="Arial"/>
                </a:rPr>
                <a:t>OI=opportunistic infection; AFB=acid fast bacilli; IQR=interquartile range; NVP=</a:t>
              </a:r>
              <a:r>
                <a:rPr lang="en-US" sz="1400" dirty="0" err="1">
                  <a:latin typeface="Arial"/>
                  <a:cs typeface="Arial"/>
                </a:rPr>
                <a:t>nevirapine</a:t>
              </a:r>
              <a:r>
                <a:rPr lang="en-US" sz="1400" dirty="0">
                  <a:latin typeface="Arial"/>
                  <a:cs typeface="Arial"/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9927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0"/>
            <a:ext cx="9144000" cy="6661007"/>
            <a:chOff x="0" y="0"/>
            <a:chExt cx="9144000" cy="666100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5800" y="0"/>
              <a:ext cx="7772400" cy="6005265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0" y="5922343"/>
              <a:ext cx="91440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Supplemental Figure 1. Matched paired changes in matrix metalloproteinases (MMPs) pre-and week 4 post-ART initiation in advanced HIV/TB co-infected patients.  Data shown here is the same as in Figure 1. P values were determined by Wilcoxon signed rank tests.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458021" y="2696944"/>
              <a:ext cx="72819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/>
                  <a:cs typeface="Arial"/>
                </a:rPr>
                <a:t>Pre-ART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37540" y="2692544"/>
              <a:ext cx="146238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/>
                  <a:cs typeface="Arial"/>
                </a:rPr>
                <a:t>Week 4 post-ART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742629" y="2692544"/>
              <a:ext cx="72819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/>
                  <a:cs typeface="Arial"/>
                </a:rPr>
                <a:t>Pre-ART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522148" y="2703824"/>
              <a:ext cx="146238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/>
                  <a:cs typeface="Arial"/>
                </a:rPr>
                <a:t>Week 4 post-ART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874789" y="2691579"/>
              <a:ext cx="72819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/>
                  <a:cs typeface="Arial"/>
                </a:rPr>
                <a:t>Pre-ART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54308" y="2687179"/>
              <a:ext cx="146238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/>
                  <a:cs typeface="Arial"/>
                </a:rPr>
                <a:t>Week 4 post-ART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22293" y="5589213"/>
              <a:ext cx="72819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/>
                  <a:cs typeface="Arial"/>
                </a:rPr>
                <a:t>Pre-ART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01812" y="5584813"/>
              <a:ext cx="146238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/>
                  <a:cs typeface="Arial"/>
                </a:rPr>
                <a:t>Week 4 post-ART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53883" y="5589213"/>
              <a:ext cx="72819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/>
                  <a:cs typeface="Arial"/>
                </a:rPr>
                <a:t>Pre-ART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580436" y="5584813"/>
              <a:ext cx="146238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Arial"/>
                  <a:cs typeface="Arial"/>
                </a:rPr>
                <a:t>Week 4 post-ART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 rot="16200000">
              <a:off x="476306" y="1339612"/>
              <a:ext cx="1023337" cy="26161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/>
                  <a:cs typeface="Arial"/>
                </a:rPr>
                <a:t>MMP-1 </a:t>
              </a:r>
              <a:r>
                <a:rPr lang="en-US" sz="1100" dirty="0" err="1" smtClean="0">
                  <a:latin typeface="Arial"/>
                  <a:cs typeface="Arial"/>
                </a:rPr>
                <a:t>ng</a:t>
              </a:r>
              <a:r>
                <a:rPr lang="en-US" sz="1100" dirty="0" smtClean="0">
                  <a:latin typeface="Arial"/>
                  <a:cs typeface="Arial"/>
                </a:rPr>
                <a:t>/ml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700302" y="4154594"/>
              <a:ext cx="623688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latin typeface="Arial"/>
                  <a:cs typeface="Arial"/>
                </a:rPr>
                <a:t>ng</a:t>
              </a:r>
              <a:r>
                <a:rPr lang="en-US" sz="1400" dirty="0" smtClean="0">
                  <a:latin typeface="Arial"/>
                  <a:cs typeface="Arial"/>
                </a:rPr>
                <a:t>/ml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2694574" y="1305744"/>
              <a:ext cx="1023337" cy="26161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/>
                  <a:cs typeface="Arial"/>
                </a:rPr>
                <a:t>MMP-2 </a:t>
              </a:r>
              <a:r>
                <a:rPr lang="en-US" sz="1100" dirty="0" err="1" smtClean="0">
                  <a:latin typeface="Arial"/>
                  <a:cs typeface="Arial"/>
                </a:rPr>
                <a:t>ng</a:t>
              </a:r>
              <a:r>
                <a:rPr lang="en-US" sz="1100" dirty="0" smtClean="0">
                  <a:latin typeface="Arial"/>
                  <a:cs typeface="Arial"/>
                </a:rPr>
                <a:t>/ml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4980578" y="1305744"/>
              <a:ext cx="1023337" cy="26161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/>
                  <a:cs typeface="Arial"/>
                </a:rPr>
                <a:t>MMP-3 </a:t>
              </a:r>
              <a:r>
                <a:rPr lang="en-US" sz="1100" dirty="0" err="1" smtClean="0">
                  <a:latin typeface="Arial"/>
                  <a:cs typeface="Arial"/>
                </a:rPr>
                <a:t>ng</a:t>
              </a:r>
              <a:r>
                <a:rPr lang="en-US" sz="1100" dirty="0" smtClean="0">
                  <a:latin typeface="Arial"/>
                  <a:cs typeface="Arial"/>
                </a:rPr>
                <a:t>/ml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519819" y="4206462"/>
              <a:ext cx="1023337" cy="26161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/>
                  <a:cs typeface="Arial"/>
                </a:rPr>
                <a:t>MMP-8 </a:t>
              </a:r>
              <a:r>
                <a:rPr lang="en-US" sz="1100" dirty="0" err="1" smtClean="0">
                  <a:latin typeface="Arial"/>
                  <a:cs typeface="Arial"/>
                </a:rPr>
                <a:t>ng</a:t>
              </a:r>
              <a:r>
                <a:rPr lang="en-US" sz="1100" dirty="0" smtClean="0">
                  <a:latin typeface="Arial"/>
                  <a:cs typeface="Arial"/>
                </a:rPr>
                <a:t>/ml</a:t>
              </a:r>
              <a:endParaRPr lang="en-US" sz="1100" dirty="0">
                <a:latin typeface="Arial"/>
                <a:cs typeface="Arial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2825380" y="4206462"/>
              <a:ext cx="1023337" cy="26161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Arial"/>
                  <a:cs typeface="Arial"/>
                </a:rPr>
                <a:t>MMP-9 </a:t>
              </a:r>
              <a:r>
                <a:rPr lang="en-US" sz="1100" dirty="0" err="1" smtClean="0">
                  <a:latin typeface="Arial"/>
                  <a:cs typeface="Arial"/>
                </a:rPr>
                <a:t>ng</a:t>
              </a:r>
              <a:r>
                <a:rPr lang="en-US" sz="1100" dirty="0" smtClean="0">
                  <a:latin typeface="Arial"/>
                  <a:cs typeface="Arial"/>
                </a:rPr>
                <a:t>/ml</a:t>
              </a:r>
              <a:endParaRPr lang="en-US" sz="11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2507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4544810"/>
              </p:ext>
            </p:extLst>
          </p:nvPr>
        </p:nvGraphicFramePr>
        <p:xfrm>
          <a:off x="647700" y="553303"/>
          <a:ext cx="8293099" cy="50846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Document" r:id="rId4" imgW="8039100" imgH="4927600" progId="Word.Document.12">
                  <p:embed/>
                </p:oleObj>
              </mc:Choice>
              <mc:Fallback>
                <p:oleObj name="Document" r:id="rId4" imgW="8039100" imgH="4927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7700" y="553303"/>
                        <a:ext cx="8293099" cy="50846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45124"/>
            <a:ext cx="9191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Supplemental Table 2. Baseline characteristics and immunologic response and MMPs on ART in those with and without PFT function analyses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8" y="5441558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Patients with and without pulmonary function test (PFT) were compared by Wilcoxon rank sum and chi-squared tests. </a:t>
            </a:r>
            <a:r>
              <a:rPr lang="en-US" sz="1400" dirty="0">
                <a:latin typeface="Arial"/>
                <a:cs typeface="Arial"/>
              </a:rPr>
              <a:t>P&lt;0.05 was considered </a:t>
            </a:r>
            <a:r>
              <a:rPr lang="en-US" sz="1400" dirty="0" smtClean="0">
                <a:latin typeface="Arial"/>
                <a:cs typeface="Arial"/>
              </a:rPr>
              <a:t>statistically significant. </a:t>
            </a:r>
            <a:r>
              <a:rPr lang="en-US" sz="1400" baseline="30000" dirty="0" smtClean="0"/>
              <a:t>§</a:t>
            </a:r>
            <a:r>
              <a:rPr lang="en-US" sz="1400" dirty="0" smtClean="0">
                <a:latin typeface="Arial"/>
                <a:cs typeface="Arial"/>
              </a:rPr>
              <a:t>IFN</a:t>
            </a:r>
            <a:r>
              <a:rPr lang="en-US" sz="1400" dirty="0">
                <a:latin typeface="Arial"/>
                <a:cs typeface="Arial"/>
              </a:rPr>
              <a:t>-</a:t>
            </a:r>
            <a:r>
              <a:rPr lang="en-US" sz="1400" dirty="0" err="1">
                <a:latin typeface="Arial"/>
                <a:cs typeface="Arial"/>
              </a:rPr>
              <a:t>γ</a:t>
            </a:r>
            <a:r>
              <a:rPr lang="en-US" sz="1400" dirty="0">
                <a:latin typeface="Arial"/>
                <a:cs typeface="Arial"/>
              </a:rPr>
              <a:t> produced by peripheral blood mononuclear cells (PBMC</a:t>
            </a:r>
            <a:r>
              <a:rPr lang="en-US" sz="1400" dirty="0" smtClean="0">
                <a:latin typeface="Arial"/>
                <a:cs typeface="Arial"/>
              </a:rPr>
              <a:t>) </a:t>
            </a:r>
            <a:r>
              <a:rPr lang="en-US" sz="1400" dirty="0">
                <a:latin typeface="Arial"/>
                <a:cs typeface="Arial"/>
              </a:rPr>
              <a:t>following PPD stimulation</a:t>
            </a:r>
            <a:r>
              <a:rPr lang="en-US" sz="1400" dirty="0" smtClean="0">
                <a:latin typeface="Arial"/>
                <a:cs typeface="Arial"/>
              </a:rPr>
              <a:t> </a:t>
            </a:r>
            <a:r>
              <a:rPr lang="en-US" sz="1400" dirty="0">
                <a:latin typeface="Arial"/>
                <a:cs typeface="Arial"/>
              </a:rPr>
              <a:t>was </a:t>
            </a:r>
            <a:r>
              <a:rPr lang="en-US" sz="1400" dirty="0" smtClean="0">
                <a:latin typeface="Arial"/>
                <a:cs typeface="Arial"/>
              </a:rPr>
              <a:t>measured by </a:t>
            </a:r>
            <a:r>
              <a:rPr lang="en-US" sz="1400" dirty="0">
                <a:latin typeface="Arial"/>
                <a:cs typeface="Arial"/>
              </a:rPr>
              <a:t>ELISPOT </a:t>
            </a:r>
            <a:r>
              <a:rPr lang="en-US" sz="1400" dirty="0" smtClean="0">
                <a:latin typeface="Arial"/>
                <a:cs typeface="Arial"/>
              </a:rPr>
              <a:t>assay and presented as spot </a:t>
            </a:r>
            <a:r>
              <a:rPr lang="en-US" sz="1400" dirty="0">
                <a:latin typeface="Arial"/>
                <a:cs typeface="Arial"/>
              </a:rPr>
              <a:t>forming units (SFU) per 10</a:t>
            </a:r>
            <a:r>
              <a:rPr lang="en-US" sz="1400" baseline="30000" dirty="0">
                <a:latin typeface="Arial"/>
                <a:cs typeface="Arial"/>
              </a:rPr>
              <a:t>6 </a:t>
            </a:r>
            <a:r>
              <a:rPr lang="en-US" sz="1400" dirty="0">
                <a:latin typeface="Arial"/>
                <a:cs typeface="Arial"/>
              </a:rPr>
              <a:t>PBMCs.  </a:t>
            </a:r>
            <a:r>
              <a:rPr lang="en-US" sz="1400" dirty="0" smtClean="0">
                <a:latin typeface="Arial"/>
                <a:cs typeface="Arial"/>
              </a:rPr>
              <a:t>*Frequency </a:t>
            </a:r>
            <a:r>
              <a:rPr lang="en-US" sz="1400" dirty="0">
                <a:latin typeface="Arial"/>
                <a:cs typeface="Arial"/>
              </a:rPr>
              <a:t>of CD4</a:t>
            </a:r>
            <a:r>
              <a:rPr lang="en-US" sz="1400" baseline="30000" dirty="0">
                <a:latin typeface="Arial"/>
                <a:cs typeface="Arial"/>
              </a:rPr>
              <a:t>+</a:t>
            </a:r>
            <a:r>
              <a:rPr lang="en-US" sz="1400" dirty="0">
                <a:latin typeface="Arial"/>
                <a:cs typeface="Arial"/>
              </a:rPr>
              <a:t> T-</a:t>
            </a:r>
            <a:r>
              <a:rPr lang="en-US" sz="1400" dirty="0" smtClean="0">
                <a:latin typeface="Arial"/>
                <a:cs typeface="Arial"/>
              </a:rPr>
              <a:t>cells </a:t>
            </a:r>
            <a:r>
              <a:rPr lang="en-US" sz="1400" dirty="0">
                <a:latin typeface="Arial"/>
                <a:cs typeface="Arial"/>
              </a:rPr>
              <a:t>expressing IFN-</a:t>
            </a:r>
            <a:r>
              <a:rPr lang="en-US" sz="1400" dirty="0" err="1">
                <a:latin typeface="Arial"/>
                <a:cs typeface="Arial"/>
              </a:rPr>
              <a:t>γ</a:t>
            </a:r>
            <a:r>
              <a:rPr lang="en-US" sz="1400" dirty="0">
                <a:latin typeface="Arial"/>
                <a:cs typeface="Arial"/>
              </a:rPr>
              <a:t> or TNF-α in response to PPD </a:t>
            </a:r>
            <a:r>
              <a:rPr lang="en-US" sz="1400" dirty="0" smtClean="0">
                <a:latin typeface="Arial"/>
                <a:cs typeface="Arial"/>
              </a:rPr>
              <a:t>stimulation were  </a:t>
            </a:r>
            <a:r>
              <a:rPr lang="en-US" sz="1400" dirty="0">
                <a:latin typeface="Arial"/>
                <a:cs typeface="Arial"/>
              </a:rPr>
              <a:t>assessed by intracellular cytokine staining and flow </a:t>
            </a:r>
            <a:r>
              <a:rPr lang="en-US" sz="1400" dirty="0" smtClean="0">
                <a:latin typeface="Arial"/>
                <a:cs typeface="Arial"/>
              </a:rPr>
              <a:t>cytometry.  **</a:t>
            </a:r>
            <a:r>
              <a:rPr lang="en-US" sz="1400" dirty="0" err="1" smtClean="0">
                <a:latin typeface="Arial"/>
                <a:cs typeface="Arial"/>
              </a:rPr>
              <a:t>Luminex</a:t>
            </a:r>
            <a:r>
              <a:rPr lang="en-US" sz="1400" dirty="0" smtClean="0">
                <a:latin typeface="Arial"/>
                <a:cs typeface="Arial"/>
              </a:rPr>
              <a:t> </a:t>
            </a:r>
            <a:r>
              <a:rPr lang="en-US" sz="1400" dirty="0">
                <a:latin typeface="Arial"/>
                <a:cs typeface="Arial"/>
              </a:rPr>
              <a:t>data for MMP-2 is shown as </a:t>
            </a:r>
            <a:r>
              <a:rPr lang="en-US" sz="1400" dirty="0" err="1">
                <a:latin typeface="Arial"/>
                <a:cs typeface="Arial"/>
              </a:rPr>
              <a:t>ng</a:t>
            </a:r>
            <a:r>
              <a:rPr lang="en-US" sz="1400" dirty="0">
                <a:latin typeface="Arial"/>
                <a:cs typeface="Arial"/>
              </a:rPr>
              <a:t>/ml, while all other MMPs are presented as </a:t>
            </a:r>
            <a:r>
              <a:rPr lang="en-US" sz="1400" dirty="0" err="1">
                <a:latin typeface="Arial"/>
                <a:cs typeface="Arial"/>
              </a:rPr>
              <a:t>pg</a:t>
            </a:r>
            <a:r>
              <a:rPr lang="en-US" sz="1400" dirty="0">
                <a:latin typeface="Arial"/>
                <a:cs typeface="Arial"/>
              </a:rPr>
              <a:t>/ml. </a:t>
            </a:r>
          </a:p>
        </p:txBody>
      </p:sp>
    </p:spTree>
    <p:extLst>
      <p:ext uri="{BB962C8B-B14F-4D97-AF65-F5344CB8AC3E}">
        <p14:creationId xmlns:p14="http://schemas.microsoft.com/office/powerpoint/2010/main" val="3875369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5129037"/>
              </p:ext>
            </p:extLst>
          </p:nvPr>
        </p:nvGraphicFramePr>
        <p:xfrm>
          <a:off x="906463" y="752475"/>
          <a:ext cx="7964487" cy="518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Document" r:id="rId5" imgW="8039100" imgH="5232400" progId="Word.Document.12">
                  <p:embed/>
                </p:oleObj>
              </mc:Choice>
              <mc:Fallback>
                <p:oleObj name="Document" r:id="rId5" imgW="8039100" imgH="5232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06463" y="752475"/>
                        <a:ext cx="7964487" cy="5183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5962456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Wilcoxon rank sum and chi-squared tests were used to compare patients with ATS-defined </a:t>
            </a:r>
            <a:r>
              <a:rPr lang="en-US" sz="1400" dirty="0" smtClean="0">
                <a:latin typeface="Arial"/>
                <a:cs typeface="Arial"/>
              </a:rPr>
              <a:t>normal pulmonary function </a:t>
            </a:r>
            <a:r>
              <a:rPr lang="en-US" sz="1400" dirty="0">
                <a:latin typeface="Arial"/>
                <a:cs typeface="Arial"/>
              </a:rPr>
              <a:t>to those with abnormal lung function.  P&lt;0.05 was considered statistically significant. </a:t>
            </a:r>
            <a:r>
              <a:rPr lang="en-US" sz="1400" dirty="0" smtClean="0">
                <a:latin typeface="Arial"/>
                <a:cs typeface="Arial"/>
              </a:rPr>
              <a:t>*</a:t>
            </a:r>
            <a:r>
              <a:rPr lang="en-US" sz="1400" dirty="0" err="1">
                <a:latin typeface="Arial"/>
                <a:cs typeface="Arial"/>
              </a:rPr>
              <a:t>Luminex</a:t>
            </a:r>
            <a:r>
              <a:rPr lang="en-US" sz="1400" dirty="0">
                <a:latin typeface="Arial"/>
                <a:cs typeface="Arial"/>
              </a:rPr>
              <a:t> data for MMP-2 is shown as </a:t>
            </a:r>
            <a:r>
              <a:rPr lang="en-US" sz="1400" dirty="0" err="1">
                <a:latin typeface="Arial"/>
                <a:cs typeface="Arial"/>
              </a:rPr>
              <a:t>ng</a:t>
            </a:r>
            <a:r>
              <a:rPr lang="en-US" sz="1400" dirty="0">
                <a:latin typeface="Arial"/>
                <a:cs typeface="Arial"/>
              </a:rPr>
              <a:t>/ml, while all other MMPs are presented as </a:t>
            </a:r>
            <a:r>
              <a:rPr lang="en-US" sz="1400" dirty="0" err="1">
                <a:latin typeface="Arial"/>
                <a:cs typeface="Arial"/>
              </a:rPr>
              <a:t>pg</a:t>
            </a:r>
            <a:r>
              <a:rPr lang="en-US" sz="1400" dirty="0">
                <a:latin typeface="Arial"/>
                <a:cs typeface="Arial"/>
              </a:rPr>
              <a:t>/ml.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034" y="6131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Supplemental Table 3. Association between baseline clinical factors and MMPs with ATS-defined abnormal lung function post-TB treatment completion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4302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6563</TotalTime>
  <Words>423</Words>
  <Application>Microsoft Macintosh PowerPoint</Application>
  <PresentationFormat>On-screen Show (4:3)</PresentationFormat>
  <Paragraphs>25</Paragraphs>
  <Slides>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Document</vt:lpstr>
      <vt:lpstr>PowerPoint Presentation</vt:lpstr>
      <vt:lpstr>PowerPoint Presentation</vt:lpstr>
      <vt:lpstr>PowerPoint Presentation</vt:lpstr>
      <vt:lpstr>PowerPoint Presentation</vt:lpstr>
    </vt:vector>
  </TitlesOfParts>
  <Company>University of Pennsylvania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shruthi ravimohan</dc:creator>
  <cp:lastModifiedBy>shruthi ravimohan</cp:lastModifiedBy>
  <cp:revision>36</cp:revision>
  <dcterms:created xsi:type="dcterms:W3CDTF">2015-10-12T15:30:36Z</dcterms:created>
  <dcterms:modified xsi:type="dcterms:W3CDTF">2015-11-20T15:43:28Z</dcterms:modified>
</cp:coreProperties>
</file>