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61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832CF4-1D83-450C-A166-137292ED2689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A288B-171C-4C49-A5D8-1387A290F8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96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A288B-171C-4C49-A5D8-1387A290F8B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063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36A6B-8990-4C0A-8A71-B76406C32FAE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91339" y="374405"/>
            <a:ext cx="6603550" cy="6369297"/>
            <a:chOff x="1591339" y="374405"/>
            <a:chExt cx="6603550" cy="6369297"/>
          </a:xfrm>
        </p:grpSpPr>
        <p:pic>
          <p:nvPicPr>
            <p:cNvPr id="3" name="Picture 1" descr="E14-GFPmtmg.jpg"/>
            <p:cNvPicPr>
              <a:picLocks noChangeAspect="1"/>
            </p:cNvPicPr>
            <p:nvPr/>
          </p:nvPicPr>
          <p:blipFill>
            <a:blip r:embed="rId3"/>
            <a:srcRect r="23419" b="52151"/>
            <a:stretch>
              <a:fillRect/>
            </a:stretch>
          </p:blipFill>
          <p:spPr bwMode="auto">
            <a:xfrm>
              <a:off x="1745559" y="385980"/>
              <a:ext cx="5898789" cy="2580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Box 17"/>
            <p:cNvSpPr txBox="1">
              <a:spLocks noChangeArrowheads="1"/>
            </p:cNvSpPr>
            <p:nvPr/>
          </p:nvSpPr>
          <p:spPr bwMode="auto">
            <a:xfrm>
              <a:off x="4859034" y="374405"/>
              <a:ext cx="52576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1" hangingPunct="1"/>
              <a:r>
                <a:rPr lang="en-US" sz="2000" dirty="0" smtClean="0">
                  <a:solidFill>
                    <a:srgbClr val="FFFFFF"/>
                  </a:solidFill>
                  <a:latin typeface="Arial Narrow" pitchFamily="34" charset="0"/>
                </a:rPr>
                <a:t>C</a:t>
              </a:r>
              <a:endParaRPr lang="en-US" sz="2000" baseline="30000" dirty="0">
                <a:solidFill>
                  <a:srgbClr val="FFFFFF"/>
                </a:solidFill>
                <a:latin typeface="Arial Narrow" pitchFamily="34" charset="0"/>
              </a:endParaRPr>
            </a:p>
          </p:txBody>
        </p:sp>
        <p:sp>
          <p:nvSpPr>
            <p:cNvPr id="5" name="TextBox 17"/>
            <p:cNvSpPr txBox="1">
              <a:spLocks noChangeArrowheads="1"/>
            </p:cNvSpPr>
            <p:nvPr/>
          </p:nvSpPr>
          <p:spPr bwMode="auto">
            <a:xfrm>
              <a:off x="3205954" y="374405"/>
              <a:ext cx="52159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1" hangingPunct="1"/>
              <a:r>
                <a:rPr lang="en-US" sz="2000" dirty="0" smtClean="0">
                  <a:solidFill>
                    <a:srgbClr val="FFFFFF"/>
                  </a:solidFill>
                  <a:latin typeface="Arial Narrow" pitchFamily="34" charset="0"/>
                </a:rPr>
                <a:t>B</a:t>
              </a:r>
              <a:endParaRPr lang="en-US" sz="2000" baseline="30000" dirty="0">
                <a:solidFill>
                  <a:srgbClr val="FFFFFF"/>
                </a:solidFill>
                <a:latin typeface="Arial Narrow" pitchFamily="34" charset="0"/>
              </a:endParaRPr>
            </a:p>
          </p:txBody>
        </p:sp>
        <p:grpSp>
          <p:nvGrpSpPr>
            <p:cNvPr id="6" name="Group 84"/>
            <p:cNvGrpSpPr/>
            <p:nvPr/>
          </p:nvGrpSpPr>
          <p:grpSpPr>
            <a:xfrm>
              <a:off x="1768713" y="3041293"/>
              <a:ext cx="2748971" cy="1536304"/>
              <a:chOff x="2528361" y="3006588"/>
              <a:chExt cx="2054689" cy="1536304"/>
            </a:xfrm>
          </p:grpSpPr>
          <p:sp>
            <p:nvSpPr>
              <p:cNvPr id="57" name="Line 4"/>
              <p:cNvSpPr>
                <a:spLocks noChangeShapeType="1"/>
              </p:cNvSpPr>
              <p:nvPr/>
            </p:nvSpPr>
            <p:spPr bwMode="auto">
              <a:xfrm flipV="1">
                <a:off x="2528361" y="3330134"/>
                <a:ext cx="153671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200">
                  <a:latin typeface="Arial Narrow" pitchFamily="34" charset="0"/>
                </a:endParaRPr>
              </a:p>
            </p:txBody>
          </p:sp>
          <p:sp>
            <p:nvSpPr>
              <p:cNvPr id="58" name="AutoShape 5"/>
              <p:cNvSpPr>
                <a:spLocks noChangeArrowheads="1"/>
              </p:cNvSpPr>
              <p:nvPr/>
            </p:nvSpPr>
            <p:spPr bwMode="auto">
              <a:xfrm>
                <a:off x="2759686" y="3239932"/>
                <a:ext cx="94870" cy="182552"/>
              </a:xfrm>
              <a:prstGeom prst="leftArrow">
                <a:avLst>
                  <a:gd name="adj1" fmla="val 50000"/>
                  <a:gd name="adj2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en-US" sz="1200"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59" name="Rectangle 6"/>
              <p:cNvSpPr>
                <a:spLocks noChangeArrowheads="1"/>
              </p:cNvSpPr>
              <p:nvPr/>
            </p:nvSpPr>
            <p:spPr bwMode="auto">
              <a:xfrm>
                <a:off x="2868649" y="3247077"/>
                <a:ext cx="189739" cy="15921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en-US" sz="1200"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60" name="AutoShape 7"/>
              <p:cNvSpPr>
                <a:spLocks noChangeArrowheads="1"/>
              </p:cNvSpPr>
              <p:nvPr/>
            </p:nvSpPr>
            <p:spPr bwMode="auto">
              <a:xfrm>
                <a:off x="3106227" y="3239932"/>
                <a:ext cx="92184" cy="157545"/>
              </a:xfrm>
              <a:prstGeom prst="leftArrow">
                <a:avLst>
                  <a:gd name="adj1" fmla="val 50000"/>
                  <a:gd name="adj2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en-US" sz="1200"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61" name="Rectangle 8"/>
              <p:cNvSpPr>
                <a:spLocks noChangeArrowheads="1"/>
              </p:cNvSpPr>
              <p:nvPr/>
            </p:nvSpPr>
            <p:spPr bwMode="auto">
              <a:xfrm>
                <a:off x="3253596" y="3203316"/>
                <a:ext cx="30430" cy="210059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en-US" sz="1200"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62" name="AutoShape 9"/>
              <p:cNvSpPr>
                <a:spLocks noChangeArrowheads="1"/>
              </p:cNvSpPr>
              <p:nvPr/>
            </p:nvSpPr>
            <p:spPr bwMode="auto">
              <a:xfrm>
                <a:off x="3450982" y="3239932"/>
                <a:ext cx="93974" cy="157545"/>
              </a:xfrm>
              <a:prstGeom prst="leftArrow">
                <a:avLst>
                  <a:gd name="adj1" fmla="val 50000"/>
                  <a:gd name="adj2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en-US" sz="1200"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63" name="Rectangle 10"/>
              <p:cNvSpPr>
                <a:spLocks noChangeArrowheads="1"/>
              </p:cNvSpPr>
              <p:nvPr/>
            </p:nvSpPr>
            <p:spPr bwMode="auto">
              <a:xfrm>
                <a:off x="3698384" y="3203316"/>
                <a:ext cx="126195" cy="210059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en-US" sz="1200"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64" name="Text Box 11"/>
              <p:cNvSpPr txBox="1">
                <a:spLocks noChangeArrowheads="1"/>
              </p:cNvSpPr>
              <p:nvPr/>
            </p:nvSpPr>
            <p:spPr bwMode="auto">
              <a:xfrm>
                <a:off x="2817249" y="3208705"/>
                <a:ext cx="32846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US" sz="1200" dirty="0">
                    <a:latin typeface="Arial Narrow" pitchFamily="34" charset="0"/>
                    <a:cs typeface="Arial" charset="0"/>
                  </a:rPr>
                  <a:t>neo</a:t>
                </a:r>
              </a:p>
            </p:txBody>
          </p:sp>
          <p:sp>
            <p:nvSpPr>
              <p:cNvPr id="65" name="Text Box 12"/>
              <p:cNvSpPr txBox="1">
                <a:spLocks noChangeArrowheads="1"/>
              </p:cNvSpPr>
              <p:nvPr/>
            </p:nvSpPr>
            <p:spPr bwMode="auto">
              <a:xfrm>
                <a:off x="2996370" y="3040843"/>
                <a:ext cx="37500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US" sz="1200" dirty="0" err="1">
                    <a:latin typeface="Arial Narrow" pitchFamily="34" charset="0"/>
                    <a:cs typeface="Arial" charset="0"/>
                  </a:rPr>
                  <a:t>LoxP</a:t>
                </a:r>
                <a:endParaRPr lang="en-US" sz="1200" dirty="0"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66" name="Text Box 13"/>
              <p:cNvSpPr txBox="1">
                <a:spLocks noChangeArrowheads="1"/>
              </p:cNvSpPr>
              <p:nvPr/>
            </p:nvSpPr>
            <p:spPr bwMode="auto">
              <a:xfrm>
                <a:off x="3363454" y="3040843"/>
                <a:ext cx="37500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US" sz="1200" dirty="0" err="1">
                    <a:latin typeface="Arial Narrow" pitchFamily="34" charset="0"/>
                    <a:cs typeface="Arial" charset="0"/>
                  </a:rPr>
                  <a:t>LoxP</a:t>
                </a:r>
                <a:endParaRPr lang="en-US" sz="1200" dirty="0"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67" name="Text Box 14"/>
              <p:cNvSpPr txBox="1">
                <a:spLocks noChangeArrowheads="1"/>
              </p:cNvSpPr>
              <p:nvPr/>
            </p:nvSpPr>
            <p:spPr bwMode="auto">
              <a:xfrm>
                <a:off x="3120517" y="3385506"/>
                <a:ext cx="528049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US" sz="1200" dirty="0">
                    <a:latin typeface="Arial Narrow" pitchFamily="34" charset="0"/>
                    <a:cs typeface="Arial" charset="0"/>
                  </a:rPr>
                  <a:t>Exon III</a:t>
                </a:r>
              </a:p>
            </p:txBody>
          </p:sp>
          <p:sp>
            <p:nvSpPr>
              <p:cNvPr id="68" name="Text Box 15"/>
              <p:cNvSpPr txBox="1">
                <a:spLocks noChangeArrowheads="1"/>
              </p:cNvSpPr>
              <p:nvPr/>
            </p:nvSpPr>
            <p:spPr bwMode="auto">
              <a:xfrm>
                <a:off x="3610855" y="3385506"/>
                <a:ext cx="545055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US" sz="1200" dirty="0" err="1">
                    <a:latin typeface="Arial Narrow" pitchFamily="34" charset="0"/>
                    <a:cs typeface="Arial" charset="0"/>
                  </a:rPr>
                  <a:t>Exon</a:t>
                </a:r>
                <a:r>
                  <a:rPr lang="en-US" sz="1200" dirty="0">
                    <a:latin typeface="Arial Narrow" pitchFamily="34" charset="0"/>
                    <a:cs typeface="Arial" charset="0"/>
                  </a:rPr>
                  <a:t> IV</a:t>
                </a:r>
              </a:p>
            </p:txBody>
          </p:sp>
          <p:sp>
            <p:nvSpPr>
              <p:cNvPr id="69" name="Text Box 16"/>
              <p:cNvSpPr txBox="1">
                <a:spLocks noChangeArrowheads="1"/>
              </p:cNvSpPr>
              <p:nvPr/>
            </p:nvSpPr>
            <p:spPr bwMode="auto">
              <a:xfrm>
                <a:off x="4041195" y="3006588"/>
                <a:ext cx="541855" cy="6617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US" sz="1400" i="1" dirty="0" smtClean="0">
                    <a:latin typeface="Arial Narrow" pitchFamily="34" charset="0"/>
                    <a:cs typeface="Arial" charset="0"/>
                  </a:rPr>
                  <a:t>Alk5</a:t>
                </a:r>
                <a:endParaRPr lang="en-US" sz="1400" i="1" baseline="30000" dirty="0" smtClean="0">
                  <a:latin typeface="Arial Narrow" pitchFamily="34" charset="0"/>
                  <a:cs typeface="Arial" charset="0"/>
                </a:endParaRPr>
              </a:p>
              <a:p>
                <a:pPr eaLnBrk="1" hangingPunct="1"/>
                <a:r>
                  <a:rPr lang="en-US" sz="1400" dirty="0" smtClean="0">
                    <a:latin typeface="Arial Narrow" pitchFamily="34" charset="0"/>
                    <a:cs typeface="Arial" charset="0"/>
                  </a:rPr>
                  <a:t>Floxed</a:t>
                </a:r>
              </a:p>
              <a:p>
                <a:pPr eaLnBrk="1" hangingPunct="1"/>
                <a:r>
                  <a:rPr lang="en-US" sz="1400" dirty="0">
                    <a:latin typeface="Arial Narrow" pitchFamily="34" charset="0"/>
                    <a:cs typeface="Arial" charset="0"/>
                  </a:rPr>
                  <a:t>allele</a:t>
                </a:r>
              </a:p>
            </p:txBody>
          </p:sp>
          <p:sp>
            <p:nvSpPr>
              <p:cNvPr id="70" name="Text Box 3"/>
              <p:cNvSpPr txBox="1">
                <a:spLocks noChangeArrowheads="1"/>
              </p:cNvSpPr>
              <p:nvPr/>
            </p:nvSpPr>
            <p:spPr bwMode="auto">
              <a:xfrm>
                <a:off x="3047388" y="3556828"/>
                <a:ext cx="802814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US" sz="1200" dirty="0">
                    <a:latin typeface="Arial Narrow" pitchFamily="34" charset="0"/>
                    <a:cs typeface="Arial" charset="0"/>
                  </a:rPr>
                  <a:t>X  </a:t>
                </a:r>
                <a:r>
                  <a:rPr lang="en-US" sz="1200" i="1" dirty="0">
                    <a:latin typeface="Arial Narrow" pitchFamily="34" charset="0"/>
                    <a:cs typeface="Arial" charset="0"/>
                  </a:rPr>
                  <a:t>Dermo1-Cre</a:t>
                </a:r>
              </a:p>
            </p:txBody>
          </p:sp>
          <p:sp>
            <p:nvSpPr>
              <p:cNvPr id="71" name="Line 19"/>
              <p:cNvSpPr>
                <a:spLocks noChangeShapeType="1"/>
              </p:cNvSpPr>
              <p:nvPr/>
            </p:nvSpPr>
            <p:spPr bwMode="auto">
              <a:xfrm>
                <a:off x="2545294" y="4023243"/>
                <a:ext cx="15080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 sz="1200">
                  <a:latin typeface="Arial Narrow" pitchFamily="34" charset="0"/>
                </a:endParaRPr>
              </a:p>
            </p:txBody>
          </p:sp>
          <p:sp>
            <p:nvSpPr>
              <p:cNvPr id="72" name="AutoShape 20"/>
              <p:cNvSpPr>
                <a:spLocks noChangeArrowheads="1"/>
              </p:cNvSpPr>
              <p:nvPr/>
            </p:nvSpPr>
            <p:spPr bwMode="auto">
              <a:xfrm>
                <a:off x="2930884" y="3916072"/>
                <a:ext cx="79655" cy="209226"/>
              </a:xfrm>
              <a:prstGeom prst="leftArrow">
                <a:avLst>
                  <a:gd name="adj1" fmla="val 50000"/>
                  <a:gd name="adj2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en-US" sz="1200"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73" name="Rectangle 21"/>
              <p:cNvSpPr>
                <a:spLocks noChangeArrowheads="1"/>
              </p:cNvSpPr>
              <p:nvPr/>
            </p:nvSpPr>
            <p:spPr bwMode="auto">
              <a:xfrm>
                <a:off x="3705385" y="3875883"/>
                <a:ext cx="104715" cy="240069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en-US" sz="1200"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74" name="Text Box 22"/>
              <p:cNvSpPr txBox="1">
                <a:spLocks noChangeArrowheads="1"/>
              </p:cNvSpPr>
              <p:nvPr/>
            </p:nvSpPr>
            <p:spPr bwMode="auto">
              <a:xfrm>
                <a:off x="3601044" y="4081227"/>
                <a:ext cx="54505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US" sz="1200" dirty="0">
                    <a:latin typeface="Arial Narrow" pitchFamily="34" charset="0"/>
                    <a:cs typeface="Arial" charset="0"/>
                  </a:rPr>
                  <a:t>Exon IV</a:t>
                </a:r>
              </a:p>
            </p:txBody>
          </p:sp>
          <p:sp>
            <p:nvSpPr>
              <p:cNvPr id="75" name="Text Box 23"/>
              <p:cNvSpPr txBox="1">
                <a:spLocks noChangeArrowheads="1"/>
              </p:cNvSpPr>
              <p:nvPr/>
            </p:nvSpPr>
            <p:spPr bwMode="auto">
              <a:xfrm>
                <a:off x="4041195" y="3675091"/>
                <a:ext cx="520417" cy="6617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US" sz="1400" i="1" dirty="0">
                    <a:latin typeface="Arial Narrow" pitchFamily="34" charset="0"/>
                    <a:cs typeface="Arial" charset="0"/>
                  </a:rPr>
                  <a:t>Cre</a:t>
                </a:r>
                <a:r>
                  <a:rPr lang="en-US" sz="1400" dirty="0">
                    <a:latin typeface="Arial Narrow" pitchFamily="34" charset="0"/>
                    <a:cs typeface="Arial" charset="0"/>
                  </a:rPr>
                  <a:t> excised</a:t>
                </a:r>
              </a:p>
              <a:p>
                <a:pPr eaLnBrk="1" hangingPunct="1"/>
                <a:r>
                  <a:rPr lang="en-US" sz="1400" dirty="0">
                    <a:latin typeface="Arial Narrow" pitchFamily="34" charset="0"/>
                    <a:cs typeface="Arial" charset="0"/>
                  </a:rPr>
                  <a:t>allele</a:t>
                </a:r>
              </a:p>
            </p:txBody>
          </p:sp>
          <p:sp>
            <p:nvSpPr>
              <p:cNvPr id="76" name="Text Box 24"/>
              <p:cNvSpPr txBox="1">
                <a:spLocks noChangeArrowheads="1"/>
              </p:cNvSpPr>
              <p:nvPr/>
            </p:nvSpPr>
            <p:spPr bwMode="auto">
              <a:xfrm>
                <a:off x="2811202" y="3705372"/>
                <a:ext cx="37500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US" sz="1200" dirty="0" err="1">
                    <a:latin typeface="Arial Narrow" pitchFamily="34" charset="0"/>
                    <a:cs typeface="Arial" charset="0"/>
                  </a:rPr>
                  <a:t>LoxP</a:t>
                </a:r>
                <a:endParaRPr lang="en-US" sz="1200" dirty="0"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77" name="Down Arrow 27"/>
              <p:cNvSpPr/>
              <p:nvPr/>
            </p:nvSpPr>
            <p:spPr>
              <a:xfrm>
                <a:off x="3237074" y="3770857"/>
                <a:ext cx="245533" cy="187550"/>
              </a:xfrm>
              <a:prstGeom prst="downArrow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 Narrow" pitchFamily="34" charset="0"/>
                </a:endParaRPr>
              </a:p>
            </p:txBody>
          </p:sp>
        </p:grpSp>
        <p:sp>
          <p:nvSpPr>
            <p:cNvPr id="7" name="TextBox 17"/>
            <p:cNvSpPr txBox="1">
              <a:spLocks noChangeArrowheads="1"/>
            </p:cNvSpPr>
            <p:nvPr/>
          </p:nvSpPr>
          <p:spPr bwMode="auto">
            <a:xfrm rot="16200000">
              <a:off x="3812156" y="4586385"/>
              <a:ext cx="127942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latin typeface="Arial Narrow" pitchFamily="34" charset="0"/>
                </a:rPr>
                <a:t>Control</a:t>
              </a:r>
            </a:p>
          </p:txBody>
        </p:sp>
        <p:sp>
          <p:nvSpPr>
            <p:cNvPr id="8" name="TextBox 23"/>
            <p:cNvSpPr txBox="1">
              <a:spLocks noChangeArrowheads="1"/>
            </p:cNvSpPr>
            <p:nvPr/>
          </p:nvSpPr>
          <p:spPr bwMode="auto">
            <a:xfrm rot="16200000">
              <a:off x="3818565" y="5889556"/>
              <a:ext cx="126660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i="1" dirty="0">
                  <a:latin typeface="Arial Narrow" pitchFamily="34" charset="0"/>
                </a:rPr>
                <a:t>Alk5</a:t>
              </a:r>
              <a:r>
                <a:rPr lang="en-US" b="1" i="1" baseline="30000" dirty="0">
                  <a:latin typeface="Arial Narrow" pitchFamily="34" charset="0"/>
                  <a:cs typeface="Times New Roman" pitchFamily="-65" charset="0"/>
                </a:rPr>
                <a:t>Dermo1</a:t>
              </a:r>
            </a:p>
          </p:txBody>
        </p:sp>
        <p:grpSp>
          <p:nvGrpSpPr>
            <p:cNvPr id="9" name="Group 171"/>
            <p:cNvGrpSpPr/>
            <p:nvPr/>
          </p:nvGrpSpPr>
          <p:grpSpPr>
            <a:xfrm>
              <a:off x="4336004" y="4094082"/>
              <a:ext cx="3280652" cy="2649620"/>
              <a:chOff x="4336004" y="4094082"/>
              <a:chExt cx="3280652" cy="2649620"/>
            </a:xfrm>
          </p:grpSpPr>
          <p:grpSp>
            <p:nvGrpSpPr>
              <p:cNvPr id="41" name="Group 84"/>
              <p:cNvGrpSpPr/>
              <p:nvPr/>
            </p:nvGrpSpPr>
            <p:grpSpPr>
              <a:xfrm>
                <a:off x="4556571" y="4124567"/>
                <a:ext cx="3060085" cy="2619135"/>
                <a:chOff x="4556571" y="4124567"/>
                <a:chExt cx="3060085" cy="2619135"/>
              </a:xfrm>
            </p:grpSpPr>
            <p:pic>
              <p:nvPicPr>
                <p:cNvPr id="53" name="Picture 52" descr="WT49-BR-40X1-C3AAA-DD.jpg"/>
                <p:cNvPicPr>
                  <a:picLocks noChangeAspect="1"/>
                </p:cNvPicPr>
                <p:nvPr/>
              </p:nvPicPr>
              <p:blipFill>
                <a:blip r:embed="rId4" cstate="print"/>
                <a:stretch>
                  <a:fillRect/>
                </a:stretch>
              </p:blipFill>
              <p:spPr>
                <a:xfrm>
                  <a:off x="4556571" y="4124569"/>
                  <a:ext cx="1498327" cy="1304599"/>
                </a:xfrm>
                <a:prstGeom prst="rect">
                  <a:avLst/>
                </a:prstGeom>
                <a:ln>
                  <a:solidFill>
                    <a:schemeClr val="bg1"/>
                  </a:solidFill>
                </a:ln>
              </p:spPr>
            </p:pic>
            <p:pic>
              <p:nvPicPr>
                <p:cNvPr id="54" name="Picture 53" descr="KO49-BR-40X2-C3AAA-DD.jpg"/>
                <p:cNvPicPr>
                  <a:picLocks noChangeAspect="1"/>
                </p:cNvPicPr>
                <p:nvPr/>
              </p:nvPicPr>
              <p:blipFill>
                <a:blip r:embed="rId5" cstate="print"/>
                <a:stretch>
                  <a:fillRect/>
                </a:stretch>
              </p:blipFill>
              <p:spPr>
                <a:xfrm flipH="1" flipV="1">
                  <a:off x="4556571" y="5439101"/>
                  <a:ext cx="1498327" cy="1304599"/>
                </a:xfrm>
                <a:prstGeom prst="rect">
                  <a:avLst/>
                </a:prstGeom>
                <a:ln>
                  <a:solidFill>
                    <a:schemeClr val="bg1"/>
                  </a:solidFill>
                </a:ln>
              </p:spPr>
            </p:pic>
            <p:pic>
              <p:nvPicPr>
                <p:cNvPr id="55" name="Picture 75" descr="54hetro-20X-C3-DDD.jpg"/>
                <p:cNvPicPr>
                  <a:picLocks noChangeAspect="1"/>
                </p:cNvPicPr>
                <p:nvPr/>
              </p:nvPicPr>
              <p:blipFill>
                <a:blip r:embed="rId6" cstate="print"/>
                <a:srcRect l="29929" t="6444" r="6828"/>
                <a:stretch>
                  <a:fillRect/>
                </a:stretch>
              </p:blipFill>
              <p:spPr bwMode="auto">
                <a:xfrm rot="5400000" flipH="1" flipV="1">
                  <a:off x="6184979" y="5312024"/>
                  <a:ext cx="1304600" cy="1558755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56" name="Picture 76" descr="58bCON-20X-C3-DDD.jpg"/>
                <p:cNvPicPr>
                  <a:picLocks noChangeAspect="1"/>
                </p:cNvPicPr>
                <p:nvPr/>
              </p:nvPicPr>
              <p:blipFill>
                <a:blip r:embed="rId7" cstate="print"/>
                <a:srcRect l="12680" t="20033"/>
                <a:stretch>
                  <a:fillRect/>
                </a:stretch>
              </p:blipFill>
              <p:spPr bwMode="auto">
                <a:xfrm flipV="1">
                  <a:off x="6057900" y="4124567"/>
                  <a:ext cx="1558510" cy="1312006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</p:pic>
          </p:grpSp>
          <p:cxnSp>
            <p:nvCxnSpPr>
              <p:cNvPr id="42" name="Straight Arrow Connector 41"/>
              <p:cNvCxnSpPr/>
              <p:nvPr/>
            </p:nvCxnSpPr>
            <p:spPr bwMode="auto">
              <a:xfrm rot="17100000" flipV="1">
                <a:off x="5239360" y="4939921"/>
                <a:ext cx="201944" cy="195665"/>
              </a:xfrm>
              <a:prstGeom prst="straightConnector1">
                <a:avLst/>
              </a:prstGeom>
              <a:ln w="381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 bwMode="auto">
              <a:xfrm rot="900000" flipV="1">
                <a:off x="6346303" y="4709124"/>
                <a:ext cx="201944" cy="194296"/>
              </a:xfrm>
              <a:prstGeom prst="straightConnector1">
                <a:avLst/>
              </a:prstGeom>
              <a:ln w="381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 bwMode="auto">
              <a:xfrm rot="6300000" flipH="1">
                <a:off x="5506058" y="6273420"/>
                <a:ext cx="201944" cy="195664"/>
              </a:xfrm>
              <a:prstGeom prst="straightConnector1">
                <a:avLst/>
              </a:prstGeom>
              <a:ln w="381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 bwMode="auto">
              <a:xfrm rot="900000" flipV="1">
                <a:off x="6536803" y="5814023"/>
                <a:ext cx="201944" cy="194296"/>
              </a:xfrm>
              <a:prstGeom prst="straightConnector1">
                <a:avLst/>
              </a:prstGeom>
              <a:ln w="381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17"/>
              <p:cNvSpPr txBox="1">
                <a:spLocks noChangeArrowheads="1"/>
              </p:cNvSpPr>
              <p:nvPr/>
            </p:nvSpPr>
            <p:spPr bwMode="auto">
              <a:xfrm>
                <a:off x="5981700" y="5147846"/>
                <a:ext cx="668655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rgbClr val="FF0000"/>
                    </a:solidFill>
                    <a:latin typeface="Arial Narrow" pitchFamily="34" charset="0"/>
                    <a:cs typeface="Arial" charset="0"/>
                  </a:rPr>
                  <a:t>PAI-1</a:t>
                </a:r>
                <a:endParaRPr lang="en-US" sz="1600" dirty="0">
                  <a:solidFill>
                    <a:srgbClr val="FF0000"/>
                  </a:solidFill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47" name="TextBox 82"/>
              <p:cNvSpPr txBox="1">
                <a:spLocks noChangeArrowheads="1"/>
              </p:cNvSpPr>
              <p:nvPr/>
            </p:nvSpPr>
            <p:spPr bwMode="auto">
              <a:xfrm>
                <a:off x="5486400" y="4112356"/>
                <a:ext cx="734896" cy="390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E15.5</a:t>
                </a:r>
              </a:p>
            </p:txBody>
          </p:sp>
          <p:sp>
            <p:nvSpPr>
              <p:cNvPr id="48" name="TextBox 23"/>
              <p:cNvSpPr txBox="1">
                <a:spLocks noChangeArrowheads="1"/>
              </p:cNvSpPr>
              <p:nvPr/>
            </p:nvSpPr>
            <p:spPr bwMode="auto">
              <a:xfrm>
                <a:off x="4419072" y="5147846"/>
                <a:ext cx="76023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rgbClr val="FF0000"/>
                    </a:solidFill>
                    <a:latin typeface="Arial Narrow" pitchFamily="34" charset="0"/>
                    <a:cs typeface="Arial" charset="0"/>
                  </a:rPr>
                  <a:t>ALK5</a:t>
                </a:r>
                <a:endParaRPr lang="en-US" sz="1600" baseline="30000" dirty="0">
                  <a:solidFill>
                    <a:srgbClr val="FF0000"/>
                  </a:solidFill>
                  <a:latin typeface="Arial Narrow" pitchFamily="34" charset="0"/>
                  <a:cs typeface="Arial" charset="0"/>
                </a:endParaRPr>
              </a:p>
            </p:txBody>
          </p:sp>
          <p:sp>
            <p:nvSpPr>
              <p:cNvPr id="49" name="TextBox 17"/>
              <p:cNvSpPr txBox="1">
                <a:spLocks noChangeArrowheads="1"/>
              </p:cNvSpPr>
              <p:nvPr/>
            </p:nvSpPr>
            <p:spPr bwMode="auto">
              <a:xfrm>
                <a:off x="4349305" y="4094082"/>
                <a:ext cx="60417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/>
                <a:r>
                  <a:rPr lang="en-US" sz="2000" dirty="0" smtClean="0">
                    <a:solidFill>
                      <a:schemeClr val="bg1"/>
                    </a:solidFill>
                    <a:latin typeface="Arial Narrow" pitchFamily="34" charset="0"/>
                  </a:rPr>
                  <a:t>G</a:t>
                </a:r>
                <a:endParaRPr lang="en-US" sz="2000" baseline="30000" dirty="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50" name="TextBox 17"/>
              <p:cNvSpPr txBox="1">
                <a:spLocks noChangeArrowheads="1"/>
              </p:cNvSpPr>
              <p:nvPr/>
            </p:nvSpPr>
            <p:spPr bwMode="auto">
              <a:xfrm>
                <a:off x="5894003" y="4094082"/>
                <a:ext cx="60417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/>
                <a:r>
                  <a:rPr lang="en-US" sz="2000" dirty="0" smtClean="0">
                    <a:solidFill>
                      <a:schemeClr val="bg1"/>
                    </a:solidFill>
                    <a:latin typeface="Arial Narrow" pitchFamily="34" charset="0"/>
                  </a:rPr>
                  <a:t>H</a:t>
                </a:r>
                <a:endParaRPr lang="en-US" sz="2000" baseline="30000" dirty="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51" name="TextBox 17"/>
              <p:cNvSpPr txBox="1">
                <a:spLocks noChangeArrowheads="1"/>
              </p:cNvSpPr>
              <p:nvPr/>
            </p:nvSpPr>
            <p:spPr bwMode="auto">
              <a:xfrm>
                <a:off x="4336004" y="5400581"/>
                <a:ext cx="60417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/>
                <a:r>
                  <a:rPr lang="en-US" sz="2000" dirty="0" smtClean="0">
                    <a:solidFill>
                      <a:schemeClr val="bg1"/>
                    </a:solidFill>
                    <a:latin typeface="Arial Narrow" pitchFamily="34" charset="0"/>
                  </a:rPr>
                  <a:t>I</a:t>
                </a:r>
                <a:endParaRPr lang="en-US" sz="2000" baseline="30000" dirty="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52" name="TextBox 17"/>
              <p:cNvSpPr txBox="1">
                <a:spLocks noChangeArrowheads="1"/>
              </p:cNvSpPr>
              <p:nvPr/>
            </p:nvSpPr>
            <p:spPr bwMode="auto">
              <a:xfrm>
                <a:off x="5867400" y="5400581"/>
                <a:ext cx="60417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/>
                <a:r>
                  <a:rPr lang="en-US" sz="2000" dirty="0" smtClean="0">
                    <a:solidFill>
                      <a:schemeClr val="bg1"/>
                    </a:solidFill>
                    <a:latin typeface="Arial Narrow" pitchFamily="34" charset="0"/>
                  </a:rPr>
                  <a:t>J</a:t>
                </a:r>
                <a:endParaRPr lang="en-US" sz="2000" baseline="30000" dirty="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</p:grpSp>
        <p:grpSp>
          <p:nvGrpSpPr>
            <p:cNvPr id="10" name="Group 63"/>
            <p:cNvGrpSpPr/>
            <p:nvPr/>
          </p:nvGrpSpPr>
          <p:grpSpPr>
            <a:xfrm>
              <a:off x="1591339" y="4315398"/>
              <a:ext cx="3138524" cy="2393428"/>
              <a:chOff x="1278814" y="4419579"/>
              <a:chExt cx="2940744" cy="2364411"/>
            </a:xfrm>
          </p:grpSpPr>
          <p:sp>
            <p:nvSpPr>
              <p:cNvPr id="29" name="TextBox 17"/>
              <p:cNvSpPr txBox="1">
                <a:spLocks noChangeArrowheads="1"/>
              </p:cNvSpPr>
              <p:nvPr/>
            </p:nvSpPr>
            <p:spPr bwMode="auto">
              <a:xfrm>
                <a:off x="1599570" y="4471345"/>
                <a:ext cx="728509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/>
                <a:r>
                  <a:rPr lang="en-US" sz="1600" dirty="0">
                    <a:latin typeface="Arial Narrow" pitchFamily="34" charset="0"/>
                  </a:rPr>
                  <a:t>Control</a:t>
                </a:r>
              </a:p>
            </p:txBody>
          </p:sp>
          <p:sp>
            <p:nvSpPr>
              <p:cNvPr id="30" name="TextBox 23"/>
              <p:cNvSpPr txBox="1">
                <a:spLocks noChangeArrowheads="1"/>
              </p:cNvSpPr>
              <p:nvPr/>
            </p:nvSpPr>
            <p:spPr bwMode="auto">
              <a:xfrm>
                <a:off x="2383283" y="4471345"/>
                <a:ext cx="946991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/>
                <a:r>
                  <a:rPr lang="en-US" sz="1600" i="1" dirty="0">
                    <a:latin typeface="Arial Narrow" pitchFamily="34" charset="0"/>
                  </a:rPr>
                  <a:t>Alk5</a:t>
                </a:r>
                <a:r>
                  <a:rPr lang="en-US" sz="1600" b="1" i="1" baseline="30000" dirty="0">
                    <a:latin typeface="Arial Narrow" pitchFamily="34" charset="0"/>
                    <a:cs typeface="Times New Roman" pitchFamily="-65" charset="0"/>
                  </a:rPr>
                  <a:t>Dermo1</a:t>
                </a:r>
              </a:p>
            </p:txBody>
          </p:sp>
          <p:sp>
            <p:nvSpPr>
              <p:cNvPr id="31" name="TextBox 5"/>
              <p:cNvSpPr txBox="1">
                <a:spLocks noChangeArrowheads="1"/>
              </p:cNvSpPr>
              <p:nvPr/>
            </p:nvSpPr>
            <p:spPr bwMode="auto">
              <a:xfrm>
                <a:off x="3213829" y="5845932"/>
                <a:ext cx="650890" cy="3040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US" sz="1400" dirty="0" smtClean="0">
                    <a:latin typeface="Arial Narrow" pitchFamily="34" charset="0"/>
                  </a:rPr>
                  <a:t>PAI-1</a:t>
                </a:r>
                <a:endParaRPr lang="en-US" sz="1400" dirty="0">
                  <a:latin typeface="Arial Narrow" pitchFamily="34" charset="0"/>
                </a:endParaRPr>
              </a:p>
            </p:txBody>
          </p:sp>
          <p:sp>
            <p:nvSpPr>
              <p:cNvPr id="32" name="TextBox 11"/>
              <p:cNvSpPr txBox="1">
                <a:spLocks noChangeArrowheads="1"/>
              </p:cNvSpPr>
              <p:nvPr/>
            </p:nvSpPr>
            <p:spPr bwMode="auto">
              <a:xfrm>
                <a:off x="3213829" y="4870349"/>
                <a:ext cx="650890" cy="3040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US" sz="1400" dirty="0" smtClean="0">
                    <a:latin typeface="Arial Narrow" pitchFamily="34" charset="0"/>
                  </a:rPr>
                  <a:t>ALK5</a:t>
                </a:r>
                <a:endParaRPr lang="en-US" sz="1400" dirty="0">
                  <a:latin typeface="Arial Narrow" pitchFamily="34" charset="0"/>
                </a:endParaRPr>
              </a:p>
            </p:txBody>
          </p:sp>
          <p:sp>
            <p:nvSpPr>
              <p:cNvPr id="33" name="TextBox 11"/>
              <p:cNvSpPr txBox="1">
                <a:spLocks noChangeArrowheads="1"/>
              </p:cNvSpPr>
              <p:nvPr/>
            </p:nvSpPr>
            <p:spPr bwMode="auto">
              <a:xfrm>
                <a:off x="3213829" y="6346570"/>
                <a:ext cx="734643" cy="3040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l-GR" sz="1400" dirty="0">
                    <a:latin typeface="Arial Narrow" pitchFamily="34" charset="0"/>
                  </a:rPr>
                  <a:t>β</a:t>
                </a:r>
                <a:r>
                  <a:rPr lang="en-US" sz="1400" dirty="0" smtClean="0">
                    <a:latin typeface="Arial Narrow" pitchFamily="34" charset="0"/>
                  </a:rPr>
                  <a:t>-ACTIN</a:t>
                </a:r>
                <a:endParaRPr lang="en-US" sz="1400" dirty="0">
                  <a:latin typeface="Arial Narrow" pitchFamily="34" charset="0"/>
                </a:endParaRPr>
              </a:p>
            </p:txBody>
          </p:sp>
          <p:grpSp>
            <p:nvGrpSpPr>
              <p:cNvPr id="34" name="Group 95"/>
              <p:cNvGrpSpPr/>
              <p:nvPr/>
            </p:nvGrpSpPr>
            <p:grpSpPr>
              <a:xfrm>
                <a:off x="1433033" y="4763583"/>
                <a:ext cx="1837847" cy="2020407"/>
                <a:chOff x="1797958" y="5074642"/>
                <a:chExt cx="1199646" cy="1297759"/>
              </a:xfrm>
            </p:grpSpPr>
            <p:pic>
              <p:nvPicPr>
                <p:cNvPr id="37" name="Picture 3"/>
                <p:cNvPicPr>
                  <a:picLocks noChangeAspect="1" noChangeArrowheads="1"/>
                </p:cNvPicPr>
                <p:nvPr/>
              </p:nvPicPr>
              <p:blipFill>
                <a:blip r:embed="rId8"/>
                <a:srcRect l="13934" t="42094" r="11313" b="32502"/>
                <a:stretch>
                  <a:fillRect/>
                </a:stretch>
              </p:blipFill>
              <p:spPr bwMode="auto">
                <a:xfrm>
                  <a:off x="1797958" y="5729893"/>
                  <a:ext cx="1199646" cy="335525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38" name="Picture 6"/>
                <p:cNvPicPr>
                  <a:picLocks noChangeAspect="1" noChangeArrowheads="1"/>
                </p:cNvPicPr>
                <p:nvPr/>
              </p:nvPicPr>
              <p:blipFill>
                <a:blip r:embed="rId9"/>
                <a:srcRect l="4642" t="27130" r="6059" b="39474"/>
                <a:stretch>
                  <a:fillRect/>
                </a:stretch>
              </p:blipFill>
              <p:spPr bwMode="auto">
                <a:xfrm>
                  <a:off x="1797958" y="5074642"/>
                  <a:ext cx="1199646" cy="330441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39" name="Picture 6"/>
                <p:cNvPicPr>
                  <a:picLocks noChangeAspect="1" noChangeArrowheads="1"/>
                </p:cNvPicPr>
                <p:nvPr/>
              </p:nvPicPr>
              <p:blipFill>
                <a:blip r:embed="rId10">
                  <a:lum bright="10000" contrast="32000"/>
                </a:blip>
                <a:srcRect l="7813" t="25742" r="10149" b="29273"/>
                <a:stretch>
                  <a:fillRect/>
                </a:stretch>
              </p:blipFill>
              <p:spPr bwMode="auto">
                <a:xfrm>
                  <a:off x="1797958" y="6076038"/>
                  <a:ext cx="1199646" cy="29636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40" name="Picture 39"/>
                <p:cNvPicPr>
                  <a:picLocks noChangeAspect="1" noChangeArrowheads="1"/>
                </p:cNvPicPr>
                <p:nvPr/>
              </p:nvPicPr>
              <p:blipFill>
                <a:blip r:embed="rId11"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sharpenSoften amount="25000"/>
                          </a14:imgEffect>
                          <a14:imgEffect>
                            <a14:brightnessContrast bright="-20000" contrast="40000"/>
                          </a14:imgEffect>
                        </a14:imgLayer>
                      </a14:imgProps>
                    </a:ext>
                  </a:extLst>
                </a:blip>
                <a:srcRect l="9164" t="25730" r="8356" b="33015"/>
                <a:stretch>
                  <a:fillRect/>
                </a:stretch>
              </p:blipFill>
              <p:spPr bwMode="auto">
                <a:xfrm>
                  <a:off x="1797958" y="5410227"/>
                  <a:ext cx="1199645" cy="31204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pic>
          </p:grpSp>
          <p:sp>
            <p:nvSpPr>
              <p:cNvPr id="35" name="TextBox 11"/>
              <p:cNvSpPr txBox="1">
                <a:spLocks noChangeArrowheads="1"/>
              </p:cNvSpPr>
              <p:nvPr/>
            </p:nvSpPr>
            <p:spPr bwMode="auto">
              <a:xfrm>
                <a:off x="3213830" y="5336961"/>
                <a:ext cx="1005728" cy="3040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US" sz="1400" dirty="0" smtClean="0">
                    <a:latin typeface="Arial Narrow" pitchFamily="34" charset="0"/>
                  </a:rPr>
                  <a:t>p-SMAD2</a:t>
                </a:r>
                <a:endParaRPr lang="en-US" sz="1400" dirty="0">
                  <a:latin typeface="Arial Narrow" pitchFamily="34" charset="0"/>
                </a:endParaRPr>
              </a:p>
            </p:txBody>
          </p:sp>
          <p:sp>
            <p:nvSpPr>
              <p:cNvPr id="36" name="TextBox 17"/>
              <p:cNvSpPr txBox="1">
                <a:spLocks noChangeArrowheads="1"/>
              </p:cNvSpPr>
              <p:nvPr/>
            </p:nvSpPr>
            <p:spPr bwMode="auto">
              <a:xfrm>
                <a:off x="1278814" y="4419579"/>
                <a:ext cx="52576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/>
                <a:r>
                  <a:rPr lang="en-US" sz="2000" dirty="0" smtClean="0">
                    <a:latin typeface="Arial Narrow" pitchFamily="34" charset="0"/>
                  </a:rPr>
                  <a:t>F</a:t>
                </a:r>
                <a:endParaRPr lang="en-US" sz="2000" baseline="30000" dirty="0">
                  <a:latin typeface="Arial Narrow" pitchFamily="34" charset="0"/>
                </a:endParaRPr>
              </a:p>
            </p:txBody>
          </p:sp>
        </p:grpSp>
        <p:sp>
          <p:nvSpPr>
            <p:cNvPr id="11" name="TextBox 17"/>
            <p:cNvSpPr txBox="1">
              <a:spLocks noChangeArrowheads="1"/>
            </p:cNvSpPr>
            <p:nvPr/>
          </p:nvSpPr>
          <p:spPr bwMode="auto">
            <a:xfrm>
              <a:off x="1664534" y="374405"/>
              <a:ext cx="46548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1" hangingPunct="1"/>
              <a:r>
                <a:rPr lang="en-US" sz="2000" dirty="0" smtClean="0">
                  <a:solidFill>
                    <a:schemeClr val="bg1"/>
                  </a:solidFill>
                  <a:latin typeface="Arial Narrow" pitchFamily="34" charset="0"/>
                </a:rPr>
                <a:t>A</a:t>
              </a:r>
              <a:endParaRPr lang="en-US" sz="2000" baseline="300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2" name="TextBox 17"/>
            <p:cNvSpPr txBox="1">
              <a:spLocks noChangeArrowheads="1"/>
            </p:cNvSpPr>
            <p:nvPr/>
          </p:nvSpPr>
          <p:spPr bwMode="auto">
            <a:xfrm>
              <a:off x="1591339" y="2945862"/>
              <a:ext cx="52576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1" hangingPunct="1"/>
              <a:r>
                <a:rPr lang="en-US" sz="2000" dirty="0" smtClean="0">
                  <a:latin typeface="Arial Narrow" pitchFamily="34" charset="0"/>
                </a:rPr>
                <a:t>D</a:t>
              </a:r>
              <a:endParaRPr lang="en-US" sz="2000" baseline="30000" dirty="0">
                <a:latin typeface="Arial Narrow" pitchFamily="34" charset="0"/>
              </a:endParaRPr>
            </a:p>
          </p:txBody>
        </p:sp>
        <p:grpSp>
          <p:nvGrpSpPr>
            <p:cNvPr id="13" name="Group 172"/>
            <p:cNvGrpSpPr/>
            <p:nvPr/>
          </p:nvGrpSpPr>
          <p:grpSpPr>
            <a:xfrm>
              <a:off x="4310297" y="2917112"/>
              <a:ext cx="3884592" cy="1145475"/>
              <a:chOff x="4310297" y="2917112"/>
              <a:chExt cx="3884592" cy="1145475"/>
            </a:xfrm>
          </p:grpSpPr>
          <p:grpSp>
            <p:nvGrpSpPr>
              <p:cNvPr id="14" name="Group 28"/>
              <p:cNvGrpSpPr/>
              <p:nvPr/>
            </p:nvGrpSpPr>
            <p:grpSpPr>
              <a:xfrm>
                <a:off x="4310297" y="2917112"/>
                <a:ext cx="3884592" cy="1145475"/>
                <a:chOff x="3997772" y="3021287"/>
                <a:chExt cx="3884592" cy="1145475"/>
              </a:xfrm>
            </p:grpSpPr>
            <p:sp>
              <p:nvSpPr>
                <p:cNvPr id="16" name="TextBox 23"/>
                <p:cNvSpPr txBox="1">
                  <a:spLocks noChangeArrowheads="1"/>
                </p:cNvSpPr>
                <p:nvPr/>
              </p:nvSpPr>
              <p:spPr bwMode="auto">
                <a:xfrm>
                  <a:off x="4572992" y="3038562"/>
                  <a:ext cx="895822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eaLnBrk="1" hangingPunct="1"/>
                  <a:r>
                    <a:rPr lang="en-US" sz="1600" i="1" dirty="0">
                      <a:latin typeface="Arial Narrow" pitchFamily="34" charset="0"/>
                    </a:rPr>
                    <a:t>Alk5</a:t>
                  </a:r>
                  <a:r>
                    <a:rPr lang="en-US" sz="1600" i="1" baseline="30000" dirty="0">
                      <a:latin typeface="Arial Narrow" pitchFamily="34" charset="0"/>
                      <a:cs typeface="Times New Roman" pitchFamily="-65" charset="0"/>
                    </a:rPr>
                    <a:t>flox/+</a:t>
                  </a:r>
                </a:p>
              </p:txBody>
            </p:sp>
            <p:sp>
              <p:nvSpPr>
                <p:cNvPr id="17" name="TextBox 23"/>
                <p:cNvSpPr txBox="1">
                  <a:spLocks noChangeArrowheads="1"/>
                </p:cNvSpPr>
                <p:nvPr/>
              </p:nvSpPr>
              <p:spPr bwMode="auto">
                <a:xfrm>
                  <a:off x="5111165" y="3038562"/>
                  <a:ext cx="895822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eaLnBrk="1" hangingPunct="1"/>
                  <a:r>
                    <a:rPr lang="en-US" sz="1600" i="1" dirty="0">
                      <a:latin typeface="Arial Narrow" pitchFamily="34" charset="0"/>
                    </a:rPr>
                    <a:t>Alk5</a:t>
                  </a:r>
                  <a:r>
                    <a:rPr lang="en-US" sz="1600" i="1" baseline="30000" dirty="0">
                      <a:latin typeface="Arial Narrow" pitchFamily="34" charset="0"/>
                      <a:cs typeface="Times New Roman" pitchFamily="-65" charset="0"/>
                    </a:rPr>
                    <a:t>+/+</a:t>
                  </a:r>
                </a:p>
              </p:txBody>
            </p:sp>
            <p:sp>
              <p:nvSpPr>
                <p:cNvPr id="18" name="TextBox 23"/>
                <p:cNvSpPr txBox="1">
                  <a:spLocks noChangeArrowheads="1"/>
                </p:cNvSpPr>
                <p:nvPr/>
              </p:nvSpPr>
              <p:spPr bwMode="auto">
                <a:xfrm>
                  <a:off x="5709367" y="3038562"/>
                  <a:ext cx="895822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eaLnBrk="1" hangingPunct="1"/>
                  <a:r>
                    <a:rPr lang="en-US" sz="1600" i="1" dirty="0">
                      <a:latin typeface="Arial Narrow" pitchFamily="34" charset="0"/>
                    </a:rPr>
                    <a:t>Alk5</a:t>
                  </a:r>
                  <a:r>
                    <a:rPr lang="en-US" sz="1600" i="1" baseline="30000" dirty="0">
                      <a:latin typeface="Arial Narrow" pitchFamily="34" charset="0"/>
                      <a:cs typeface="Times New Roman" pitchFamily="-65" charset="0"/>
                    </a:rPr>
                    <a:t>flox/</a:t>
                  </a:r>
                  <a:r>
                    <a:rPr lang="en-US" sz="1600" i="1" baseline="30000" dirty="0" err="1">
                      <a:latin typeface="Arial Narrow" pitchFamily="34" charset="0"/>
                      <a:cs typeface="Times New Roman" pitchFamily="-65" charset="0"/>
                    </a:rPr>
                    <a:t>flox</a:t>
                  </a:r>
                  <a:endParaRPr lang="en-US" sz="1600" i="1" baseline="30000" dirty="0">
                    <a:latin typeface="Arial Narrow" pitchFamily="34" charset="0"/>
                    <a:cs typeface="Times New Roman" pitchFamily="-65" charset="0"/>
                  </a:endParaRPr>
                </a:p>
              </p:txBody>
            </p:sp>
            <p:pic>
              <p:nvPicPr>
                <p:cNvPr id="19" name="Picture 55"/>
                <p:cNvPicPr>
                  <a:picLocks noChangeAspect="1" noChangeArrowheads="1"/>
                </p:cNvPicPr>
                <p:nvPr/>
              </p:nvPicPr>
              <p:blipFill>
                <a:blip r:embed="rId12"/>
                <a:srcRect t="33330" r="1369"/>
                <a:stretch>
                  <a:fillRect/>
                </a:stretch>
              </p:blipFill>
              <p:spPr bwMode="auto">
                <a:xfrm>
                  <a:off x="4673950" y="3329064"/>
                  <a:ext cx="2310268" cy="83769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20" name="TextBox 5"/>
                <p:cNvSpPr txBox="1">
                  <a:spLocks noChangeArrowheads="1"/>
                </p:cNvSpPr>
                <p:nvPr/>
              </p:nvSpPr>
              <p:spPr bwMode="auto">
                <a:xfrm>
                  <a:off x="6941137" y="3257876"/>
                  <a:ext cx="679776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eaLnBrk="1" hangingPunct="1"/>
                  <a:r>
                    <a:rPr lang="en-US" sz="1600">
                      <a:latin typeface="Arial Narrow" pitchFamily="34" charset="0"/>
                    </a:rPr>
                    <a:t>500</a:t>
                  </a:r>
                </a:p>
              </p:txBody>
            </p:sp>
            <p:sp>
              <p:nvSpPr>
                <p:cNvPr id="21" name="TextBox 5"/>
                <p:cNvSpPr txBox="1">
                  <a:spLocks noChangeArrowheads="1"/>
                </p:cNvSpPr>
                <p:nvPr/>
              </p:nvSpPr>
              <p:spPr bwMode="auto">
                <a:xfrm>
                  <a:off x="6941137" y="3419369"/>
                  <a:ext cx="941227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eaLnBrk="1" hangingPunct="1"/>
                  <a:r>
                    <a:rPr lang="en-US" sz="1600">
                      <a:latin typeface="Arial Narrow" pitchFamily="34" charset="0"/>
                    </a:rPr>
                    <a:t>400</a:t>
                  </a:r>
                </a:p>
              </p:txBody>
            </p:sp>
            <p:sp>
              <p:nvSpPr>
                <p:cNvPr id="22" name="TextBox 5"/>
                <p:cNvSpPr txBox="1">
                  <a:spLocks noChangeArrowheads="1"/>
                </p:cNvSpPr>
                <p:nvPr/>
              </p:nvSpPr>
              <p:spPr bwMode="auto">
                <a:xfrm>
                  <a:off x="6941137" y="3580857"/>
                  <a:ext cx="941227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eaLnBrk="1" hangingPunct="1"/>
                  <a:r>
                    <a:rPr lang="en-US" sz="1600" dirty="0">
                      <a:latin typeface="Arial Narrow" pitchFamily="34" charset="0"/>
                    </a:rPr>
                    <a:t>300</a:t>
                  </a:r>
                </a:p>
              </p:txBody>
            </p:sp>
            <p:sp>
              <p:nvSpPr>
                <p:cNvPr id="23" name="TextBox 5"/>
                <p:cNvSpPr txBox="1">
                  <a:spLocks noChangeArrowheads="1"/>
                </p:cNvSpPr>
                <p:nvPr/>
              </p:nvSpPr>
              <p:spPr bwMode="auto">
                <a:xfrm>
                  <a:off x="6941137" y="3714242"/>
                  <a:ext cx="941227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eaLnBrk="1" hangingPunct="1"/>
                  <a:r>
                    <a:rPr lang="en-US" sz="1600" dirty="0">
                      <a:latin typeface="Arial Narrow" pitchFamily="34" charset="0"/>
                    </a:rPr>
                    <a:t>200</a:t>
                  </a:r>
                </a:p>
              </p:txBody>
            </p:sp>
            <p:sp>
              <p:nvSpPr>
                <p:cNvPr id="24" name="TextBox 5"/>
                <p:cNvSpPr txBox="1">
                  <a:spLocks noChangeArrowheads="1"/>
                </p:cNvSpPr>
                <p:nvPr/>
              </p:nvSpPr>
              <p:spPr bwMode="auto">
                <a:xfrm>
                  <a:off x="6929562" y="3021287"/>
                  <a:ext cx="941227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eaLnBrk="1" hangingPunct="1"/>
                  <a:r>
                    <a:rPr lang="en-US" sz="1600" dirty="0">
                      <a:latin typeface="Arial Narrow" pitchFamily="34" charset="0"/>
                    </a:rPr>
                    <a:t>(</a:t>
                  </a:r>
                  <a:r>
                    <a:rPr lang="en-US" sz="1600" dirty="0" err="1">
                      <a:latin typeface="Arial Narrow" pitchFamily="34" charset="0"/>
                    </a:rPr>
                    <a:t>bp</a:t>
                  </a:r>
                  <a:r>
                    <a:rPr lang="en-US" sz="1600" dirty="0">
                      <a:latin typeface="Arial Narrow" pitchFamily="34" charset="0"/>
                    </a:rPr>
                    <a:t>)</a:t>
                  </a:r>
                </a:p>
              </p:txBody>
            </p:sp>
            <p:cxnSp>
              <p:nvCxnSpPr>
                <p:cNvPr id="25" name="Straight Arrow Connector 24"/>
                <p:cNvCxnSpPr/>
                <p:nvPr/>
              </p:nvCxnSpPr>
              <p:spPr bwMode="auto">
                <a:xfrm>
                  <a:off x="4425353" y="3757244"/>
                  <a:ext cx="242327" cy="158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 bwMode="auto">
                <a:xfrm>
                  <a:off x="4425353" y="3943987"/>
                  <a:ext cx="242327" cy="1682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5"/>
                <p:cNvSpPr txBox="1">
                  <a:spLocks noChangeArrowheads="1"/>
                </p:cNvSpPr>
                <p:nvPr/>
              </p:nvSpPr>
              <p:spPr bwMode="auto">
                <a:xfrm>
                  <a:off x="3997772" y="3592633"/>
                  <a:ext cx="865133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eaLnBrk="1" hangingPunct="1"/>
                  <a:r>
                    <a:rPr lang="en-US" sz="1600" dirty="0" err="1">
                      <a:latin typeface="Arial Narrow" pitchFamily="34" charset="0"/>
                    </a:rPr>
                    <a:t>Flox</a:t>
                  </a:r>
                  <a:endParaRPr lang="en-US" sz="1600" dirty="0">
                    <a:latin typeface="Arial Narrow" pitchFamily="34" charset="0"/>
                  </a:endParaRPr>
                </a:p>
              </p:txBody>
            </p:sp>
            <p:sp>
              <p:nvSpPr>
                <p:cNvPr id="28" name="TextBox 5"/>
                <p:cNvSpPr txBox="1">
                  <a:spLocks noChangeArrowheads="1"/>
                </p:cNvSpPr>
                <p:nvPr/>
              </p:nvSpPr>
              <p:spPr bwMode="auto">
                <a:xfrm>
                  <a:off x="3997772" y="3806072"/>
                  <a:ext cx="865133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eaLnBrk="1" hangingPunct="1"/>
                  <a:r>
                    <a:rPr lang="en-US" sz="1600">
                      <a:latin typeface="Arial Narrow" pitchFamily="34" charset="0"/>
                    </a:rPr>
                    <a:t>Wt</a:t>
                  </a:r>
                </a:p>
              </p:txBody>
            </p:sp>
          </p:grpSp>
          <p:sp>
            <p:nvSpPr>
              <p:cNvPr id="15" name="TextBox 17"/>
              <p:cNvSpPr txBox="1">
                <a:spLocks noChangeArrowheads="1"/>
              </p:cNvSpPr>
              <p:nvPr/>
            </p:nvSpPr>
            <p:spPr bwMode="auto">
              <a:xfrm>
                <a:off x="4338529" y="2945862"/>
                <a:ext cx="52576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1" hangingPunct="1"/>
                <a:r>
                  <a:rPr lang="en-US" sz="2000" dirty="0" smtClean="0">
                    <a:latin typeface="Arial Narrow" pitchFamily="34" charset="0"/>
                  </a:rPr>
                  <a:t>E</a:t>
                </a:r>
                <a:endParaRPr lang="en-US" sz="2000" baseline="30000" dirty="0">
                  <a:latin typeface="Arial Narrow" pitchFamily="34" charset="0"/>
                </a:endParaRPr>
              </a:p>
            </p:txBody>
          </p:sp>
        </p:grpSp>
      </p:grpSp>
      <p:cxnSp>
        <p:nvCxnSpPr>
          <p:cNvPr id="78" name="Straight Connector 77"/>
          <p:cNvCxnSpPr/>
          <p:nvPr/>
        </p:nvCxnSpPr>
        <p:spPr>
          <a:xfrm>
            <a:off x="7170706" y="2880799"/>
            <a:ext cx="367824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7195787" y="6659636"/>
            <a:ext cx="367824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47"/>
          <p:cNvSpPr txBox="1">
            <a:spLocks noChangeArrowheads="1"/>
          </p:cNvSpPr>
          <p:nvPr/>
        </p:nvSpPr>
        <p:spPr bwMode="auto">
          <a:xfrm>
            <a:off x="4189203" y="-14130"/>
            <a:ext cx="213539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 Narrow" pitchFamily="34" charset="0"/>
              </a:rPr>
              <a:t>Additional file 1</a:t>
            </a:r>
            <a:endParaRPr lang="en-US" sz="2000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58</Words>
  <Application>Microsoft Office PowerPoint</Application>
  <PresentationFormat>On-screen Show (4:3)</PresentationFormat>
  <Paragraphs>46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Times New Roman</vt:lpstr>
      <vt:lpstr>Office Theme</vt:lpstr>
      <vt:lpstr>PowerPoint Presentation</vt:lpstr>
    </vt:vector>
  </TitlesOfParts>
  <Company>USC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amy li</dc:creator>
  <cp:lastModifiedBy>Ireland</cp:lastModifiedBy>
  <cp:revision>5</cp:revision>
  <dcterms:created xsi:type="dcterms:W3CDTF">2015-01-06T23:23:49Z</dcterms:created>
  <dcterms:modified xsi:type="dcterms:W3CDTF">2015-12-13T21:28:19Z</dcterms:modified>
</cp:coreProperties>
</file>