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4660"/>
  </p:normalViewPr>
  <p:slideViewPr>
    <p:cSldViewPr>
      <p:cViewPr>
        <p:scale>
          <a:sx n="150" d="100"/>
          <a:sy n="150" d="100"/>
        </p:scale>
        <p:origin x="-7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rvizminoo:Desktop:raw-ALK5%20copy-c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arvizminoo:Desktop:raw-ALK5%20copy-c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32458442694699"/>
          <c:y val="4.3790592352426501E-2"/>
          <c:w val="0.84039085739282604"/>
          <c:h val="0.82485358447841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'[raw-ALK5%20copy-c5.xlsx]Sheet16 (2)'!$AE$21:$AF$21</c:f>
              <c:strCache>
                <c:ptCount val="1"/>
                <c:pt idx="0">
                  <c:v>Control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cat>
            <c:strRef>
              <c:f>'[raw-ALK5%20copy-c5.xlsx]Sheet16 (2)'!$AG$20:$AK$20</c:f>
              <c:strCache>
                <c:ptCount val="5"/>
                <c:pt idx="0">
                  <c:v>Zfand5</c:v>
                </c:pt>
                <c:pt idx="1">
                  <c:v>Myo1e</c:v>
                </c:pt>
                <c:pt idx="2">
                  <c:v>Arid5b</c:v>
                </c:pt>
                <c:pt idx="3">
                  <c:v>Tiparp</c:v>
                </c:pt>
                <c:pt idx="4">
                  <c:v>Schip1</c:v>
                </c:pt>
              </c:strCache>
            </c:strRef>
          </c:cat>
          <c:val>
            <c:numRef>
              <c:f>'[raw-ALK5%20copy-c5.xlsx]Sheet16 (2)'!$AG$21:$AK$21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'[raw-ALK5%20copy-c5.xlsx]Sheet16 (2)'!$AE$22:$AF$22</c:f>
              <c:strCache>
                <c:ptCount val="1"/>
                <c:pt idx="0">
                  <c:v>PdgfraDermo1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'[raw-ALK5%20copy-c5.xlsx]Sheet16 (2)'!$AG$23:$AK$23</c:f>
                <c:numCache>
                  <c:formatCode>General</c:formatCode>
                  <c:ptCount val="5"/>
                  <c:pt idx="0">
                    <c:v>0.01</c:v>
                  </c:pt>
                  <c:pt idx="1">
                    <c:v>0.02</c:v>
                  </c:pt>
                  <c:pt idx="2">
                    <c:v>0.09</c:v>
                  </c:pt>
                  <c:pt idx="3">
                    <c:v>0.01</c:v>
                  </c:pt>
                  <c:pt idx="4">
                    <c:v>0.09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'[raw-ALK5%20copy-c5.xlsx]Sheet16 (2)'!$AG$20:$AK$20</c:f>
              <c:strCache>
                <c:ptCount val="5"/>
                <c:pt idx="0">
                  <c:v>Zfand5</c:v>
                </c:pt>
                <c:pt idx="1">
                  <c:v>Myo1e</c:v>
                </c:pt>
                <c:pt idx="2">
                  <c:v>Arid5b</c:v>
                </c:pt>
                <c:pt idx="3">
                  <c:v>Tiparp</c:v>
                </c:pt>
                <c:pt idx="4">
                  <c:v>Schip1</c:v>
                </c:pt>
              </c:strCache>
            </c:strRef>
          </c:cat>
          <c:val>
            <c:numRef>
              <c:f>'[raw-ALK5%20copy-c5.xlsx]Sheet16 (2)'!$AG$22:$AK$22</c:f>
              <c:numCache>
                <c:formatCode>General</c:formatCode>
                <c:ptCount val="5"/>
                <c:pt idx="0">
                  <c:v>0.73</c:v>
                </c:pt>
                <c:pt idx="1">
                  <c:v>0.72</c:v>
                </c:pt>
                <c:pt idx="2">
                  <c:v>0.78</c:v>
                </c:pt>
                <c:pt idx="3">
                  <c:v>0.82</c:v>
                </c:pt>
                <c:pt idx="4">
                  <c:v>0.28000000000000003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814016"/>
        <c:axId val="75815552"/>
      </c:barChart>
      <c:catAx>
        <c:axId val="75814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 i="1">
                <a:latin typeface="Arial Narrow"/>
              </a:defRPr>
            </a:pPr>
            <a:endParaRPr lang="en-US"/>
          </a:p>
        </c:txPr>
        <c:crossAx val="75815552"/>
        <c:crosses val="autoZero"/>
        <c:auto val="1"/>
        <c:lblAlgn val="ctr"/>
        <c:lblOffset val="100"/>
        <c:noMultiLvlLbl val="0"/>
      </c:catAx>
      <c:valAx>
        <c:axId val="75815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 Narrow"/>
              </a:defRPr>
            </a:pPr>
            <a:endParaRPr lang="en-US"/>
          </a:p>
        </c:txPr>
        <c:crossAx val="75814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360433070866101"/>
          <c:y val="2.3204672945293599E-2"/>
          <c:w val="0.60306233595800496"/>
          <c:h val="8.7577582213987898E-2"/>
        </c:manualLayout>
      </c:layout>
      <c:overlay val="0"/>
      <c:txPr>
        <a:bodyPr/>
        <a:lstStyle/>
        <a:p>
          <a:pPr>
            <a:defRPr sz="1400">
              <a:latin typeface="Arial Narrow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32458442694699"/>
          <c:y val="4.4078688354745099E-2"/>
          <c:w val="0.85175109361329804"/>
          <c:h val="0.823701305428927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'[raw-ALK5%20copy-c5.xlsx]Sheet16 (2)'!$AB$57:$AC$57</c:f>
              <c:strCache>
                <c:ptCount val="1"/>
                <c:pt idx="0">
                  <c:v>Control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cat>
            <c:strRef>
              <c:f>'[raw-ALK5%20copy-c5.xlsx]Sheet16 (2)'!$AD$56:$AF$56</c:f>
              <c:strCache>
                <c:ptCount val="3"/>
                <c:pt idx="0">
                  <c:v>aSma</c:v>
                </c:pt>
                <c:pt idx="1">
                  <c:v>Sm22a</c:v>
                </c:pt>
                <c:pt idx="2">
                  <c:v>Prrx1</c:v>
                </c:pt>
              </c:strCache>
            </c:strRef>
          </c:cat>
          <c:val>
            <c:numRef>
              <c:f>'[raw-ALK5%20copy-c5.xlsx]Sheet16 (2)'!$AD$57:$AF$57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'[raw-ALK5%20copy-c5.xlsx]Sheet16 (2)'!$AB$58:$AC$58</c:f>
              <c:strCache>
                <c:ptCount val="1"/>
                <c:pt idx="0">
                  <c:v>PdgfraDermo1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'[raw-ALK5%20copy-c5.xlsx]Sheet16 (2)'!$AD$59:$AF$59</c:f>
                <c:numCache>
                  <c:formatCode>General</c:formatCode>
                  <c:ptCount val="3"/>
                  <c:pt idx="0">
                    <c:v>0.05</c:v>
                  </c:pt>
                  <c:pt idx="1">
                    <c:v>0.04</c:v>
                  </c:pt>
                  <c:pt idx="2">
                    <c:v>0.05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'[raw-ALK5%20copy-c5.xlsx]Sheet16 (2)'!$AD$56:$AF$56</c:f>
              <c:strCache>
                <c:ptCount val="3"/>
                <c:pt idx="0">
                  <c:v>aSma</c:v>
                </c:pt>
                <c:pt idx="1">
                  <c:v>Sm22a</c:v>
                </c:pt>
                <c:pt idx="2">
                  <c:v>Prrx1</c:v>
                </c:pt>
              </c:strCache>
            </c:strRef>
          </c:cat>
          <c:val>
            <c:numRef>
              <c:f>'[raw-ALK5%20copy-c5.xlsx]Sheet16 (2)'!$AD$58:$AF$58</c:f>
              <c:numCache>
                <c:formatCode>General</c:formatCode>
                <c:ptCount val="3"/>
                <c:pt idx="0">
                  <c:v>0.59</c:v>
                </c:pt>
                <c:pt idx="1">
                  <c:v>0.66</c:v>
                </c:pt>
                <c:pt idx="2">
                  <c:v>0.45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388608"/>
        <c:axId val="78394496"/>
      </c:barChart>
      <c:catAx>
        <c:axId val="783886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 i="1">
                <a:latin typeface="Arial Narrow"/>
              </a:defRPr>
            </a:pPr>
            <a:endParaRPr lang="en-US"/>
          </a:p>
        </c:txPr>
        <c:crossAx val="78394496"/>
        <c:crosses val="autoZero"/>
        <c:auto val="1"/>
        <c:lblAlgn val="ctr"/>
        <c:lblOffset val="100"/>
        <c:noMultiLvlLbl val="0"/>
      </c:catAx>
      <c:valAx>
        <c:axId val="78394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 Narrow"/>
              </a:defRPr>
            </a:pPr>
            <a:endParaRPr lang="en-US"/>
          </a:p>
        </c:txPr>
        <c:crossAx val="78388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020284964379501"/>
          <c:y val="1.5975760382893299E-3"/>
          <c:w val="0.82503524559430097"/>
          <c:h val="9.5940219643597197E-2"/>
        </c:manualLayout>
      </c:layout>
      <c:overlay val="0"/>
      <c:txPr>
        <a:bodyPr/>
        <a:lstStyle/>
        <a:p>
          <a:pPr>
            <a:defRPr sz="1400">
              <a:latin typeface="Arial Narrow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32CF4-1D83-450C-A166-137292ED2689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288B-171C-4C49-A5D8-1387A290F8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36A6B-8990-4C0A-8A71-B76406C32FAE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D1432-4A3A-4537-9EEB-C800DC6A1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4952972" y="1457980"/>
            <a:ext cx="5334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latin typeface="Arial Narrow" pitchFamily="34" charset="0"/>
              </a:rPr>
              <a:t>B</a:t>
            </a:r>
            <a:endParaRPr lang="en-US" sz="2800" dirty="0">
              <a:latin typeface="Arial Narrow" pitchFamily="34" charset="0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 rot="16200000">
            <a:off x="4395065" y="2886381"/>
            <a:ext cx="15393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600" dirty="0">
                <a:latin typeface="Arial Narrow" pitchFamily="34" charset="0"/>
                <a:cs typeface="Arial" charset="0"/>
              </a:rPr>
              <a:t>Relative </a:t>
            </a:r>
            <a:r>
              <a:rPr lang="en-US" sz="1600" dirty="0" smtClean="0">
                <a:latin typeface="Arial Narrow" pitchFamily="34" charset="0"/>
                <a:cs typeface="Arial" charset="0"/>
              </a:rPr>
              <a:t>mRNA</a:t>
            </a:r>
            <a:endParaRPr lang="en-US" sz="1600" dirty="0">
              <a:latin typeface="Arial Narrow" pitchFamily="34" charset="0"/>
              <a:cs typeface="Arial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 rot="16200000">
            <a:off x="237820" y="2966997"/>
            <a:ext cx="15393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600" dirty="0">
                <a:latin typeface="Arial Narrow" pitchFamily="34" charset="0"/>
                <a:cs typeface="Arial" charset="0"/>
              </a:rPr>
              <a:t>Relative </a:t>
            </a:r>
            <a:r>
              <a:rPr lang="en-US" sz="1600" dirty="0" smtClean="0">
                <a:latin typeface="Arial Narrow" pitchFamily="34" charset="0"/>
                <a:cs typeface="Arial" charset="0"/>
              </a:rPr>
              <a:t>mRNA</a:t>
            </a:r>
            <a:endParaRPr lang="en-US" sz="1600" dirty="0">
              <a:latin typeface="Arial Narrow" pitchFamily="34" charset="0"/>
              <a:cs typeface="Arial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14400" y="1524000"/>
            <a:ext cx="5334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latin typeface="Arial Narrow" pitchFamily="34" charset="0"/>
              </a:rPr>
              <a:t>A</a:t>
            </a:r>
            <a:endParaRPr lang="en-US" sz="2800" dirty="0">
              <a:latin typeface="Arial Narrow" pitchFamily="34" charset="0"/>
            </a:endParaRPr>
          </a:p>
        </p:txBody>
      </p:sp>
      <p:sp>
        <p:nvSpPr>
          <p:cNvPr id="16" name="TextBox 47"/>
          <p:cNvSpPr txBox="1">
            <a:spLocks noChangeArrowheads="1"/>
          </p:cNvSpPr>
          <p:nvPr/>
        </p:nvSpPr>
        <p:spPr bwMode="auto">
          <a:xfrm>
            <a:off x="4031058" y="679621"/>
            <a:ext cx="19887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Narrow" pitchFamily="34" charset="0"/>
              </a:rPr>
              <a:t>Additional </a:t>
            </a:r>
            <a:r>
              <a:rPr lang="en-US" sz="2000" smtClean="0">
                <a:latin typeface="Arial Narrow" pitchFamily="34" charset="0"/>
              </a:rPr>
              <a:t>file </a:t>
            </a:r>
            <a:r>
              <a:rPr lang="en-US" sz="2000" smtClean="0">
                <a:latin typeface="Arial Narrow" pitchFamily="34" charset="0"/>
              </a:rPr>
              <a:t>7</a:t>
            </a:r>
            <a:endParaRPr lang="en-US" sz="2000" dirty="0">
              <a:latin typeface="Arial Narrow" pitchFamily="34" charset="0"/>
            </a:endParaRPr>
          </a:p>
        </p:txBody>
      </p:sp>
      <p:graphicFrame>
        <p:nvGraphicFramePr>
          <p:cNvPr id="17" name="Chart 16"/>
          <p:cNvGraphicFramePr/>
          <p:nvPr/>
        </p:nvGraphicFramePr>
        <p:xfrm>
          <a:off x="1066800" y="2000932"/>
          <a:ext cx="4114800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/>
          <p:nvPr/>
        </p:nvGraphicFramePr>
        <p:xfrm>
          <a:off x="5486400" y="2133600"/>
          <a:ext cx="26670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 li</dc:creator>
  <cp:lastModifiedBy>Banua, Arvin</cp:lastModifiedBy>
  <cp:revision>15</cp:revision>
  <dcterms:created xsi:type="dcterms:W3CDTF">2016-02-21T21:29:40Z</dcterms:created>
  <dcterms:modified xsi:type="dcterms:W3CDTF">2016-03-10T13:16:02Z</dcterms:modified>
</cp:coreProperties>
</file>