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Ongoing%20projects\BMC%20BIOLOGY\BMC%20response\CELL%20count-10-13-13-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2"/>
                <c:pt idx="0">
                  <c:v>1.1000000000000001</c:v>
                </c:pt>
                <c:pt idx="1">
                  <c:v>3.6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'[compare model difference.xlsx]CELL COUNT'!$I$66:$I$67</c:f>
              <c:strCache>
                <c:ptCount val="2"/>
                <c:pt idx="0">
                  <c:v>Control</c:v>
                </c:pt>
                <c:pt idx="1">
                  <c:v>Alk5Dermo1</c:v>
                </c:pt>
              </c:strCache>
            </c:strRef>
          </c:cat>
          <c:val>
            <c:numRef>
              <c:f>'[compare model difference.xlsx]CELL COUNT'!$J$66:$J$67</c:f>
              <c:numCache>
                <c:formatCode>General</c:formatCode>
                <c:ptCount val="2"/>
                <c:pt idx="0">
                  <c:v>3.29</c:v>
                </c:pt>
                <c:pt idx="1">
                  <c:v>26.8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764992"/>
        <c:axId val="67766528"/>
      </c:barChart>
      <c:catAx>
        <c:axId val="67764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i="1"/>
            </a:pPr>
            <a:endParaRPr lang="en-US"/>
          </a:p>
        </c:txPr>
        <c:crossAx val="67766528"/>
        <c:crosses val="autoZero"/>
        <c:auto val="1"/>
        <c:lblAlgn val="ctr"/>
        <c:lblOffset val="100"/>
        <c:noMultiLvlLbl val="0"/>
      </c:catAx>
      <c:valAx>
        <c:axId val="67766528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>
                  <a:alpha val="0"/>
                </a:sys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677649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>
          <a:latin typeface="Arial Narrow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C16B9-9EFA-41A9-8244-83927317147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50A3D-1F73-48C9-8897-621D0BCE31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895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C5C89-208E-448F-8E52-A330D365AA9A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80DDB-69AC-4D35-9B6B-B08427F04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066800" y="1828800"/>
            <a:ext cx="6573882" cy="3253686"/>
            <a:chOff x="1014323" y="2461314"/>
            <a:chExt cx="6573882" cy="3253686"/>
          </a:xfrm>
        </p:grpSpPr>
        <p:grpSp>
          <p:nvGrpSpPr>
            <p:cNvPr id="45" name="Group 44"/>
            <p:cNvGrpSpPr>
              <a:grpSpLocks noChangeAspect="1"/>
            </p:cNvGrpSpPr>
            <p:nvPr/>
          </p:nvGrpSpPr>
          <p:grpSpPr>
            <a:xfrm>
              <a:off x="1014323" y="2532595"/>
              <a:ext cx="4108840" cy="3143603"/>
              <a:chOff x="1012904" y="1487269"/>
              <a:chExt cx="5488873" cy="4199443"/>
            </a:xfrm>
          </p:grpSpPr>
          <p:pic>
            <p:nvPicPr>
              <p:cNvPr id="5" name="Picture 12" descr="E18-apoptosis.jpg"/>
              <p:cNvPicPr>
                <a:picLocks noChangeAspect="1"/>
              </p:cNvPicPr>
              <p:nvPr/>
            </p:nvPicPr>
            <p:blipFill>
              <a:blip r:embed="rId2" cstate="print"/>
              <a:srcRect l="2029" t="2417" r="7483" b="1318"/>
              <a:stretch>
                <a:fillRect/>
              </a:stretch>
            </p:blipFill>
            <p:spPr bwMode="auto">
              <a:xfrm>
                <a:off x="1452373" y="1614683"/>
                <a:ext cx="4953042" cy="3973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Box 9"/>
              <p:cNvSpPr txBox="1">
                <a:spLocks noChangeArrowheads="1"/>
              </p:cNvSpPr>
              <p:nvPr/>
            </p:nvSpPr>
            <p:spPr bwMode="auto">
              <a:xfrm>
                <a:off x="1409701" y="1487269"/>
                <a:ext cx="647700" cy="6989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A</a:t>
                </a:r>
                <a:endParaRPr lang="en-US" sz="2800" dirty="0">
                  <a:solidFill>
                    <a:schemeClr val="bg1"/>
                  </a:solidFill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rot="16200000" flipV="1">
                <a:off x="5566142" y="4804141"/>
                <a:ext cx="278549" cy="171569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12"/>
              <p:cNvSpPr txBox="1">
                <a:spLocks noChangeArrowheads="1"/>
              </p:cNvSpPr>
              <p:nvPr/>
            </p:nvSpPr>
            <p:spPr bwMode="auto">
              <a:xfrm>
                <a:off x="3352799" y="1521770"/>
                <a:ext cx="838201" cy="452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Arial Narrow" panose="020B0606020202030204" pitchFamily="34" charset="0"/>
                    <a:cs typeface="Arial" charset="0"/>
                  </a:rPr>
                  <a:t>E18.5</a:t>
                </a:r>
              </a:p>
            </p:txBody>
          </p:sp>
          <p:sp>
            <p:nvSpPr>
              <p:cNvPr id="23" name="TextBox 12"/>
              <p:cNvSpPr txBox="1">
                <a:spLocks noChangeArrowheads="1"/>
              </p:cNvSpPr>
              <p:nvPr/>
            </p:nvSpPr>
            <p:spPr bwMode="auto">
              <a:xfrm>
                <a:off x="1403837" y="5267385"/>
                <a:ext cx="1068387" cy="411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rgbClr val="00F770"/>
                    </a:solidFill>
                    <a:latin typeface="Arial Narrow" panose="020B0606020202030204" pitchFamily="34" charset="0"/>
                    <a:cs typeface="Arial" charset="0"/>
                  </a:rPr>
                  <a:t>TUNEL</a:t>
                </a: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569021" y="4597399"/>
                <a:ext cx="1177693" cy="1041401"/>
              </a:xfrm>
              <a:prstGeom prst="rect">
                <a:avLst/>
              </a:prstGeom>
              <a:noFill/>
              <a:ln w="3175" cap="flat" cmpd="sng" algn="ctr">
                <a:solidFill>
                  <a:schemeClr val="bg1"/>
                </a:solidFill>
                <a:prstDash val="sys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992946" y="1700775"/>
                <a:ext cx="1177693" cy="1041401"/>
              </a:xfrm>
              <a:prstGeom prst="rect">
                <a:avLst/>
              </a:prstGeom>
              <a:noFill/>
              <a:ln w="3175" cap="flat" cmpd="sng" algn="ctr">
                <a:solidFill>
                  <a:schemeClr val="bg1"/>
                </a:solidFill>
                <a:prstDash val="sys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/>
              </a:p>
            </p:txBody>
          </p:sp>
          <p:sp>
            <p:nvSpPr>
              <p:cNvPr id="27" name="TextBox 26"/>
              <p:cNvSpPr txBox="1">
                <a:spLocks noChangeArrowheads="1"/>
              </p:cNvSpPr>
              <p:nvPr/>
            </p:nvSpPr>
            <p:spPr bwMode="auto">
              <a:xfrm>
                <a:off x="4038600" y="1487269"/>
                <a:ext cx="647700" cy="6989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B</a:t>
                </a:r>
                <a:endParaRPr lang="en-US" sz="2800" dirty="0">
                  <a:solidFill>
                    <a:schemeClr val="bg1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28" name="TextBox 27"/>
              <p:cNvSpPr txBox="1">
                <a:spLocks noChangeArrowheads="1"/>
              </p:cNvSpPr>
              <p:nvPr/>
            </p:nvSpPr>
            <p:spPr bwMode="auto">
              <a:xfrm>
                <a:off x="1398244" y="3456495"/>
                <a:ext cx="647700" cy="6989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C</a:t>
                </a:r>
                <a:endParaRPr lang="en-US" sz="2800" dirty="0">
                  <a:solidFill>
                    <a:schemeClr val="bg1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29" name="TextBox 28"/>
              <p:cNvSpPr txBox="1">
                <a:spLocks noChangeArrowheads="1"/>
              </p:cNvSpPr>
              <p:nvPr/>
            </p:nvSpPr>
            <p:spPr bwMode="auto">
              <a:xfrm>
                <a:off x="4038600" y="3468469"/>
                <a:ext cx="647700" cy="6989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D</a:t>
                </a:r>
                <a:endParaRPr lang="en-US" sz="2800" dirty="0">
                  <a:solidFill>
                    <a:schemeClr val="bg1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30" name="TextBox 17"/>
              <p:cNvSpPr txBox="1">
                <a:spLocks noChangeArrowheads="1"/>
              </p:cNvSpPr>
              <p:nvPr/>
            </p:nvSpPr>
            <p:spPr bwMode="auto">
              <a:xfrm rot="16200000">
                <a:off x="431136" y="2258167"/>
                <a:ext cx="1698032" cy="5344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>
                    <a:latin typeface="Arial Narrow" panose="020B0606020202030204" pitchFamily="34" charset="0"/>
                    <a:cs typeface="Arial" charset="0"/>
                  </a:rPr>
                  <a:t>Control</a:t>
                </a:r>
              </a:p>
            </p:txBody>
          </p:sp>
          <p:sp>
            <p:nvSpPr>
              <p:cNvPr id="31" name="TextBox 23"/>
              <p:cNvSpPr txBox="1">
                <a:spLocks noChangeArrowheads="1"/>
              </p:cNvSpPr>
              <p:nvPr/>
            </p:nvSpPr>
            <p:spPr bwMode="auto">
              <a:xfrm rot="16200000">
                <a:off x="443033" y="4159412"/>
                <a:ext cx="1690521" cy="5344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i="1" dirty="0">
                    <a:latin typeface="Arial Narrow" panose="020B0606020202030204" pitchFamily="34" charset="0"/>
                    <a:cs typeface="Arial" charset="0"/>
                  </a:rPr>
                  <a:t>Alk5</a:t>
                </a:r>
                <a:r>
                  <a:rPr lang="en-US" sz="2000" i="1" baseline="30000" dirty="0">
                    <a:latin typeface="Arial Narrow" panose="020B0606020202030204" pitchFamily="34" charset="0"/>
                    <a:cs typeface="Arial" charset="0"/>
                  </a:rPr>
                  <a:t>Dermo1</a:t>
                </a:r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 rot="16200000" flipV="1">
                <a:off x="4836906" y="2779506"/>
                <a:ext cx="305824" cy="231164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rot="16200000" flipV="1">
                <a:off x="5661143" y="4441943"/>
                <a:ext cx="340461" cy="224454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12"/>
              <p:cNvSpPr txBox="1">
                <a:spLocks noChangeArrowheads="1"/>
              </p:cNvSpPr>
              <p:nvPr/>
            </p:nvSpPr>
            <p:spPr bwMode="auto">
              <a:xfrm>
                <a:off x="5663576" y="1514306"/>
                <a:ext cx="838201" cy="452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Arial Narrow" panose="020B0606020202030204" pitchFamily="34" charset="0"/>
                    <a:cs typeface="Arial" charset="0"/>
                  </a:rPr>
                  <a:t>E18.5</a:t>
                </a:r>
              </a:p>
            </p:txBody>
          </p:sp>
          <p:sp>
            <p:nvSpPr>
              <p:cNvPr id="40" name="TextBox 12"/>
              <p:cNvSpPr txBox="1">
                <a:spLocks noChangeArrowheads="1"/>
              </p:cNvSpPr>
              <p:nvPr/>
            </p:nvSpPr>
            <p:spPr bwMode="auto">
              <a:xfrm>
                <a:off x="1370013" y="3276601"/>
                <a:ext cx="1068387" cy="411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rgbClr val="00F770"/>
                    </a:solidFill>
                    <a:latin typeface="Arial Narrow" panose="020B0606020202030204" pitchFamily="34" charset="0"/>
                    <a:cs typeface="Arial" charset="0"/>
                  </a:rPr>
                  <a:t>TUNEL</a:t>
                </a:r>
              </a:p>
            </p:txBody>
          </p:sp>
          <p:sp>
            <p:nvSpPr>
              <p:cNvPr id="41" name="TextBox 12"/>
              <p:cNvSpPr txBox="1">
                <a:spLocks noChangeArrowheads="1"/>
              </p:cNvSpPr>
              <p:nvPr/>
            </p:nvSpPr>
            <p:spPr bwMode="auto">
              <a:xfrm>
                <a:off x="4028132" y="3238711"/>
                <a:ext cx="1068387" cy="411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rgbClr val="00F770"/>
                    </a:solidFill>
                    <a:latin typeface="Arial Narrow" panose="020B0606020202030204" pitchFamily="34" charset="0"/>
                    <a:cs typeface="Arial" charset="0"/>
                  </a:rPr>
                  <a:t>TUNEL</a:t>
                </a:r>
              </a:p>
            </p:txBody>
          </p:sp>
          <p:sp>
            <p:nvSpPr>
              <p:cNvPr id="42" name="TextBox 12"/>
              <p:cNvSpPr txBox="1">
                <a:spLocks noChangeArrowheads="1"/>
              </p:cNvSpPr>
              <p:nvPr/>
            </p:nvSpPr>
            <p:spPr bwMode="auto">
              <a:xfrm>
                <a:off x="4006805" y="5275562"/>
                <a:ext cx="1068387" cy="411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rgbClr val="00F770"/>
                    </a:solidFill>
                    <a:latin typeface="Arial Narrow" panose="020B0606020202030204" pitchFamily="34" charset="0"/>
                    <a:cs typeface="Arial" charset="0"/>
                  </a:rPr>
                  <a:t>TUNEL</a:t>
                </a:r>
              </a:p>
            </p:txBody>
          </p:sp>
          <p:sp>
            <p:nvSpPr>
              <p:cNvPr id="43" name="TextBox 12"/>
              <p:cNvSpPr txBox="1">
                <a:spLocks noChangeArrowheads="1"/>
              </p:cNvSpPr>
              <p:nvPr/>
            </p:nvSpPr>
            <p:spPr bwMode="auto">
              <a:xfrm>
                <a:off x="3343783" y="3504386"/>
                <a:ext cx="838201" cy="452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Arial Narrow" panose="020B0606020202030204" pitchFamily="34" charset="0"/>
                    <a:cs typeface="Arial" charset="0"/>
                  </a:rPr>
                  <a:t>E18.5</a:t>
                </a:r>
              </a:p>
            </p:txBody>
          </p:sp>
          <p:sp>
            <p:nvSpPr>
              <p:cNvPr id="44" name="TextBox 12"/>
              <p:cNvSpPr txBox="1">
                <a:spLocks noChangeArrowheads="1"/>
              </p:cNvSpPr>
              <p:nvPr/>
            </p:nvSpPr>
            <p:spPr bwMode="auto">
              <a:xfrm>
                <a:off x="5658595" y="3502217"/>
                <a:ext cx="838201" cy="452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Arial Narrow" panose="020B0606020202030204" pitchFamily="34" charset="0"/>
                    <a:cs typeface="Arial" charset="0"/>
                  </a:rPr>
                  <a:t>E18.5</a:t>
                </a: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984795" y="2461314"/>
              <a:ext cx="2603410" cy="3253686"/>
              <a:chOff x="4984795" y="2461314"/>
              <a:chExt cx="2603410" cy="3253686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5105400" y="2590800"/>
                <a:ext cx="2472154" cy="3124200"/>
                <a:chOff x="5757446" y="2590800"/>
                <a:chExt cx="2472154" cy="3124200"/>
              </a:xfrm>
            </p:grpSpPr>
            <p:sp>
              <p:nvSpPr>
                <p:cNvPr id="15" name="TextBox 1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4831059" y="3916659"/>
                  <a:ext cx="2191327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Arial Narrow" panose="020B0606020202030204" pitchFamily="34" charset="0"/>
                    </a:rPr>
                    <a:t># </a:t>
                  </a:r>
                  <a:r>
                    <a:rPr lang="en-US" sz="1600" dirty="0" err="1">
                      <a:latin typeface="Arial Narrow" panose="020B0606020202030204" pitchFamily="34" charset="0"/>
                    </a:rPr>
                    <a:t>TUNEL</a:t>
                  </a:r>
                  <a:r>
                    <a:rPr lang="en-US" sz="1600" baseline="30000" dirty="0" err="1">
                      <a:latin typeface="Arial Narrow" panose="020B0606020202030204" pitchFamily="34" charset="0"/>
                    </a:rPr>
                    <a:t>Positive</a:t>
                  </a:r>
                  <a:r>
                    <a:rPr lang="en-US" sz="1600" dirty="0">
                      <a:latin typeface="Arial Narrow" panose="020B0606020202030204" pitchFamily="34" charset="0"/>
                    </a:rPr>
                    <a:t> </a:t>
                  </a:r>
                  <a:r>
                    <a:rPr lang="en-US" sz="1600" dirty="0" smtClean="0">
                      <a:latin typeface="Arial Narrow" panose="020B0606020202030204" pitchFamily="34" charset="0"/>
                    </a:rPr>
                    <a:t>cells</a:t>
                  </a:r>
                  <a:endParaRPr lang="en-US" sz="1600" dirty="0">
                    <a:latin typeface="Arial Narrow" panose="020B0606020202030204" pitchFamily="34" charset="0"/>
                  </a:endParaRPr>
                </a:p>
              </p:txBody>
            </p:sp>
            <p:graphicFrame>
              <p:nvGraphicFramePr>
                <p:cNvPr id="51" name="Chart 50"/>
                <p:cNvGraphicFramePr/>
                <p:nvPr/>
              </p:nvGraphicFramePr>
              <p:xfrm>
                <a:off x="5989320" y="2590800"/>
                <a:ext cx="2240280" cy="3124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p:grpSp>
          <p:sp>
            <p:nvSpPr>
              <p:cNvPr id="55" name="Rectangle 54"/>
              <p:cNvSpPr/>
              <p:nvPr/>
            </p:nvSpPr>
            <p:spPr>
              <a:xfrm>
                <a:off x="5073605" y="2626324"/>
                <a:ext cx="2514600" cy="2971800"/>
              </a:xfrm>
              <a:prstGeom prst="rect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984795" y="2461314"/>
                <a:ext cx="41008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 smtClean="0"/>
                  <a:t>E </a:t>
                </a:r>
                <a:endParaRPr lang="en-US" sz="36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866467" y="2743200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Symbol" charset="2"/>
                    <a:cs typeface="Symbol" charset="2"/>
                  </a:rPr>
                  <a:t>*</a:t>
                </a:r>
                <a:endParaRPr lang="en-US" sz="2000" dirty="0">
                  <a:latin typeface="Symbol" charset="2"/>
                  <a:cs typeface="Symbol" charset="2"/>
                </a:endParaRPr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3771941" y="793490"/>
            <a:ext cx="1678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Narrow" panose="020B0606020202030204" pitchFamily="34" charset="0"/>
              </a:rPr>
              <a:t>Additional </a:t>
            </a:r>
            <a:r>
              <a:rPr lang="en-US" sz="2000" smtClean="0">
                <a:latin typeface="Arial Narrow" panose="020B0606020202030204" pitchFamily="34" charset="0"/>
              </a:rPr>
              <a:t>File </a:t>
            </a:r>
            <a:r>
              <a:rPr lang="en-US" sz="2000" smtClean="0">
                <a:latin typeface="Arial Narrow" panose="020B0606020202030204" pitchFamily="34" charset="0"/>
              </a:rPr>
              <a:t>8</a:t>
            </a:r>
            <a:endParaRPr lang="en-US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828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1861</TotalTime>
  <Words>22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 li</dc:creator>
  <cp:lastModifiedBy>Banua, Arvin</cp:lastModifiedBy>
  <cp:revision>74</cp:revision>
  <dcterms:created xsi:type="dcterms:W3CDTF">2015-08-12T16:14:04Z</dcterms:created>
  <dcterms:modified xsi:type="dcterms:W3CDTF">2016-03-10T13:16:10Z</dcterms:modified>
</cp:coreProperties>
</file>