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5" r:id="rId2"/>
    <p:sldId id="267" r:id="rId3"/>
    <p:sldId id="256" r:id="rId4"/>
    <p:sldId id="266" r:id="rId5"/>
    <p:sldId id="259" r:id="rId6"/>
    <p:sldId id="263" r:id="rId7"/>
    <p:sldId id="26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8581" autoAdjust="0"/>
  </p:normalViewPr>
  <p:slideViewPr>
    <p:cSldViewPr>
      <p:cViewPr>
        <p:scale>
          <a:sx n="98" d="100"/>
          <a:sy n="98" d="100"/>
        </p:scale>
        <p:origin x="-592" y="1040"/>
      </p:cViewPr>
      <p:guideLst>
        <p:guide orient="horz" pos="2544"/>
        <p:guide pos="3168"/>
      </p:guideLst>
    </p:cSldViewPr>
  </p:slideViewPr>
  <p:notesTextViewPr>
    <p:cViewPr>
      <p:scale>
        <a:sx n="200" d="100"/>
        <a:sy n="2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771E79-26CA-4F83-955C-A492504D4C11}" type="datetimeFigureOut">
              <a:rPr lang="en-US" smtClean="0"/>
              <a:t>10/9/15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27CE2C-0B7C-4438-9E96-AEFD797D16E9}" type="slidenum">
              <a:rPr lang="en-US" smtClean="0"/>
              <a:t>‹#›</a:t>
            </a:fld>
            <a:endParaRPr lang="en-US"/>
          </a:p>
        </p:txBody>
      </p:sp>
    </p:spTree>
    <p:extLst>
      <p:ext uri="{BB962C8B-B14F-4D97-AF65-F5344CB8AC3E}">
        <p14:creationId xmlns:p14="http://schemas.microsoft.com/office/powerpoint/2010/main" val="2561757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7400" y="609600"/>
            <a:ext cx="2743200" cy="20574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Supplementary Figure 1. Supervised hierarchical clustering of differentially expressed genes between typical CRPC PDX (“ADENO”) and CRPC PDX with small cell carcinoma morphology (“SCPC”). </a:t>
            </a:r>
            <a:r>
              <a:rPr lang="en-US" sz="1200" kern="1200" dirty="0" smtClean="0">
                <a:solidFill>
                  <a:schemeClr val="tx1"/>
                </a:solidFill>
                <a:effectLst/>
                <a:latin typeface="+mn-lt"/>
                <a:ea typeface="+mn-ea"/>
                <a:cs typeface="+mn-cs"/>
              </a:rPr>
              <a:t>RMA processed and log2 transformed gene expression data were used to generate the </a:t>
            </a:r>
            <a:r>
              <a:rPr lang="en-US" sz="1200" kern="1200" dirty="0" err="1" smtClean="0">
                <a:solidFill>
                  <a:schemeClr val="tx1"/>
                </a:solidFill>
                <a:effectLst/>
                <a:latin typeface="+mn-lt"/>
                <a:ea typeface="+mn-ea"/>
                <a:cs typeface="+mn-cs"/>
              </a:rPr>
              <a:t>heatmap</a:t>
            </a:r>
            <a:r>
              <a:rPr lang="en-US" sz="1200" kern="1200" dirty="0" smtClean="0">
                <a:solidFill>
                  <a:schemeClr val="tx1"/>
                </a:solidFill>
                <a:effectLst/>
                <a:latin typeface="+mn-lt"/>
                <a:ea typeface="+mn-ea"/>
                <a:cs typeface="+mn-cs"/>
              </a:rPr>
              <a:t>. This </a:t>
            </a:r>
            <a:r>
              <a:rPr lang="en-US" sz="1200" kern="1200" dirty="0" err="1" smtClean="0">
                <a:solidFill>
                  <a:schemeClr val="tx1"/>
                </a:solidFill>
                <a:effectLst/>
                <a:latin typeface="+mn-lt"/>
                <a:ea typeface="+mn-ea"/>
                <a:cs typeface="+mn-cs"/>
              </a:rPr>
              <a:t>heatmap</a:t>
            </a:r>
            <a:r>
              <a:rPr lang="en-US" sz="1200" kern="1200" dirty="0" smtClean="0">
                <a:solidFill>
                  <a:schemeClr val="tx1"/>
                </a:solidFill>
                <a:effectLst/>
                <a:latin typeface="+mn-lt"/>
                <a:ea typeface="+mn-ea"/>
                <a:cs typeface="+mn-cs"/>
              </a:rPr>
              <a:t> includes genes that are in the following three categories: (1) Luminal epithelial androgen, (2) Neuronal function pathway, and (3) cell cycle proliferation. Each row represents one gene, and each column represents one sample. Data is not scaled on either row or column level. The genes are ordered first by the three categories. Within each category, genes are ordered increasingly by the fold change between typical and small cell samples. Samples were clustered with distance matrix computed by Euclidean distance measure and complete linkage rule.</a:t>
            </a:r>
          </a:p>
          <a:p>
            <a:endParaRPr lang="en-US" baseline="0" dirty="0" smtClean="0"/>
          </a:p>
        </p:txBody>
      </p:sp>
      <p:sp>
        <p:nvSpPr>
          <p:cNvPr id="4" name="Slide Number Placeholder 3"/>
          <p:cNvSpPr>
            <a:spLocks noGrp="1"/>
          </p:cNvSpPr>
          <p:nvPr>
            <p:ph type="sldNum" sz="quarter" idx="10"/>
          </p:nvPr>
        </p:nvSpPr>
        <p:spPr/>
        <p:txBody>
          <a:bodyPr/>
          <a:lstStyle/>
          <a:p>
            <a:fld id="{273C4B16-E26C-4E79-86DE-42102B2FD1C3}" type="slidenum">
              <a:rPr lang="en-US" smtClean="0"/>
              <a:t>1</a:t>
            </a:fld>
            <a:endParaRPr lang="en-US"/>
          </a:p>
        </p:txBody>
      </p:sp>
    </p:spTree>
    <p:extLst>
      <p:ext uri="{BB962C8B-B14F-4D97-AF65-F5344CB8AC3E}">
        <p14:creationId xmlns:p14="http://schemas.microsoft.com/office/powerpoint/2010/main" val="2105359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Supplementary Figure</a:t>
            </a:r>
            <a:r>
              <a:rPr lang="en-US" b="1" baseline="0" dirty="0" smtClean="0"/>
              <a:t> 2. </a:t>
            </a:r>
            <a:r>
              <a:rPr lang="en-US" sz="1200" b="1" kern="1200" dirty="0" smtClean="0">
                <a:solidFill>
                  <a:schemeClr val="tx1"/>
                </a:solidFill>
                <a:latin typeface="+mn-lt"/>
                <a:ea typeface="+mn-ea"/>
                <a:cs typeface="+mn-cs"/>
              </a:rPr>
              <a:t>Morphologic spectrum of tumors of patients with the aggressive variant phenotype in the primary  (A-D) and metastatic tumor sites (E-H). </a:t>
            </a:r>
            <a:r>
              <a:rPr lang="en-US" sz="1200" b="0" kern="1200" dirty="0" smtClean="0">
                <a:solidFill>
                  <a:schemeClr val="tx1"/>
                </a:solidFill>
                <a:latin typeface="+mn-lt"/>
                <a:ea typeface="+mn-ea"/>
                <a:cs typeface="+mn-cs"/>
              </a:rPr>
              <a:t>Tumors include adenocarcinomas (A,E,G), poorly differentiated carcinomas (B,F) and tumors with neuroendocrine differentiation (C,D,H). D and H show small cell features. </a:t>
            </a:r>
            <a:r>
              <a:rPr lang="en-US" sz="1200" b="0" kern="1200" dirty="0" err="1" smtClean="0">
                <a:solidFill>
                  <a:schemeClr val="tx1"/>
                </a:solidFill>
                <a:latin typeface="+mn-lt"/>
                <a:ea typeface="+mn-ea"/>
                <a:cs typeface="+mn-cs"/>
              </a:rPr>
              <a:t>Hematoxylin</a:t>
            </a:r>
            <a:r>
              <a:rPr lang="en-US" sz="1200" b="0" kern="1200" dirty="0" smtClean="0">
                <a:solidFill>
                  <a:schemeClr val="tx1"/>
                </a:solidFill>
                <a:latin typeface="+mn-lt"/>
                <a:ea typeface="+mn-ea"/>
                <a:cs typeface="+mn-cs"/>
              </a:rPr>
              <a:t> and Eosin, 200 x</a:t>
            </a:r>
            <a:endParaRPr lang="en-US" b="0" i="0" dirty="0"/>
          </a:p>
        </p:txBody>
      </p:sp>
      <p:sp>
        <p:nvSpPr>
          <p:cNvPr id="4" name="Slide Number Placeholder 3"/>
          <p:cNvSpPr>
            <a:spLocks noGrp="1"/>
          </p:cNvSpPr>
          <p:nvPr>
            <p:ph type="sldNum" sz="quarter" idx="10"/>
          </p:nvPr>
        </p:nvSpPr>
        <p:spPr/>
        <p:txBody>
          <a:bodyPr/>
          <a:lstStyle/>
          <a:p>
            <a:fld id="{2427CE2C-0B7C-4438-9E96-AEFD797D16E9}" type="slidenum">
              <a:rPr lang="en-US" smtClean="0"/>
              <a:t>2</a:t>
            </a:fld>
            <a:endParaRPr lang="en-US"/>
          </a:p>
        </p:txBody>
      </p:sp>
    </p:spTree>
    <p:extLst>
      <p:ext uri="{BB962C8B-B14F-4D97-AF65-F5344CB8AC3E}">
        <p14:creationId xmlns:p14="http://schemas.microsoft.com/office/powerpoint/2010/main" val="862954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Supplementary Figure 3. </a:t>
            </a:r>
            <a:r>
              <a:rPr lang="en-US" b="1" dirty="0" err="1" smtClean="0"/>
              <a:t>Immunohistochemical</a:t>
            </a:r>
            <a:r>
              <a:rPr lang="en-US" b="1" baseline="0" dirty="0" smtClean="0"/>
              <a:t> analysis of all 59 available </a:t>
            </a:r>
            <a:r>
              <a:rPr lang="en-US" sz="1200" b="1" kern="1200" dirty="0" smtClean="0">
                <a:solidFill>
                  <a:schemeClr val="tx1"/>
                </a:solidFill>
                <a:effectLst/>
                <a:latin typeface="+mn-lt"/>
                <a:ea typeface="+mn-ea"/>
                <a:cs typeface="+mn-cs"/>
              </a:rPr>
              <a:t>NCT00514540</a:t>
            </a:r>
            <a:r>
              <a:rPr lang="en-US" b="1" dirty="0" smtClean="0">
                <a:effectLst/>
              </a:rPr>
              <a:t> samples and 8</a:t>
            </a:r>
            <a:r>
              <a:rPr lang="en-US" b="1" baseline="0" dirty="0" smtClean="0">
                <a:effectLst/>
              </a:rPr>
              <a:t> PDX lines</a:t>
            </a:r>
            <a:r>
              <a:rPr lang="en-US" b="0" baseline="0" dirty="0" smtClean="0">
                <a:effectLst/>
              </a:rPr>
              <a:t>. </a:t>
            </a:r>
            <a:r>
              <a:rPr lang="en-US" baseline="0" dirty="0" smtClean="0"/>
              <a:t>Labeling indices (% of cells staining positive for the marker listed on the y-axis, LI) for RB1, Tp53, AR, NKX3-1, AURKA, UBE2C and Ki67 in</a:t>
            </a:r>
            <a:r>
              <a:rPr lang="en-US" baseline="0" dirty="0" smtClean="0">
                <a:effectLst/>
              </a:rPr>
              <a:t> </a:t>
            </a:r>
            <a:r>
              <a:rPr lang="en-US" i="1" baseline="0" dirty="0" smtClean="0">
                <a:effectLst/>
              </a:rPr>
              <a:t>Early </a:t>
            </a:r>
            <a:r>
              <a:rPr lang="en-US" i="0" baseline="0" dirty="0" smtClean="0">
                <a:effectLst/>
              </a:rPr>
              <a:t>(more than 13 months prior to registration)</a:t>
            </a:r>
            <a:r>
              <a:rPr lang="en-US" i="1" baseline="0" dirty="0" smtClean="0">
                <a:effectLst/>
              </a:rPr>
              <a:t>, Baseline</a:t>
            </a:r>
            <a:r>
              <a:rPr lang="en-US" i="0" baseline="0" dirty="0" smtClean="0">
                <a:effectLst/>
              </a:rPr>
              <a:t> (between -13 and +1 months from registration) and</a:t>
            </a:r>
            <a:r>
              <a:rPr lang="en-US" i="1" baseline="0" dirty="0" smtClean="0">
                <a:effectLst/>
              </a:rPr>
              <a:t> Post-chemotherapy </a:t>
            </a:r>
            <a:r>
              <a:rPr lang="en-US" i="0" baseline="0" dirty="0" smtClean="0">
                <a:effectLst/>
              </a:rPr>
              <a:t>(more than 1 month after registration and chemotherapy)</a:t>
            </a:r>
            <a:r>
              <a:rPr lang="en-US" i="1" baseline="0" dirty="0" smtClean="0">
                <a:effectLst/>
              </a:rPr>
              <a:t>.</a:t>
            </a:r>
            <a:r>
              <a:rPr lang="en-US" sz="1200" kern="1200" dirty="0" smtClean="0">
                <a:solidFill>
                  <a:schemeClr val="tx1"/>
                </a:solidFill>
                <a:effectLst/>
                <a:latin typeface="+mn-lt"/>
                <a:ea typeface="+mn-ea"/>
                <a:cs typeface="+mn-cs"/>
              </a:rPr>
              <a:t> </a:t>
            </a:r>
            <a:r>
              <a:rPr lang="en-US" baseline="0" dirty="0" smtClean="0"/>
              <a:t>Black bars depict nuclear staining. For AR, AURKA and UBE2C cytoplasmic stains are shown in light grey. Abbreviations: RB, retinoblastoma 1; p53, tumor suppressor Tp53; NKX3-1, NK3 </a:t>
            </a:r>
            <a:r>
              <a:rPr lang="pt-BR" baseline="0" dirty="0" err="1" smtClean="0"/>
              <a:t>homeobox</a:t>
            </a:r>
            <a:r>
              <a:rPr lang="pt-BR" baseline="0" dirty="0" smtClean="0"/>
              <a:t> 1</a:t>
            </a:r>
            <a:r>
              <a:rPr lang="en-US" baseline="0" dirty="0" smtClean="0"/>
              <a:t>; AURKA, aurora kinase A; UBE2C, ubiquitin conjugating enzyme 2C; Ki67, antigen identified by monoclonal antibody Ki-67.</a:t>
            </a:r>
            <a:endParaRPr lang="en-US" dirty="0"/>
          </a:p>
        </p:txBody>
      </p:sp>
      <p:sp>
        <p:nvSpPr>
          <p:cNvPr id="4" name="Slide Number Placeholder 3"/>
          <p:cNvSpPr>
            <a:spLocks noGrp="1"/>
          </p:cNvSpPr>
          <p:nvPr>
            <p:ph type="sldNum" sz="quarter" idx="10"/>
          </p:nvPr>
        </p:nvSpPr>
        <p:spPr/>
        <p:txBody>
          <a:bodyPr/>
          <a:lstStyle/>
          <a:p>
            <a:fld id="{2427CE2C-0B7C-4438-9E96-AEFD797D16E9}" type="slidenum">
              <a:rPr lang="en-US" smtClean="0"/>
              <a:t>3</a:t>
            </a:fld>
            <a:endParaRPr lang="en-US"/>
          </a:p>
        </p:txBody>
      </p:sp>
    </p:spTree>
    <p:extLst>
      <p:ext uri="{BB962C8B-B14F-4D97-AF65-F5344CB8AC3E}">
        <p14:creationId xmlns:p14="http://schemas.microsoft.com/office/powerpoint/2010/main" val="4207665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1" dirty="0" smtClean="0"/>
              <a:t>Supplementary Figure 4. Principal component analysis of a</a:t>
            </a:r>
            <a:r>
              <a:rPr lang="en-US" sz="1200" b="1" kern="1200" dirty="0" smtClean="0">
                <a:solidFill>
                  <a:schemeClr val="tx1"/>
                </a:solidFill>
                <a:effectLst/>
                <a:latin typeface="+mn-lt"/>
                <a:ea typeface="+mn-ea"/>
                <a:cs typeface="+mn-cs"/>
              </a:rPr>
              <a:t>16-serum-and-IHC-tumor-marker set in “</a:t>
            </a:r>
            <a:r>
              <a:rPr lang="en-US" sz="1200" b="1" i="1" kern="1200" dirty="0" smtClean="0">
                <a:solidFill>
                  <a:schemeClr val="tx1"/>
                </a:solidFill>
                <a:effectLst/>
                <a:latin typeface="+mn-lt"/>
                <a:ea typeface="+mn-ea"/>
                <a:cs typeface="+mn-cs"/>
              </a:rPr>
              <a:t>Baseline</a:t>
            </a:r>
            <a:r>
              <a:rPr lang="en-US" sz="1200" b="1" kern="1200" dirty="0" smtClean="0">
                <a:solidFill>
                  <a:schemeClr val="tx1"/>
                </a:solidFill>
                <a:effectLst/>
                <a:latin typeface="+mn-lt"/>
                <a:ea typeface="+mn-ea"/>
                <a:cs typeface="+mn-cs"/>
              </a:rPr>
              <a:t>” samples from 21 patients.</a:t>
            </a:r>
            <a:r>
              <a:rPr lang="en-US" b="1" dirty="0" smtClean="0">
                <a:effectLst/>
              </a:rPr>
              <a:t> </a:t>
            </a:r>
            <a:r>
              <a:rPr lang="en-US" i="0" baseline="0" dirty="0" smtClean="0"/>
              <a:t>(A) </a:t>
            </a:r>
            <a:r>
              <a:rPr lang="en-US" baseline="0" dirty="0" smtClean="0"/>
              <a:t>Loading plot for the first and second principal components. (B) </a:t>
            </a:r>
            <a:r>
              <a:rPr lang="en-US" sz="1200" kern="1200" dirty="0" smtClean="0">
                <a:solidFill>
                  <a:schemeClr val="tx1"/>
                </a:solidFill>
                <a:effectLst/>
                <a:latin typeface="+mn-lt"/>
                <a:ea typeface="+mn-ea"/>
                <a:cs typeface="+mn-cs"/>
              </a:rPr>
              <a:t>Score plot showing the scores for each patient on principal components 1 and 2. The patients who had small cell morphology</a:t>
            </a:r>
            <a:r>
              <a:rPr lang="en-US" sz="1200" kern="1200" baseline="0" dirty="0" smtClean="0">
                <a:solidFill>
                  <a:schemeClr val="tx1"/>
                </a:solidFill>
                <a:effectLst/>
                <a:latin typeface="+mn-lt"/>
                <a:ea typeface="+mn-ea"/>
                <a:cs typeface="+mn-cs"/>
              </a:rPr>
              <a:t> on biopsy a</a:t>
            </a:r>
            <a:r>
              <a:rPr lang="en-US" sz="1200" kern="1200" dirty="0" smtClean="0">
                <a:solidFill>
                  <a:schemeClr val="tx1"/>
                </a:solidFill>
                <a:effectLst/>
                <a:latin typeface="+mn-lt"/>
                <a:ea typeface="+mn-ea"/>
                <a:cs typeface="+mn-cs"/>
              </a:rPr>
              <a:t>re labelled in red. </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2427CE2C-0B7C-4438-9E96-AEFD797D16E9}" type="slidenum">
              <a:rPr lang="en-US" smtClean="0"/>
              <a:t>4</a:t>
            </a:fld>
            <a:endParaRPr lang="en-US"/>
          </a:p>
        </p:txBody>
      </p:sp>
    </p:spTree>
    <p:extLst>
      <p:ext uri="{BB962C8B-B14F-4D97-AF65-F5344CB8AC3E}">
        <p14:creationId xmlns:p14="http://schemas.microsoft.com/office/powerpoint/2010/main" val="4206668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Supplementary Figure 5. Total number of copy number alterations</a:t>
            </a:r>
            <a:r>
              <a:rPr lang="en-US" b="1" baseline="0" dirty="0" smtClean="0"/>
              <a:t> per sample</a:t>
            </a:r>
            <a:r>
              <a:rPr lang="en-US" baseline="0" dirty="0" smtClean="0"/>
              <a:t>. Copy number losses are in shaded in grey. Copy number gains are shaded in black. Numbers indicate accession number on the protocol or PDX line. Letters indicate site of origin. Abbreviations: RB, retinoblastoma 1; p53, tumor suppressor Tp53; NKX3-1, NK3 </a:t>
            </a:r>
            <a:r>
              <a:rPr lang="pt-BR" baseline="0" dirty="0" err="1" smtClean="0"/>
              <a:t>homeobox</a:t>
            </a:r>
            <a:r>
              <a:rPr lang="pt-BR" baseline="0" dirty="0" smtClean="0"/>
              <a:t> 1</a:t>
            </a:r>
            <a:r>
              <a:rPr lang="en-US" baseline="0" dirty="0" smtClean="0"/>
              <a:t>; AURKA, aurora kinase A; UBE2C, ubiquitin conjugating enzyme 2C; Ki67, antigen identified by monoclonal antibody Ki-67; RXPX, radical prostatectomy; BMBX, bone marrow biopsy; TURP, transurethral resection of prostate; CRAN, craniotomy; RCBX, rectal biopsy; XENO, </a:t>
            </a:r>
            <a:r>
              <a:rPr lang="en-US" baseline="0" dirty="0" err="1" smtClean="0"/>
              <a:t>xenograft</a:t>
            </a:r>
            <a:r>
              <a:rPr lang="en-US" baseline="0" dirty="0" smtClean="0"/>
              <a:t>; PVBX, pelvic mass biopsy; LNBX, lymph node biopsy; BOBX, bone biopsy; LIBX, liver biopsy.</a:t>
            </a:r>
            <a:endParaRPr lang="en-US" dirty="0"/>
          </a:p>
        </p:txBody>
      </p:sp>
      <p:sp>
        <p:nvSpPr>
          <p:cNvPr id="4" name="Slide Number Placeholder 3"/>
          <p:cNvSpPr>
            <a:spLocks noGrp="1"/>
          </p:cNvSpPr>
          <p:nvPr>
            <p:ph type="sldNum" sz="quarter" idx="10"/>
          </p:nvPr>
        </p:nvSpPr>
        <p:spPr/>
        <p:txBody>
          <a:bodyPr/>
          <a:lstStyle/>
          <a:p>
            <a:fld id="{2427CE2C-0B7C-4438-9E96-AEFD797D16E9}" type="slidenum">
              <a:rPr lang="en-US" smtClean="0"/>
              <a:t>5</a:t>
            </a:fld>
            <a:endParaRPr lang="en-US"/>
          </a:p>
        </p:txBody>
      </p:sp>
    </p:spTree>
    <p:extLst>
      <p:ext uri="{BB962C8B-B14F-4D97-AF65-F5344CB8AC3E}">
        <p14:creationId xmlns:p14="http://schemas.microsoft.com/office/powerpoint/2010/main" val="3065194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a:t>
            </a:r>
            <a:r>
              <a:rPr lang="en-US" b="1" baseline="0" dirty="0" smtClean="0"/>
              <a:t> </a:t>
            </a:r>
            <a:r>
              <a:rPr lang="en-US" b="1" baseline="0" smtClean="0"/>
              <a:t>Figure 6. </a:t>
            </a:r>
            <a:r>
              <a:rPr lang="en-US" b="1" baseline="0" dirty="0" smtClean="0"/>
              <a:t>mRNA levels of genes of interest. </a:t>
            </a:r>
            <a:r>
              <a:rPr lang="en-US" b="0" baseline="0" dirty="0" smtClean="0"/>
              <a:t>(A) Representative genes from published RB-loss signatures. (B) AR and markers of luminal epithelial prostate differentiation. (C) REST and markers implicated in neural development. </a:t>
            </a:r>
            <a:endParaRPr lang="en-US" b="1" dirty="0"/>
          </a:p>
        </p:txBody>
      </p:sp>
      <p:sp>
        <p:nvSpPr>
          <p:cNvPr id="4" name="Slide Number Placeholder 3"/>
          <p:cNvSpPr>
            <a:spLocks noGrp="1"/>
          </p:cNvSpPr>
          <p:nvPr>
            <p:ph type="sldNum" sz="quarter" idx="10"/>
          </p:nvPr>
        </p:nvSpPr>
        <p:spPr/>
        <p:txBody>
          <a:bodyPr/>
          <a:lstStyle/>
          <a:p>
            <a:fld id="{2427CE2C-0B7C-4438-9E96-AEFD797D16E9}" type="slidenum">
              <a:rPr lang="en-US" smtClean="0"/>
              <a:t>6</a:t>
            </a:fld>
            <a:endParaRPr lang="en-US"/>
          </a:p>
        </p:txBody>
      </p:sp>
    </p:spTree>
    <p:extLst>
      <p:ext uri="{BB962C8B-B14F-4D97-AF65-F5344CB8AC3E}">
        <p14:creationId xmlns:p14="http://schemas.microsoft.com/office/powerpoint/2010/main" val="2696846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Supplementary Figure 7. Principal component analysis of a 10-CNA-marker</a:t>
            </a:r>
            <a:r>
              <a:rPr lang="en-US" b="1" baseline="0" dirty="0" smtClean="0"/>
              <a:t> set in TCGA, unsupervised CRPC and </a:t>
            </a:r>
            <a:r>
              <a:rPr lang="en-US" b="1" baseline="0" smtClean="0"/>
              <a:t>AVPC samples. </a:t>
            </a:r>
            <a:endParaRPr lang="en-US" dirty="0"/>
          </a:p>
        </p:txBody>
      </p:sp>
      <p:sp>
        <p:nvSpPr>
          <p:cNvPr id="4" name="Slide Number Placeholder 3"/>
          <p:cNvSpPr>
            <a:spLocks noGrp="1"/>
          </p:cNvSpPr>
          <p:nvPr>
            <p:ph type="sldNum" sz="quarter" idx="10"/>
          </p:nvPr>
        </p:nvSpPr>
        <p:spPr/>
        <p:txBody>
          <a:bodyPr/>
          <a:lstStyle/>
          <a:p>
            <a:fld id="{2427CE2C-0B7C-4438-9E96-AEFD797D16E9}" type="slidenum">
              <a:rPr lang="en-US" smtClean="0"/>
              <a:t>7</a:t>
            </a:fld>
            <a:endParaRPr lang="en-US"/>
          </a:p>
        </p:txBody>
      </p:sp>
    </p:spTree>
    <p:extLst>
      <p:ext uri="{BB962C8B-B14F-4D97-AF65-F5344CB8AC3E}">
        <p14:creationId xmlns:p14="http://schemas.microsoft.com/office/powerpoint/2010/main" val="984928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F340CB-008D-41BE-BB89-68A061389A68}" type="datetimeFigureOut">
              <a:rPr lang="en-US" smtClean="0"/>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748029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F340CB-008D-41BE-BB89-68A061389A68}" type="datetimeFigureOut">
              <a:rPr lang="en-US" smtClean="0"/>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2566471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F340CB-008D-41BE-BB89-68A061389A68}" type="datetimeFigureOut">
              <a:rPr lang="en-US" smtClean="0"/>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1856824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F340CB-008D-41BE-BB89-68A061389A68}" type="datetimeFigureOut">
              <a:rPr lang="en-US" smtClean="0"/>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2085526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F340CB-008D-41BE-BB89-68A061389A68}" type="datetimeFigureOut">
              <a:rPr lang="en-US" smtClean="0"/>
              <a:t>10/9/15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4065623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F340CB-008D-41BE-BB89-68A061389A68}" type="datetimeFigureOut">
              <a:rPr lang="en-US" smtClean="0"/>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825003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F340CB-008D-41BE-BB89-68A061389A68}" type="datetimeFigureOut">
              <a:rPr lang="en-US" smtClean="0"/>
              <a:t>10/9/15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2802673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F340CB-008D-41BE-BB89-68A061389A68}" type="datetimeFigureOut">
              <a:rPr lang="en-US" smtClean="0"/>
              <a:t>10/9/15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2158607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340CB-008D-41BE-BB89-68A061389A68}" type="datetimeFigureOut">
              <a:rPr lang="en-US" smtClean="0"/>
              <a:t>10/9/15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3030600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F340CB-008D-41BE-BB89-68A061389A68}" type="datetimeFigureOut">
              <a:rPr lang="en-US" smtClean="0"/>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4147481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F340CB-008D-41BE-BB89-68A061389A68}" type="datetimeFigureOut">
              <a:rPr lang="en-US" smtClean="0"/>
              <a:t>10/9/15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F2FE7-E056-4D54-8832-2D64B477BA5F}" type="slidenum">
              <a:rPr lang="en-US" smtClean="0"/>
              <a:t>‹#›</a:t>
            </a:fld>
            <a:endParaRPr lang="en-US"/>
          </a:p>
        </p:txBody>
      </p:sp>
    </p:spTree>
    <p:extLst>
      <p:ext uri="{BB962C8B-B14F-4D97-AF65-F5344CB8AC3E}">
        <p14:creationId xmlns:p14="http://schemas.microsoft.com/office/powerpoint/2010/main" val="30438232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F340CB-008D-41BE-BB89-68A061389A68}" type="datetimeFigureOut">
              <a:rPr lang="en-US" smtClean="0"/>
              <a:t>10/9/15</a:t>
            </a:fld>
            <a:endParaRPr lang="en-US"/>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3F2FE7-E056-4D54-8832-2D64B477BA5F}" type="slidenum">
              <a:rPr lang="en-US" smtClean="0"/>
              <a:t>‹#›</a:t>
            </a:fld>
            <a:endParaRPr lang="en-US"/>
          </a:p>
        </p:txBody>
      </p:sp>
    </p:spTree>
    <p:extLst>
      <p:ext uri="{BB962C8B-B14F-4D97-AF65-F5344CB8AC3E}">
        <p14:creationId xmlns:p14="http://schemas.microsoft.com/office/powerpoint/2010/main" val="3874916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9" Type="http://schemas.openxmlformats.org/officeDocument/2006/relationships/image" Target="../media/image14.emf"/><Relationship Id="rId20" Type="http://schemas.openxmlformats.org/officeDocument/2006/relationships/image" Target="../media/image25.emf"/><Relationship Id="rId21" Type="http://schemas.openxmlformats.org/officeDocument/2006/relationships/image" Target="../media/image26.emf"/><Relationship Id="rId10" Type="http://schemas.openxmlformats.org/officeDocument/2006/relationships/image" Target="../media/image15.emf"/><Relationship Id="rId11" Type="http://schemas.openxmlformats.org/officeDocument/2006/relationships/image" Target="../media/image16.emf"/><Relationship Id="rId12" Type="http://schemas.openxmlformats.org/officeDocument/2006/relationships/image" Target="../media/image17.emf"/><Relationship Id="rId13" Type="http://schemas.openxmlformats.org/officeDocument/2006/relationships/image" Target="../media/image18.emf"/><Relationship Id="rId14" Type="http://schemas.openxmlformats.org/officeDocument/2006/relationships/image" Target="../media/image19.emf"/><Relationship Id="rId15" Type="http://schemas.openxmlformats.org/officeDocument/2006/relationships/image" Target="../media/image20.emf"/><Relationship Id="rId16" Type="http://schemas.openxmlformats.org/officeDocument/2006/relationships/image" Target="../media/image21.emf"/><Relationship Id="rId17" Type="http://schemas.openxmlformats.org/officeDocument/2006/relationships/image" Target="../media/image22.emf"/><Relationship Id="rId18" Type="http://schemas.openxmlformats.org/officeDocument/2006/relationships/image" Target="../media/image23.emf"/><Relationship Id="rId19" Type="http://schemas.openxmlformats.org/officeDocument/2006/relationships/image" Target="../media/image24.emf"/><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10.emf"/><Relationship Id="rId6" Type="http://schemas.openxmlformats.org/officeDocument/2006/relationships/image" Target="../media/image11.emf"/><Relationship Id="rId7" Type="http://schemas.openxmlformats.org/officeDocument/2006/relationships/image" Target="../media/image12.emf"/><Relationship Id="rId8" Type="http://schemas.openxmlformats.org/officeDocument/2006/relationships/image" Target="../media/image1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281" t="3752" r="19896" b="31746"/>
          <a:stretch/>
        </p:blipFill>
        <p:spPr>
          <a:xfrm>
            <a:off x="152400" y="457200"/>
            <a:ext cx="4292600" cy="5857875"/>
          </a:xfrm>
          <a:prstGeom prst="rect">
            <a:avLst/>
          </a:prstGeom>
        </p:spPr>
      </p:pic>
      <p:graphicFrame>
        <p:nvGraphicFramePr>
          <p:cNvPr id="13" name="Table 12"/>
          <p:cNvGraphicFramePr>
            <a:graphicFrameLocks noGrp="1"/>
          </p:cNvGraphicFramePr>
          <p:nvPr>
            <p:extLst>
              <p:ext uri="{D42A27DB-BD31-4B8C-83A1-F6EECF244321}">
                <p14:modId xmlns:p14="http://schemas.microsoft.com/office/powerpoint/2010/main" val="3583333844"/>
              </p:ext>
            </p:extLst>
          </p:nvPr>
        </p:nvGraphicFramePr>
        <p:xfrm>
          <a:off x="4419600" y="1600200"/>
          <a:ext cx="4630351" cy="1371595"/>
        </p:xfrm>
        <a:graphic>
          <a:graphicData uri="http://schemas.openxmlformats.org/drawingml/2006/table">
            <a:tbl>
              <a:tblPr/>
              <a:tblGrid>
                <a:gridCol w="470993"/>
                <a:gridCol w="405885"/>
                <a:gridCol w="561679"/>
                <a:gridCol w="493623"/>
                <a:gridCol w="532161"/>
                <a:gridCol w="622357"/>
                <a:gridCol w="505102"/>
                <a:gridCol w="541180"/>
                <a:gridCol w="497371"/>
              </a:tblGrid>
              <a:tr h="211015">
                <a:tc gridSpan="8">
                  <a:txBody>
                    <a:bodyPr/>
                    <a:lstStyle/>
                    <a:p>
                      <a:pPr algn="l" fontAlgn="ctr"/>
                      <a:r>
                        <a:rPr lang="en-US" sz="800" b="1" i="0" u="none" strike="noStrike" dirty="0">
                          <a:solidFill>
                            <a:schemeClr val="bg1"/>
                          </a:solidFill>
                          <a:effectLst/>
                          <a:latin typeface="Calibri"/>
                        </a:rPr>
                        <a:t>LUMINAL-EPITHELIAL-ANDROGEN</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1" i="0" u="none" strike="noStrike" dirty="0">
                        <a:solidFill>
                          <a:schemeClr val="bg1"/>
                        </a:solidFill>
                        <a:effectLst/>
                        <a:latin typeface="Calibri"/>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93430">
                <a:tc gridSpan="6">
                  <a:txBody>
                    <a:bodyPr/>
                    <a:lstStyle/>
                    <a:p>
                      <a:pPr algn="l" fontAlgn="ctr"/>
                      <a:r>
                        <a:rPr lang="en-US" sz="800" b="1" i="0" u="none" strike="noStrike" dirty="0">
                          <a:solidFill>
                            <a:srgbClr val="000000"/>
                          </a:solidFill>
                          <a:effectLst/>
                          <a:latin typeface="Calibri"/>
                        </a:rPr>
                        <a:t>TRGC2 /// TRGV9 /// LOC442532 /// LOC442670 /// TARP</a:t>
                      </a:r>
                    </a:p>
                  </a:txBody>
                  <a:tcPr marL="12700" marR="12700" marT="1270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800" b="1" i="0" u="none" strike="noStrike" dirty="0">
                        <a:solidFill>
                          <a:srgbClr val="000000"/>
                        </a:solidFill>
                        <a:effectLst/>
                        <a:latin typeface="Calibri"/>
                      </a:endParaRP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ctr"/>
                      <a:endParaRPr lang="en-US" sz="800" b="1" i="0" u="none" strike="noStrike" dirty="0">
                        <a:solidFill>
                          <a:srgbClr val="000000"/>
                        </a:solidFill>
                        <a:effectLst/>
                        <a:latin typeface="Calibri"/>
                      </a:endParaRP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ctr"/>
                      <a:endParaRPr lang="en-US" sz="800" b="1" i="0" u="none" strike="noStrike" dirty="0">
                        <a:solidFill>
                          <a:srgbClr val="000000"/>
                        </a:solidFill>
                        <a:effectLst/>
                        <a:latin typeface="Calibri"/>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ctr"/>
                      <a:endParaRPr lang="en-US" sz="800" b="1" i="0" u="none" strike="noStrike" dirty="0">
                        <a:solidFill>
                          <a:srgbClr val="000000"/>
                        </a:solidFill>
                        <a:effectLst/>
                        <a:latin typeface="Calibri"/>
                      </a:endParaRPr>
                    </a:p>
                  </a:txBody>
                  <a:tcPr marL="12700" marR="12700" marT="127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r>
              <a:tr h="193430">
                <a:tc>
                  <a:txBody>
                    <a:bodyPr/>
                    <a:lstStyle/>
                    <a:p>
                      <a:pPr algn="l" fontAlgn="ctr"/>
                      <a:r>
                        <a:rPr lang="en-US" sz="800" b="1" i="0" u="none" strike="noStrike">
                          <a:solidFill>
                            <a:srgbClr val="000000"/>
                          </a:solidFill>
                          <a:effectLst/>
                          <a:latin typeface="Calibri"/>
                        </a:rPr>
                        <a:t>GATA2</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HOXB13</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CREB3L4</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TMEFF2</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CRISPLD1</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TNFRSF10B</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SPDEF</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ALDH1A3</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800" b="1" i="0" u="none" strike="noStrike" dirty="0" smtClean="0">
                          <a:solidFill>
                            <a:srgbClr val="000000"/>
                          </a:solidFill>
                          <a:effectLst/>
                          <a:latin typeface="+mn-lt"/>
                        </a:rPr>
                        <a:t>PLA2G7</a:t>
                      </a: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2">
                        <a:lumMod val="20000"/>
                        <a:lumOff val="80000"/>
                      </a:schemeClr>
                    </a:solidFill>
                  </a:tcPr>
                </a:tc>
              </a:tr>
              <a:tr h="193430">
                <a:tc>
                  <a:txBody>
                    <a:bodyPr/>
                    <a:lstStyle/>
                    <a:p>
                      <a:pPr algn="l" fontAlgn="ctr"/>
                      <a:r>
                        <a:rPr lang="en-US" sz="800" b="1" i="0" u="none" strike="noStrike">
                          <a:solidFill>
                            <a:srgbClr val="000000"/>
                          </a:solidFill>
                          <a:effectLst/>
                          <a:latin typeface="Calibri"/>
                        </a:rPr>
                        <a:t>STEAP2</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KLK3</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ARHGAP6</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EHF</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FOXA1</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SLC44A4</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PI15</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HOXA13</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800" b="1" i="0" u="none" strike="noStrike" dirty="0" smtClean="0">
                          <a:solidFill>
                            <a:srgbClr val="000000"/>
                          </a:solidFill>
                          <a:effectLst/>
                          <a:latin typeface="+mn-lt"/>
                        </a:rPr>
                        <a:t>TMPRSS2</a:t>
                      </a: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2">
                        <a:lumMod val="20000"/>
                        <a:lumOff val="80000"/>
                      </a:schemeClr>
                    </a:solidFill>
                  </a:tcPr>
                </a:tc>
              </a:tr>
              <a:tr h="193430">
                <a:tc>
                  <a:txBody>
                    <a:bodyPr/>
                    <a:lstStyle/>
                    <a:p>
                      <a:pPr algn="l" fontAlgn="ctr"/>
                      <a:r>
                        <a:rPr lang="en-US" sz="800" b="1" i="0" u="none" strike="noStrike">
                          <a:solidFill>
                            <a:srgbClr val="000000"/>
                          </a:solidFill>
                          <a:effectLst/>
                          <a:latin typeface="Calibri"/>
                        </a:rPr>
                        <a:t>KLK2</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ACPP</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LATS2</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SLC4A4</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TACSTD2</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PSMAL</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ZBTB16</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SFTPA2</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800" b="1" i="0" u="none" strike="noStrike" dirty="0" smtClean="0">
                          <a:solidFill>
                            <a:srgbClr val="000000"/>
                          </a:solidFill>
                          <a:effectLst/>
                          <a:latin typeface="+mn-lt"/>
                        </a:rPr>
                        <a:t>SLC45A3</a:t>
                      </a: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2">
                        <a:lumMod val="20000"/>
                        <a:lumOff val="80000"/>
                      </a:schemeClr>
                    </a:solidFill>
                  </a:tcPr>
                </a:tc>
              </a:tr>
              <a:tr h="193430">
                <a:tc>
                  <a:txBody>
                    <a:bodyPr/>
                    <a:lstStyle/>
                    <a:p>
                      <a:pPr algn="l" fontAlgn="ctr"/>
                      <a:r>
                        <a:rPr lang="en-US" sz="800" b="1" i="0" u="none" strike="noStrike">
                          <a:solidFill>
                            <a:srgbClr val="000000"/>
                          </a:solidFill>
                          <a:effectLst/>
                          <a:latin typeface="Calibri"/>
                        </a:rPr>
                        <a:t>STEAP1</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TMEPAI</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LOC51334</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ADRB2</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RB1</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TRGC2</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AKR1C3</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a:solidFill>
                            <a:srgbClr val="000000"/>
                          </a:solidFill>
                          <a:effectLst/>
                          <a:latin typeface="Calibri"/>
                        </a:rPr>
                        <a:t>UGT2B15</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800" b="1" i="0" u="none" strike="noStrike" dirty="0" smtClean="0">
                          <a:solidFill>
                            <a:srgbClr val="000000"/>
                          </a:solidFill>
                          <a:effectLst/>
                          <a:latin typeface="+mn-lt"/>
                        </a:rPr>
                        <a:t>NKX3-1</a:t>
                      </a: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2">
                        <a:lumMod val="20000"/>
                        <a:lumOff val="80000"/>
                      </a:schemeClr>
                    </a:solidFill>
                  </a:tcPr>
                </a:tc>
              </a:tr>
              <a:tr h="193430">
                <a:tc>
                  <a:txBody>
                    <a:bodyPr/>
                    <a:lstStyle/>
                    <a:p>
                      <a:pPr algn="l" fontAlgn="ctr"/>
                      <a:r>
                        <a:rPr lang="en-US" sz="800" b="1" i="0" u="none" strike="noStrike" dirty="0" smtClean="0">
                          <a:solidFill>
                            <a:srgbClr val="000000"/>
                          </a:solidFill>
                          <a:effectLst/>
                          <a:latin typeface="+mn-lt"/>
                        </a:rPr>
                        <a:t>CYP1B1</a:t>
                      </a:r>
                      <a:endParaRPr lang="en-US" sz="800" b="1" i="0" u="none" strike="noStrike" dirty="0">
                        <a:solidFill>
                          <a:srgbClr val="000000"/>
                        </a:solidFill>
                        <a:effectLst/>
                        <a:latin typeface="+mn-lt"/>
                      </a:endParaRP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2">
                        <a:lumMod val="20000"/>
                        <a:lumOff val="80000"/>
                      </a:schemeClr>
                    </a:solidFill>
                  </a:tcPr>
                </a:tc>
                <a:tc>
                  <a:txBody>
                    <a:bodyPr/>
                    <a:lstStyle/>
                    <a:p>
                      <a:pPr algn="l" fontAlgn="ctr"/>
                      <a:r>
                        <a:rPr lang="en-US" sz="800" b="1" i="0" u="none" strike="noStrike" dirty="0" smtClean="0">
                          <a:solidFill>
                            <a:srgbClr val="000000"/>
                          </a:solidFill>
                          <a:effectLst/>
                          <a:latin typeface="+mn-lt"/>
                        </a:rPr>
                        <a:t>AR</a:t>
                      </a:r>
                      <a:endParaRPr lang="en-US" sz="800" b="1" i="0" u="none" strike="noStrike" dirty="0">
                        <a:solidFill>
                          <a:srgbClr val="000000"/>
                        </a:solidFill>
                        <a:effectLst/>
                        <a:latin typeface="+mn-lt"/>
                      </a:endParaRP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smtClean="0">
                          <a:solidFill>
                            <a:srgbClr val="000000"/>
                          </a:solidFill>
                          <a:effectLst/>
                          <a:latin typeface="+mn-lt"/>
                        </a:rPr>
                        <a:t>CYP39A1</a:t>
                      </a:r>
                      <a:endParaRPr lang="en-US" sz="800" b="1" i="0" u="none" strike="noStrike" dirty="0">
                        <a:solidFill>
                          <a:srgbClr val="000000"/>
                        </a:solidFill>
                        <a:effectLst/>
                        <a:latin typeface="+mn-lt"/>
                      </a:endParaRP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AMACR</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HPN</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YAP1</a:t>
                      </a:r>
                    </a:p>
                  </a:txBody>
                  <a:tcPr marL="12700" marR="12700" marT="12700" marB="0" anchor="ctr">
                    <a:lnL>
                      <a:noFill/>
                    </a:lnL>
                    <a:lnR>
                      <a:noFill/>
                    </a:lnR>
                    <a:lnT>
                      <a:noFill/>
                    </a:lnT>
                    <a:lnB>
                      <a:noFill/>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STEAP4</a:t>
                      </a:r>
                    </a:p>
                  </a:txBody>
                  <a:tcPr marL="12700" marR="12700" marT="12700" marB="0" anchor="ctr">
                    <a:lnL>
                      <a:noFill/>
                    </a:lnL>
                    <a:lnR>
                      <a:noFill/>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US" sz="800" b="1" i="0" u="none" strike="noStrike" dirty="0" smtClean="0">
                          <a:solidFill>
                            <a:srgbClr val="000000"/>
                          </a:solidFill>
                          <a:effectLst/>
                          <a:latin typeface="+mn-lt"/>
                        </a:rPr>
                        <a:t>FOLH1</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2">
                        <a:lumMod val="20000"/>
                        <a:lumOff val="80000"/>
                      </a:schemeClr>
                    </a:solidFill>
                  </a:tcP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endParaRPr lang="en-US" sz="800" b="1" i="0" u="none" strike="noStrike" dirty="0" smtClean="0">
                        <a:solidFill>
                          <a:srgbClr val="000000"/>
                        </a:solidFill>
                        <a:effectLst/>
                        <a:latin typeface="+mn-lt"/>
                      </a:endParaRP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2">
                        <a:lumMod val="20000"/>
                        <a:lumOff val="80000"/>
                      </a:schemeClr>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6729588"/>
              </p:ext>
            </p:extLst>
          </p:nvPr>
        </p:nvGraphicFramePr>
        <p:xfrm>
          <a:off x="4419600" y="2971802"/>
          <a:ext cx="4648201" cy="1219198"/>
        </p:xfrm>
        <a:graphic>
          <a:graphicData uri="http://schemas.openxmlformats.org/drawingml/2006/table">
            <a:tbl>
              <a:tblPr/>
              <a:tblGrid>
                <a:gridCol w="391976"/>
                <a:gridCol w="399235"/>
                <a:gridCol w="492080"/>
                <a:gridCol w="417804"/>
                <a:gridCol w="362095"/>
                <a:gridCol w="451410"/>
                <a:gridCol w="381000"/>
                <a:gridCol w="762000"/>
                <a:gridCol w="457200"/>
                <a:gridCol w="533401"/>
              </a:tblGrid>
              <a:tr h="198823">
                <a:tc gridSpan="8">
                  <a:txBody>
                    <a:bodyPr/>
                    <a:lstStyle/>
                    <a:p>
                      <a:pPr algn="l" fontAlgn="ctr"/>
                      <a:r>
                        <a:rPr lang="en-US" sz="800" b="1" i="0" u="none" strike="noStrike" dirty="0">
                          <a:solidFill>
                            <a:schemeClr val="bg1"/>
                          </a:solidFill>
                          <a:effectLst/>
                          <a:latin typeface="Calibri"/>
                        </a:rPr>
                        <a:t>NEURAL DEVELOPMENT</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1" i="0" u="none" strike="noStrike" dirty="0">
                        <a:solidFill>
                          <a:schemeClr val="bg1"/>
                        </a:solidFill>
                        <a:effectLst/>
                        <a:latin typeface="Calibri"/>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fontAlgn="ctr"/>
                      <a:endParaRPr lang="en-US" sz="800" b="1" i="0" u="none" strike="noStrike" dirty="0">
                        <a:solidFill>
                          <a:schemeClr val="bg1"/>
                        </a:solidFill>
                        <a:effectLst/>
                        <a:latin typeface="Calibri"/>
                      </a:endParaRP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98823">
                <a:tc>
                  <a:txBody>
                    <a:bodyPr/>
                    <a:lstStyle/>
                    <a:p>
                      <a:pPr algn="l" fontAlgn="ctr"/>
                      <a:r>
                        <a:rPr lang="en-US" sz="800" b="1" i="0" u="none" strike="noStrike">
                          <a:solidFill>
                            <a:srgbClr val="000000"/>
                          </a:solidFill>
                          <a:effectLst/>
                          <a:latin typeface="Calibri"/>
                        </a:rPr>
                        <a:t>SLITRK6</a:t>
                      </a:r>
                    </a:p>
                  </a:txBody>
                  <a:tcPr marL="12700" marR="12700" marT="1270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DLX5</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ROBO1</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NEGR1</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FYN</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PCSK1</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INSM1</a:t>
                      </a:r>
                    </a:p>
                  </a:txBody>
                  <a:tcPr marL="12700" marR="12700" marT="12700" marB="0" anchor="ctr">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ASCL1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HEY1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NEF3</a:t>
                      </a:r>
                    </a:p>
                  </a:txBody>
                  <a:tcPr marL="12700" marR="12700" marT="1270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198823">
                <a:tc>
                  <a:txBody>
                    <a:bodyPr/>
                    <a:lstStyle/>
                    <a:p>
                      <a:pPr algn="l" fontAlgn="ctr"/>
                      <a:r>
                        <a:rPr lang="en-US" sz="800" b="1" i="0" u="none" strike="noStrike">
                          <a:solidFill>
                            <a:srgbClr val="000000"/>
                          </a:solidFill>
                          <a:effectLst/>
                          <a:latin typeface="Calibri"/>
                        </a:rPr>
                        <a:t>NCAM1</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OTX2</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ID4</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NRTN</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ELAVL4</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SIX3</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KSR</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TUBB-PARALOG</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PRL</a:t>
                      </a:r>
                      <a:endParaRPr lang="en-US" sz="800" b="1" i="0" u="none" strike="noStrike" dirty="0">
                        <a:solidFill>
                          <a:srgbClr val="000000"/>
                        </a:solidFill>
                        <a:effectLst/>
                        <a:latin typeface="Calibri"/>
                      </a:endParaRP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TPH1</a:t>
                      </a:r>
                      <a:endParaRPr lang="en-US" sz="800" b="1" i="0" u="none" strike="noStrike" dirty="0">
                        <a:solidFill>
                          <a:srgbClr val="000000"/>
                        </a:solidFill>
                        <a:effectLst/>
                        <a:latin typeface="Calibri"/>
                      </a:endParaRP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98823">
                <a:tc>
                  <a:txBody>
                    <a:bodyPr/>
                    <a:lstStyle/>
                    <a:p>
                      <a:pPr algn="l" fontAlgn="ctr"/>
                      <a:r>
                        <a:rPr lang="en-US" sz="800" b="1" i="0" u="none" strike="noStrike">
                          <a:solidFill>
                            <a:srgbClr val="000000"/>
                          </a:solidFill>
                          <a:effectLst/>
                          <a:latin typeface="Calibri"/>
                        </a:rPr>
                        <a:t>KIF1A</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DLL3</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NAV2</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ASPM</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DDC</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NEFL</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DPYSL3</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CHGB</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ENO2</a:t>
                      </a:r>
                      <a:endParaRPr lang="en-US" sz="800" b="1" i="0" u="none" strike="noStrike" dirty="0">
                        <a:solidFill>
                          <a:srgbClr val="000000"/>
                        </a:solidFill>
                        <a:effectLst/>
                        <a:latin typeface="Calibri"/>
                      </a:endParaRP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PROX1</a:t>
                      </a:r>
                      <a:endParaRPr lang="en-US" sz="800" b="1" i="0" u="none" strike="noStrike" dirty="0">
                        <a:solidFill>
                          <a:srgbClr val="000000"/>
                        </a:solidFill>
                        <a:effectLst/>
                        <a:latin typeface="Calibri"/>
                      </a:endParaRP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236337">
                <a:tc>
                  <a:txBody>
                    <a:bodyPr/>
                    <a:lstStyle/>
                    <a:p>
                      <a:pPr algn="l" fontAlgn="ctr"/>
                      <a:r>
                        <a:rPr lang="en-US" sz="800" b="1" i="0" u="none" strike="noStrike">
                          <a:solidFill>
                            <a:srgbClr val="000000"/>
                          </a:solidFill>
                          <a:effectLst/>
                          <a:latin typeface="Calibri"/>
                        </a:rPr>
                        <a:t>ISL1</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ADCY1</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NEUROD1</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EPHA4</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FXYD6</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LHX2</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SNCAIP</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MAP1B</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DLX6</a:t>
                      </a:r>
                      <a:endParaRPr lang="en-US" sz="800" b="1" i="0" u="none" strike="noStrike" dirty="0">
                        <a:solidFill>
                          <a:srgbClr val="000000"/>
                        </a:solidFill>
                        <a:effectLst/>
                        <a:latin typeface="Calibri"/>
                      </a:endParaRP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RNF182</a:t>
                      </a:r>
                      <a:endParaRPr lang="en-US" sz="800" b="1" i="0" u="none" strike="noStrike" dirty="0">
                        <a:solidFill>
                          <a:srgbClr val="000000"/>
                        </a:solidFill>
                        <a:effectLst/>
                        <a:latin typeface="Calibri"/>
                      </a:endParaRP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87569">
                <a:tc>
                  <a:txBody>
                    <a:bodyPr/>
                    <a:lstStyle/>
                    <a:p>
                      <a:pPr algn="l" fontAlgn="ctr"/>
                      <a:r>
                        <a:rPr lang="en-US" sz="800" b="1" i="0" u="none" strike="noStrike">
                          <a:solidFill>
                            <a:srgbClr val="000000"/>
                          </a:solidFill>
                          <a:effectLst/>
                          <a:latin typeface="Calibri"/>
                        </a:rPr>
                        <a:t>SEMA6D</a:t>
                      </a:r>
                    </a:p>
                  </a:txBody>
                  <a:tcPr marL="12700" marR="12700" marT="12700" marB="0" anchor="ctr">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GAD1</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TRIM9</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KCND2</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NRCAM</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FOXO6</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VMP</a:t>
                      </a:r>
                    </a:p>
                  </a:txBody>
                  <a:tcPr marL="12700" marR="12700" marT="12700" marB="0" anchor="ctr">
                    <a:lnL>
                      <a:noFill/>
                    </a:lnL>
                    <a:lnR>
                      <a:noFill/>
                    </a:lnR>
                    <a:lnT>
                      <a:noFill/>
                    </a:lnT>
                    <a:lnB>
                      <a:noFill/>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SH3GL2</a:t>
                      </a: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GPSM2</a:t>
                      </a:r>
                      <a:endParaRPr lang="en-US" sz="800" b="1" i="0" u="none" strike="noStrike" dirty="0">
                        <a:solidFill>
                          <a:srgbClr val="000000"/>
                        </a:solidFill>
                        <a:effectLst/>
                        <a:latin typeface="Calibri"/>
                      </a:endParaRPr>
                    </a:p>
                  </a:txBody>
                  <a:tcPr marL="12700" marR="12700" marT="12700" marB="0" anchor="ctr">
                    <a:lnL>
                      <a:noFill/>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a:txBody>
                    <a:bodyPr/>
                    <a:lstStyle/>
                    <a:p>
                      <a:pPr algn="l" fontAlgn="ctr"/>
                      <a:r>
                        <a:rPr lang="en-US" sz="800" b="1" i="0" u="none" strike="noStrike" dirty="0" smtClean="0">
                          <a:solidFill>
                            <a:srgbClr val="000000"/>
                          </a:solidFill>
                          <a:effectLst/>
                          <a:latin typeface="Calibri"/>
                        </a:rPr>
                        <a:t>BAALC</a:t>
                      </a:r>
                      <a:endParaRPr lang="en-US" sz="800" b="1" i="0" u="none" strike="noStrike" dirty="0">
                        <a:solidFill>
                          <a:srgbClr val="000000"/>
                        </a:solidFill>
                        <a:effectLst/>
                        <a:latin typeface="Calibri"/>
                      </a:endParaRPr>
                    </a:p>
                  </a:txBody>
                  <a:tcPr marL="12700" marR="12700" marT="12700" marB="0" anchor="ctr">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bl>
          </a:graphicData>
        </a:graphic>
      </p:graphicFrame>
      <p:sp>
        <p:nvSpPr>
          <p:cNvPr id="39" name="TextBox 38"/>
          <p:cNvSpPr txBox="1"/>
          <p:nvPr/>
        </p:nvSpPr>
        <p:spPr>
          <a:xfrm>
            <a:off x="443207" y="6400800"/>
            <a:ext cx="874796" cy="369332"/>
          </a:xfrm>
          <a:prstGeom prst="rect">
            <a:avLst/>
          </a:prstGeom>
          <a:noFill/>
        </p:spPr>
        <p:txBody>
          <a:bodyPr wrap="none" rtlCol="0">
            <a:spAutoFit/>
          </a:bodyPr>
          <a:lstStyle/>
          <a:p>
            <a:r>
              <a:rPr lang="en-US" dirty="0" smtClean="0"/>
              <a:t>ADENO</a:t>
            </a:r>
            <a:endParaRPr lang="en-US" dirty="0"/>
          </a:p>
        </p:txBody>
      </p:sp>
      <p:sp>
        <p:nvSpPr>
          <p:cNvPr id="40" name="TextBox 39"/>
          <p:cNvSpPr txBox="1"/>
          <p:nvPr/>
        </p:nvSpPr>
        <p:spPr>
          <a:xfrm>
            <a:off x="2667000" y="6400800"/>
            <a:ext cx="659155" cy="369332"/>
          </a:xfrm>
          <a:prstGeom prst="rect">
            <a:avLst/>
          </a:prstGeom>
          <a:noFill/>
        </p:spPr>
        <p:txBody>
          <a:bodyPr wrap="none" rtlCol="0">
            <a:spAutoFit/>
          </a:bodyPr>
          <a:lstStyle/>
          <a:p>
            <a:r>
              <a:rPr lang="en-US" dirty="0" smtClean="0"/>
              <a:t>SCPC</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30577953"/>
              </p:ext>
            </p:extLst>
          </p:nvPr>
        </p:nvGraphicFramePr>
        <p:xfrm>
          <a:off x="4419600" y="4191001"/>
          <a:ext cx="4648198" cy="2120627"/>
        </p:xfrm>
        <a:graphic>
          <a:graphicData uri="http://schemas.openxmlformats.org/drawingml/2006/table">
            <a:tbl>
              <a:tblPr/>
              <a:tblGrid>
                <a:gridCol w="613139"/>
                <a:gridCol w="613139"/>
                <a:gridCol w="613139"/>
                <a:gridCol w="613139"/>
                <a:gridCol w="613139"/>
                <a:gridCol w="515705"/>
                <a:gridCol w="609600"/>
                <a:gridCol w="457198"/>
              </a:tblGrid>
              <a:tr h="237120">
                <a:tc gridSpan="8">
                  <a:txBody>
                    <a:bodyPr/>
                    <a:lstStyle/>
                    <a:p>
                      <a:pPr algn="l" fontAlgn="ctr"/>
                      <a:r>
                        <a:rPr lang="en-US" sz="800" b="1" i="0" u="none" strike="noStrike" dirty="0">
                          <a:solidFill>
                            <a:schemeClr val="bg1"/>
                          </a:solidFill>
                          <a:effectLst/>
                          <a:latin typeface="Calibri"/>
                        </a:rPr>
                        <a:t>CELL CYCLE-PROLIFERATION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1588">
                <a:tc>
                  <a:txBody>
                    <a:bodyPr/>
                    <a:lstStyle/>
                    <a:p>
                      <a:pPr algn="l" fontAlgn="b"/>
                      <a:r>
                        <a:rPr lang="en-US" sz="800" b="1" i="0" u="none" strike="noStrike">
                          <a:solidFill>
                            <a:srgbClr val="000000"/>
                          </a:solidFill>
                          <a:effectLst/>
                          <a:latin typeface="Calibri"/>
                        </a:rPr>
                        <a:t>MYBL1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PTTG1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UBE2T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CCNB1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PTTG3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CCNE1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HELLS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CCNE2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1">
                        <a:lumMod val="20000"/>
                        <a:lumOff val="80000"/>
                      </a:schemeClr>
                    </a:solidFill>
                  </a:tcPr>
                </a:tc>
              </a:tr>
              <a:tr h="183596">
                <a:tc>
                  <a:txBody>
                    <a:bodyPr/>
                    <a:lstStyle/>
                    <a:p>
                      <a:pPr algn="l" fontAlgn="b"/>
                      <a:r>
                        <a:rPr lang="en-US" sz="800" b="1" i="0" u="none" strike="noStrike">
                          <a:solidFill>
                            <a:srgbClr val="000000"/>
                          </a:solidFill>
                          <a:effectLst/>
                          <a:latin typeface="Calibri"/>
                        </a:rPr>
                        <a:t>E2F8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KIF1A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KIF2C</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UBE2C</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CDT1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E2F1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TOP2A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CENPF</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58080">
                <a:tc>
                  <a:txBody>
                    <a:bodyPr/>
                    <a:lstStyle/>
                    <a:p>
                      <a:pPr algn="l" fontAlgn="b"/>
                      <a:r>
                        <a:rPr lang="en-US" sz="800" b="1" i="0" u="none" strike="noStrike">
                          <a:solidFill>
                            <a:srgbClr val="000000"/>
                          </a:solidFill>
                          <a:effectLst/>
                          <a:latin typeface="Calibri"/>
                        </a:rPr>
                        <a:t>CCNA1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GTSE1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CDCA8</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MYBL2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ANLN</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CCNF</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GADD45A</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CDKN2A</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UBE2S</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NUSAP1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MNS1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CCNB2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CENPA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MCM10</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RRM2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4952">
                <a:tc>
                  <a:txBody>
                    <a:bodyPr/>
                    <a:lstStyle/>
                    <a:p>
                      <a:pPr algn="l" fontAlgn="b"/>
                      <a:r>
                        <a:rPr lang="en-US" sz="800" b="1" i="0" u="none" strike="noStrike">
                          <a:solidFill>
                            <a:srgbClr val="000000"/>
                          </a:solidFill>
                          <a:effectLst/>
                          <a:latin typeface="Calibri"/>
                        </a:rPr>
                        <a:t>BUB1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UHRF1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CDKN3</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CDC25C</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CDC34</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FBXO5</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CDC7</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FOXM1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CDC20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STK6</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ESPL1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DNMT1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CEP1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MAD2L1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MCM6</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GAD1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KIF20A</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CDC25B</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NEK2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CDC25A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CDKN1B</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FOXO6</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MPHOSPH9</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PLK1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KIF11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CCNA2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CDC45L</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CDCA2</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CDCA5</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BRCA1</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dirty="0">
                          <a:solidFill>
                            <a:srgbClr val="000000"/>
                          </a:solidFill>
                          <a:effectLst/>
                          <a:latin typeface="Calibri"/>
                        </a:rPr>
                        <a:t>RBBP8</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800" b="1" i="0" u="none" strike="noStrike">
                          <a:solidFill>
                            <a:srgbClr val="000000"/>
                          </a:solidFill>
                          <a:effectLst/>
                          <a:latin typeface="Calibri"/>
                        </a:rPr>
                        <a:t>CDCA4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KIF23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3">
                  <a:txBody>
                    <a:bodyPr/>
                    <a:lstStyle/>
                    <a:p>
                      <a:pPr algn="l" fontAlgn="b"/>
                      <a:r>
                        <a:rPr lang="en-US" sz="800" b="1" i="0" u="none" strike="noStrike">
                          <a:solidFill>
                            <a:srgbClr val="000000"/>
                          </a:solidFill>
                          <a:effectLst/>
                          <a:latin typeface="Calibri"/>
                        </a:rPr>
                        <a:t>GTSE1 /// LOC440834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c>
                  <a:txBody>
                    <a:bodyPr/>
                    <a:lstStyle/>
                    <a:p>
                      <a:pPr algn="l" fontAlgn="ctr"/>
                      <a:r>
                        <a:rPr lang="en-US" sz="800" b="1" i="0" u="none" strike="noStrike">
                          <a:solidFill>
                            <a:srgbClr val="000000"/>
                          </a:solidFill>
                          <a:effectLst/>
                          <a:latin typeface="Calibri"/>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800" b="1" i="0" u="none" strike="noStrike">
                          <a:solidFill>
                            <a:srgbClr val="000000"/>
                          </a:solidFill>
                          <a:effectLst/>
                          <a:latin typeface="Calibri"/>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800" b="1" i="0" u="none" strike="noStrike" dirty="0">
                          <a:solidFill>
                            <a:srgbClr val="000000"/>
                          </a:solidFill>
                          <a:effectLst/>
                          <a:latin typeface="Calibri"/>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63613">
                <a:tc>
                  <a:txBody>
                    <a:bodyPr/>
                    <a:lstStyle/>
                    <a:p>
                      <a:pPr algn="l" fontAlgn="b"/>
                      <a:r>
                        <a:rPr lang="en-US" sz="800" b="1" i="0" u="none" strike="noStrike">
                          <a:solidFill>
                            <a:srgbClr val="000000"/>
                          </a:solidFill>
                          <a:effectLst/>
                          <a:latin typeface="Calibri"/>
                        </a:rPr>
                        <a:t>CDK6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dirty="0">
                          <a:solidFill>
                            <a:srgbClr val="000000"/>
                          </a:solidFill>
                          <a:effectLst/>
                          <a:latin typeface="Calibri"/>
                        </a:rPr>
                        <a:t>CDC2L6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CINP</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HSMPP8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ANAPC1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ANAPC5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NUMA1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c>
                  <a:txBody>
                    <a:bodyPr/>
                    <a:lstStyle/>
                    <a:p>
                      <a:pPr algn="l" fontAlgn="b"/>
                      <a:r>
                        <a:rPr lang="en-US" sz="800" b="1" i="0" u="none" strike="noStrike">
                          <a:solidFill>
                            <a:srgbClr val="000000"/>
                          </a:solidFill>
                          <a:effectLst/>
                          <a:latin typeface="Calibri"/>
                        </a:rPr>
                        <a:t>SPHAR</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20000"/>
                        <a:lumOff val="80000"/>
                      </a:schemeClr>
                    </a:solidFill>
                  </a:tcPr>
                </a:tc>
              </a:tr>
              <a:tr h="163613">
                <a:tc>
                  <a:txBody>
                    <a:bodyPr/>
                    <a:lstStyle/>
                    <a:p>
                      <a:pPr algn="l" fontAlgn="b"/>
                      <a:r>
                        <a:rPr lang="en-US" sz="800" b="1" i="0" u="none" strike="noStrike">
                          <a:solidFill>
                            <a:srgbClr val="000000"/>
                          </a:solidFill>
                          <a:effectLst/>
                          <a:latin typeface="Calibri"/>
                        </a:rPr>
                        <a:t>NEK6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fontAlgn="b"/>
                      <a:r>
                        <a:rPr lang="en-US" sz="800" b="1" i="0" u="none" strike="noStrike" dirty="0">
                          <a:solidFill>
                            <a:srgbClr val="000000"/>
                          </a:solidFill>
                          <a:effectLst/>
                          <a:latin typeface="Calibri"/>
                        </a:rPr>
                        <a:t>CCNG2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fontAlgn="b"/>
                      <a:r>
                        <a:rPr lang="en-US" sz="800" b="1" i="0" u="none" strike="noStrike" dirty="0">
                          <a:solidFill>
                            <a:srgbClr val="000000"/>
                          </a:solidFill>
                          <a:effectLst/>
                          <a:latin typeface="Calibri"/>
                        </a:rPr>
                        <a:t>CCND1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gridSpan="2">
                  <a:txBody>
                    <a:bodyPr/>
                    <a:lstStyle/>
                    <a:p>
                      <a:pPr algn="l" fontAlgn="b"/>
                      <a:r>
                        <a:rPr lang="en-US" sz="800" b="1" i="0" u="none" strike="noStrike" dirty="0">
                          <a:solidFill>
                            <a:srgbClr val="000000"/>
                          </a:solidFill>
                          <a:effectLst/>
                          <a:latin typeface="Calibri"/>
                        </a:rPr>
                        <a:t>AURKAIP1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algn="l" fontAlgn="ctr"/>
                      <a:r>
                        <a:rPr lang="en-US" sz="800" b="1" i="0" u="none" strike="noStrike">
                          <a:solidFill>
                            <a:srgbClr val="000000"/>
                          </a:solidFill>
                          <a:effectLst/>
                          <a:latin typeface="Calibri"/>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fontAlgn="ctr"/>
                      <a:r>
                        <a:rPr lang="en-US" sz="800" b="1" i="0" u="none" strike="noStrike" dirty="0">
                          <a:solidFill>
                            <a:srgbClr val="000000"/>
                          </a:solidFill>
                          <a:effectLst/>
                          <a:latin typeface="Calibri"/>
                        </a:rPr>
                        <a:t>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cxnSp>
        <p:nvCxnSpPr>
          <p:cNvPr id="8" name="Straight Connector 7"/>
          <p:cNvCxnSpPr/>
          <p:nvPr/>
        </p:nvCxnSpPr>
        <p:spPr>
          <a:xfrm>
            <a:off x="228600" y="6400800"/>
            <a:ext cx="12954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676400" y="6400800"/>
            <a:ext cx="23622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0" y="-768"/>
            <a:ext cx="9144000" cy="457200"/>
          </a:xfrm>
        </p:spPr>
        <p:txBody>
          <a:bodyPr>
            <a:noAutofit/>
          </a:bodyPr>
          <a:lstStyle/>
          <a:p>
            <a:pPr algn="l"/>
            <a:r>
              <a:rPr lang="en-US" sz="2400" dirty="0" smtClean="0"/>
              <a:t>Supplementary Figure 1. </a:t>
            </a:r>
            <a:endParaRPr lang="en-US" sz="2400" dirty="0"/>
          </a:p>
        </p:txBody>
      </p:sp>
      <p:pic>
        <p:nvPicPr>
          <p:cNvPr id="10" name="Picture 9" descr="Aparicio_heatmap.pdf"/>
          <p:cNvPicPr>
            <a:picLocks noChangeAspect="1"/>
          </p:cNvPicPr>
          <p:nvPr/>
        </p:nvPicPr>
        <p:blipFill rotWithShape="1">
          <a:blip r:embed="rId4" cstate="print">
            <a:extLst>
              <a:ext uri="{28A0092B-C50C-407E-A947-70E740481C1C}">
                <a14:useLocalDpi xmlns:a14="http://schemas.microsoft.com/office/drawing/2010/main" val="0"/>
              </a:ext>
            </a:extLst>
          </a:blip>
          <a:srcRect l="5143" t="15322" r="73359" b="67409"/>
          <a:stretch/>
        </p:blipFill>
        <p:spPr>
          <a:xfrm>
            <a:off x="4599650" y="415924"/>
            <a:ext cx="981075" cy="882651"/>
          </a:xfrm>
          <a:prstGeom prst="rect">
            <a:avLst/>
          </a:prstGeom>
        </p:spPr>
      </p:pic>
      <p:grpSp>
        <p:nvGrpSpPr>
          <p:cNvPr id="12" name="Group 11"/>
          <p:cNvGrpSpPr/>
          <p:nvPr/>
        </p:nvGrpSpPr>
        <p:grpSpPr>
          <a:xfrm>
            <a:off x="4419600" y="1219200"/>
            <a:ext cx="1341175" cy="307777"/>
            <a:chOff x="4419600" y="114300"/>
            <a:chExt cx="1341175" cy="307777"/>
          </a:xfrm>
        </p:grpSpPr>
        <p:sp>
          <p:nvSpPr>
            <p:cNvPr id="11" name="TextBox 10"/>
            <p:cNvSpPr txBox="1"/>
            <p:nvPr/>
          </p:nvSpPr>
          <p:spPr>
            <a:xfrm>
              <a:off x="4419600" y="114300"/>
              <a:ext cx="411979" cy="307777"/>
            </a:xfrm>
            <a:prstGeom prst="rect">
              <a:avLst/>
            </a:prstGeom>
            <a:noFill/>
          </p:spPr>
          <p:txBody>
            <a:bodyPr wrap="none" rtlCol="0">
              <a:spAutoFit/>
            </a:bodyPr>
            <a:lstStyle/>
            <a:p>
              <a:r>
                <a:rPr lang="en-US" sz="1400" dirty="0" smtClean="0"/>
                <a:t>6.5</a:t>
              </a:r>
              <a:endParaRPr lang="en-US" sz="1400" dirty="0"/>
            </a:p>
          </p:txBody>
        </p:sp>
        <p:sp>
          <p:nvSpPr>
            <p:cNvPr id="18" name="TextBox 17"/>
            <p:cNvSpPr txBox="1"/>
            <p:nvPr/>
          </p:nvSpPr>
          <p:spPr>
            <a:xfrm>
              <a:off x="5257800" y="114300"/>
              <a:ext cx="502975" cy="307777"/>
            </a:xfrm>
            <a:prstGeom prst="rect">
              <a:avLst/>
            </a:prstGeom>
            <a:noFill/>
          </p:spPr>
          <p:txBody>
            <a:bodyPr wrap="none" rtlCol="0">
              <a:spAutoFit/>
            </a:bodyPr>
            <a:lstStyle/>
            <a:p>
              <a:r>
                <a:rPr lang="en-US" sz="1400" dirty="0" smtClean="0"/>
                <a:t>12.1</a:t>
              </a:r>
              <a:endParaRPr lang="en-US" sz="1400" dirty="0"/>
            </a:p>
          </p:txBody>
        </p:sp>
        <p:sp>
          <p:nvSpPr>
            <p:cNvPr id="20" name="TextBox 19"/>
            <p:cNvSpPr txBox="1"/>
            <p:nvPr/>
          </p:nvSpPr>
          <p:spPr>
            <a:xfrm>
              <a:off x="4876800" y="114300"/>
              <a:ext cx="415498" cy="307777"/>
            </a:xfrm>
            <a:prstGeom prst="rect">
              <a:avLst/>
            </a:prstGeom>
            <a:noFill/>
          </p:spPr>
          <p:txBody>
            <a:bodyPr wrap="none" rtlCol="0">
              <a:spAutoFit/>
            </a:bodyPr>
            <a:lstStyle/>
            <a:p>
              <a:r>
                <a:rPr lang="en-US" sz="1400" dirty="0" smtClean="0"/>
                <a:t>9.3</a:t>
              </a:r>
              <a:endParaRPr lang="en-US" sz="1400" dirty="0"/>
            </a:p>
          </p:txBody>
        </p:sp>
      </p:grpSp>
      <p:sp>
        <p:nvSpPr>
          <p:cNvPr id="24" name="TextBox 23"/>
          <p:cNvSpPr txBox="1"/>
          <p:nvPr/>
        </p:nvSpPr>
        <p:spPr>
          <a:xfrm>
            <a:off x="4651186" y="152400"/>
            <a:ext cx="878002" cy="307777"/>
          </a:xfrm>
          <a:prstGeom prst="rect">
            <a:avLst/>
          </a:prstGeom>
          <a:noFill/>
        </p:spPr>
        <p:txBody>
          <a:bodyPr wrap="none" rtlCol="0">
            <a:spAutoFit/>
          </a:bodyPr>
          <a:lstStyle/>
          <a:p>
            <a:r>
              <a:rPr lang="en-US" sz="1400" dirty="0" smtClean="0"/>
              <a:t>Color Key</a:t>
            </a:r>
            <a:endParaRPr lang="en-US" sz="1400" dirty="0"/>
          </a:p>
        </p:txBody>
      </p:sp>
    </p:spTree>
    <p:extLst>
      <p:ext uri="{BB962C8B-B14F-4D97-AF65-F5344CB8AC3E}">
        <p14:creationId xmlns:p14="http://schemas.microsoft.com/office/powerpoint/2010/main" val="676700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768"/>
            <a:ext cx="9144000" cy="4572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t>Supplementary Figure 2. </a:t>
            </a: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2835"/>
            <a:ext cx="9144000" cy="6012329"/>
          </a:xfrm>
          <a:prstGeom prst="rect">
            <a:avLst/>
          </a:prstGeom>
        </p:spPr>
      </p:pic>
    </p:spTree>
    <p:extLst>
      <p:ext uri="{BB962C8B-B14F-4D97-AF65-F5344CB8AC3E}">
        <p14:creationId xmlns:p14="http://schemas.microsoft.com/office/powerpoint/2010/main" val="3056291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342900"/>
          </a:xfrm>
        </p:spPr>
        <p:txBody>
          <a:bodyPr>
            <a:noAutofit/>
          </a:bodyPr>
          <a:lstStyle/>
          <a:p>
            <a:pPr algn="l"/>
            <a:r>
              <a:rPr lang="en-US" sz="2800" dirty="0" smtClean="0"/>
              <a:t>Supplementary Figure </a:t>
            </a:r>
            <a:r>
              <a:rPr lang="en-US" sz="2800" dirty="0"/>
              <a:t>3</a:t>
            </a:r>
            <a:r>
              <a:rPr lang="en-US" sz="2800" dirty="0" smtClean="0"/>
              <a:t>. </a:t>
            </a:r>
            <a:endParaRPr lang="en-US" sz="2800" dirty="0"/>
          </a:p>
        </p:txBody>
      </p:sp>
      <p:sp>
        <p:nvSpPr>
          <p:cNvPr id="6" name="TextBox 5"/>
          <p:cNvSpPr txBox="1"/>
          <p:nvPr/>
        </p:nvSpPr>
        <p:spPr>
          <a:xfrm>
            <a:off x="788645" y="454223"/>
            <a:ext cx="659155" cy="307777"/>
          </a:xfrm>
          <a:prstGeom prst="rect">
            <a:avLst/>
          </a:prstGeom>
          <a:noFill/>
          <a:ln>
            <a:noFill/>
          </a:ln>
        </p:spPr>
        <p:txBody>
          <a:bodyPr wrap="none" rtlCol="0">
            <a:spAutoFit/>
          </a:bodyPr>
          <a:lstStyle/>
          <a:p>
            <a:pPr algn="ctr"/>
            <a:r>
              <a:rPr lang="en-US" sz="1400" b="1" dirty="0" smtClean="0"/>
              <a:t>EARLY</a:t>
            </a:r>
            <a:endParaRPr lang="en-US" sz="1400" b="1" dirty="0"/>
          </a:p>
        </p:txBody>
      </p:sp>
      <p:sp>
        <p:nvSpPr>
          <p:cNvPr id="9" name="TextBox 8"/>
          <p:cNvSpPr txBox="1"/>
          <p:nvPr/>
        </p:nvSpPr>
        <p:spPr>
          <a:xfrm>
            <a:off x="6402715" y="457200"/>
            <a:ext cx="1903085" cy="307777"/>
          </a:xfrm>
          <a:prstGeom prst="rect">
            <a:avLst/>
          </a:prstGeom>
          <a:noFill/>
          <a:ln>
            <a:noFill/>
          </a:ln>
        </p:spPr>
        <p:txBody>
          <a:bodyPr wrap="none" rtlCol="0">
            <a:spAutoFit/>
          </a:bodyPr>
          <a:lstStyle/>
          <a:p>
            <a:pPr algn="ctr"/>
            <a:r>
              <a:rPr lang="en-US" sz="1400" b="1" dirty="0" smtClean="0"/>
              <a:t>POST-CHEMOTHERAPY</a:t>
            </a:r>
            <a:endParaRPr lang="en-US" sz="1400" b="1" dirty="0"/>
          </a:p>
        </p:txBody>
      </p:sp>
      <p:pic>
        <p:nvPicPr>
          <p:cNvPr id="20" name="Picture 19" descr="20150216. all samples IHC - suppl fig.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849" y="786559"/>
            <a:ext cx="8242301" cy="6071441"/>
          </a:xfrm>
          <a:prstGeom prst="rect">
            <a:avLst/>
          </a:prstGeom>
        </p:spPr>
      </p:pic>
      <p:sp>
        <p:nvSpPr>
          <p:cNvPr id="21" name="TextBox 20"/>
          <p:cNvSpPr txBox="1"/>
          <p:nvPr/>
        </p:nvSpPr>
        <p:spPr>
          <a:xfrm>
            <a:off x="3599651" y="454223"/>
            <a:ext cx="896149" cy="307777"/>
          </a:xfrm>
          <a:prstGeom prst="rect">
            <a:avLst/>
          </a:prstGeom>
          <a:noFill/>
          <a:ln>
            <a:noFill/>
          </a:ln>
        </p:spPr>
        <p:txBody>
          <a:bodyPr wrap="none" rtlCol="0">
            <a:spAutoFit/>
          </a:bodyPr>
          <a:lstStyle/>
          <a:p>
            <a:pPr algn="ctr"/>
            <a:r>
              <a:rPr lang="en-US" sz="1400" b="1" dirty="0" smtClean="0"/>
              <a:t>BASELINE</a:t>
            </a:r>
            <a:endParaRPr lang="en-US" sz="1400" b="1" dirty="0"/>
          </a:p>
        </p:txBody>
      </p:sp>
    </p:spTree>
    <p:extLst>
      <p:ext uri="{BB962C8B-B14F-4D97-AF65-F5344CB8AC3E}">
        <p14:creationId xmlns:p14="http://schemas.microsoft.com/office/powerpoint/2010/main" val="41072429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400050"/>
          </a:xfrm>
        </p:spPr>
        <p:txBody>
          <a:bodyPr>
            <a:noAutofit/>
          </a:bodyPr>
          <a:lstStyle/>
          <a:p>
            <a:pPr algn="l"/>
            <a:r>
              <a:rPr lang="en-US" sz="2800" dirty="0" smtClean="0"/>
              <a:t>Supplementary Figure </a:t>
            </a:r>
            <a:r>
              <a:rPr lang="en-US" sz="2800" dirty="0"/>
              <a:t>4</a:t>
            </a:r>
            <a:r>
              <a:rPr lang="en-US" sz="2800" dirty="0" smtClean="0"/>
              <a:t>. </a:t>
            </a:r>
            <a:endParaRPr lang="en-US" sz="2800" dirty="0"/>
          </a:p>
        </p:txBody>
      </p:sp>
      <p:sp>
        <p:nvSpPr>
          <p:cNvPr id="6" name="Title 3"/>
          <p:cNvSpPr txBox="1">
            <a:spLocks/>
          </p:cNvSpPr>
          <p:nvPr/>
        </p:nvSpPr>
        <p:spPr>
          <a:xfrm>
            <a:off x="235407" y="793840"/>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a:t>A</a:t>
            </a:r>
            <a:r>
              <a:rPr lang="en-US" sz="2400" dirty="0" smtClean="0"/>
              <a:t>.</a:t>
            </a:r>
            <a:endParaRPr lang="en-US" sz="2400" dirty="0"/>
          </a:p>
        </p:txBody>
      </p:sp>
      <p:sp>
        <p:nvSpPr>
          <p:cNvPr id="7" name="Title 3"/>
          <p:cNvSpPr txBox="1">
            <a:spLocks/>
          </p:cNvSpPr>
          <p:nvPr/>
        </p:nvSpPr>
        <p:spPr>
          <a:xfrm>
            <a:off x="4267200" y="793840"/>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t>B.</a:t>
            </a:r>
            <a:endParaRPr lang="en-US" sz="2400" dirty="0"/>
          </a:p>
        </p:txBody>
      </p:sp>
      <p:pic>
        <p:nvPicPr>
          <p:cNvPr id="1026" name="Picture 2" descr="Y:\Projects\Genitourinary Medical Oncology\Ana Aparicio\anaplastic marker project (2006-0097)\Output\PatternPloy 0405201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219200"/>
            <a:ext cx="4116387" cy="41163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5775" y="1219200"/>
            <a:ext cx="4876800" cy="3657600"/>
          </a:xfrm>
          <a:prstGeom prst="rect">
            <a:avLst/>
          </a:prstGeom>
        </p:spPr>
      </p:pic>
    </p:spTree>
    <p:extLst>
      <p:ext uri="{BB962C8B-B14F-4D97-AF65-F5344CB8AC3E}">
        <p14:creationId xmlns:p14="http://schemas.microsoft.com/office/powerpoint/2010/main" val="4196332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229600" cy="457200"/>
          </a:xfrm>
        </p:spPr>
        <p:txBody>
          <a:bodyPr>
            <a:noAutofit/>
          </a:bodyPr>
          <a:lstStyle/>
          <a:p>
            <a:pPr algn="l"/>
            <a:r>
              <a:rPr lang="en-US" sz="2800" dirty="0" smtClean="0"/>
              <a:t>Supplementary Figure </a:t>
            </a:r>
            <a:r>
              <a:rPr lang="en-US" sz="2800" dirty="0"/>
              <a:t>5</a:t>
            </a:r>
            <a:r>
              <a:rPr lang="en-US" sz="2800" dirty="0" smtClean="0"/>
              <a:t>. </a:t>
            </a:r>
            <a:endParaRPr lang="en-US" sz="2800" dirty="0"/>
          </a:p>
        </p:txBody>
      </p:sp>
      <p:pic>
        <p:nvPicPr>
          <p:cNvPr id="2" name="Picture 1" descr="CNA per sam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38300"/>
            <a:ext cx="9144000" cy="3568905"/>
          </a:xfrm>
          <a:prstGeom prst="rect">
            <a:avLst/>
          </a:prstGeom>
        </p:spPr>
      </p:pic>
    </p:spTree>
    <p:extLst>
      <p:ext uri="{BB962C8B-B14F-4D97-AF65-F5344CB8AC3E}">
        <p14:creationId xmlns:p14="http://schemas.microsoft.com/office/powerpoint/2010/main" val="1640219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1" y="0"/>
            <a:ext cx="5876863" cy="342900"/>
          </a:xfrm>
          <a:prstGeom prst="rect">
            <a:avLst/>
          </a:prstGeom>
          <a:ln>
            <a:noFill/>
          </a:ln>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t>Supplementary Figure </a:t>
            </a:r>
            <a:r>
              <a:rPr lang="en-US" sz="2400" dirty="0"/>
              <a:t>6</a:t>
            </a:r>
            <a:r>
              <a:rPr lang="en-US" sz="2400" dirty="0" smtClean="0"/>
              <a:t>. </a:t>
            </a:r>
            <a:endParaRPr lang="en-US" sz="2400" dirty="0"/>
          </a:p>
        </p:txBody>
      </p:sp>
      <p:sp>
        <p:nvSpPr>
          <p:cNvPr id="20" name="Title 3"/>
          <p:cNvSpPr txBox="1">
            <a:spLocks/>
          </p:cNvSpPr>
          <p:nvPr/>
        </p:nvSpPr>
        <p:spPr>
          <a:xfrm>
            <a:off x="0" y="381000"/>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a:t>A</a:t>
            </a:r>
            <a:r>
              <a:rPr lang="en-US" sz="2400" dirty="0" smtClean="0"/>
              <a:t>.</a:t>
            </a:r>
            <a:endParaRPr lang="en-US" sz="2400" dirty="0"/>
          </a:p>
        </p:txBody>
      </p:sp>
      <p:pic>
        <p:nvPicPr>
          <p:cNvPr id="5" name="Picture 4"/>
          <p:cNvPicPr>
            <a:picLocks noChangeAspect="1"/>
          </p:cNvPicPr>
          <p:nvPr/>
        </p:nvPicPr>
        <p:blipFill>
          <a:blip r:embed="rId3"/>
          <a:stretch>
            <a:fillRect/>
          </a:stretch>
        </p:blipFill>
        <p:spPr>
          <a:xfrm>
            <a:off x="457200" y="2133600"/>
            <a:ext cx="1188720" cy="1472851"/>
          </a:xfrm>
          <a:prstGeom prst="rect">
            <a:avLst/>
          </a:prstGeom>
        </p:spPr>
      </p:pic>
      <p:pic>
        <p:nvPicPr>
          <p:cNvPr id="6" name="Picture 5"/>
          <p:cNvPicPr>
            <a:picLocks noChangeAspect="1"/>
          </p:cNvPicPr>
          <p:nvPr/>
        </p:nvPicPr>
        <p:blipFill>
          <a:blip r:embed="rId4"/>
          <a:stretch>
            <a:fillRect/>
          </a:stretch>
        </p:blipFill>
        <p:spPr>
          <a:xfrm>
            <a:off x="1676400" y="2133600"/>
            <a:ext cx="1188720" cy="1472853"/>
          </a:xfrm>
          <a:prstGeom prst="rect">
            <a:avLst/>
          </a:prstGeom>
        </p:spPr>
      </p:pic>
      <p:pic>
        <p:nvPicPr>
          <p:cNvPr id="7" name="Picture 6"/>
          <p:cNvPicPr>
            <a:picLocks noChangeAspect="1"/>
          </p:cNvPicPr>
          <p:nvPr/>
        </p:nvPicPr>
        <p:blipFill>
          <a:blip r:embed="rId5"/>
          <a:stretch>
            <a:fillRect/>
          </a:stretch>
        </p:blipFill>
        <p:spPr>
          <a:xfrm>
            <a:off x="5334000" y="2133600"/>
            <a:ext cx="1188720" cy="1472853"/>
          </a:xfrm>
          <a:prstGeom prst="rect">
            <a:avLst/>
          </a:prstGeom>
        </p:spPr>
      </p:pic>
      <p:pic>
        <p:nvPicPr>
          <p:cNvPr id="8" name="Picture 7"/>
          <p:cNvPicPr>
            <a:picLocks noChangeAspect="1"/>
          </p:cNvPicPr>
          <p:nvPr/>
        </p:nvPicPr>
        <p:blipFill>
          <a:blip r:embed="rId6"/>
          <a:stretch>
            <a:fillRect/>
          </a:stretch>
        </p:blipFill>
        <p:spPr>
          <a:xfrm>
            <a:off x="2895600" y="2133600"/>
            <a:ext cx="1188720" cy="1472853"/>
          </a:xfrm>
          <a:prstGeom prst="rect">
            <a:avLst/>
          </a:prstGeom>
        </p:spPr>
      </p:pic>
      <p:pic>
        <p:nvPicPr>
          <p:cNvPr id="9" name="Picture 8"/>
          <p:cNvPicPr>
            <a:picLocks noChangeAspect="1"/>
          </p:cNvPicPr>
          <p:nvPr/>
        </p:nvPicPr>
        <p:blipFill>
          <a:blip r:embed="rId7"/>
          <a:stretch>
            <a:fillRect/>
          </a:stretch>
        </p:blipFill>
        <p:spPr>
          <a:xfrm>
            <a:off x="7772400" y="2133600"/>
            <a:ext cx="1188720" cy="1472853"/>
          </a:xfrm>
          <a:prstGeom prst="rect">
            <a:avLst/>
          </a:prstGeom>
        </p:spPr>
      </p:pic>
      <p:pic>
        <p:nvPicPr>
          <p:cNvPr id="10" name="Picture 9"/>
          <p:cNvPicPr>
            <a:picLocks noChangeAspect="1"/>
          </p:cNvPicPr>
          <p:nvPr/>
        </p:nvPicPr>
        <p:blipFill>
          <a:blip r:embed="rId8"/>
          <a:stretch>
            <a:fillRect/>
          </a:stretch>
        </p:blipFill>
        <p:spPr>
          <a:xfrm>
            <a:off x="6553200" y="2133600"/>
            <a:ext cx="1188720" cy="1472853"/>
          </a:xfrm>
          <a:prstGeom prst="rect">
            <a:avLst/>
          </a:prstGeom>
        </p:spPr>
      </p:pic>
      <p:pic>
        <p:nvPicPr>
          <p:cNvPr id="11" name="Picture 10"/>
          <p:cNvPicPr>
            <a:picLocks noChangeAspect="1"/>
          </p:cNvPicPr>
          <p:nvPr/>
        </p:nvPicPr>
        <p:blipFill>
          <a:blip r:embed="rId9"/>
          <a:stretch>
            <a:fillRect/>
          </a:stretch>
        </p:blipFill>
        <p:spPr>
          <a:xfrm>
            <a:off x="4114800" y="2133600"/>
            <a:ext cx="1188720" cy="1472853"/>
          </a:xfrm>
          <a:prstGeom prst="rect">
            <a:avLst/>
          </a:prstGeom>
        </p:spPr>
      </p:pic>
      <p:sp>
        <p:nvSpPr>
          <p:cNvPr id="47" name="Title 3"/>
          <p:cNvSpPr txBox="1">
            <a:spLocks/>
          </p:cNvSpPr>
          <p:nvPr/>
        </p:nvSpPr>
        <p:spPr>
          <a:xfrm>
            <a:off x="38100" y="2133600"/>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a:t>B</a:t>
            </a:r>
            <a:r>
              <a:rPr lang="en-US" sz="2400" dirty="0" smtClean="0"/>
              <a:t>.</a:t>
            </a:r>
            <a:endParaRPr lang="en-US" sz="2400" dirty="0"/>
          </a:p>
        </p:txBody>
      </p:sp>
      <p:pic>
        <p:nvPicPr>
          <p:cNvPr id="12" name="Picture 11"/>
          <p:cNvPicPr>
            <a:picLocks noChangeAspect="1"/>
          </p:cNvPicPr>
          <p:nvPr/>
        </p:nvPicPr>
        <p:blipFill>
          <a:blip r:embed="rId10"/>
          <a:stretch>
            <a:fillRect/>
          </a:stretch>
        </p:blipFill>
        <p:spPr>
          <a:xfrm>
            <a:off x="457200" y="3733800"/>
            <a:ext cx="1188180" cy="1472184"/>
          </a:xfrm>
          <a:prstGeom prst="rect">
            <a:avLst/>
          </a:prstGeom>
        </p:spPr>
      </p:pic>
      <p:pic>
        <p:nvPicPr>
          <p:cNvPr id="13" name="Picture 12"/>
          <p:cNvPicPr>
            <a:picLocks noChangeAspect="1"/>
          </p:cNvPicPr>
          <p:nvPr/>
        </p:nvPicPr>
        <p:blipFill>
          <a:blip r:embed="rId11"/>
          <a:stretch>
            <a:fillRect/>
          </a:stretch>
        </p:blipFill>
        <p:spPr>
          <a:xfrm>
            <a:off x="1676400" y="3733800"/>
            <a:ext cx="1188180" cy="1472184"/>
          </a:xfrm>
          <a:prstGeom prst="rect">
            <a:avLst/>
          </a:prstGeom>
        </p:spPr>
      </p:pic>
      <p:pic>
        <p:nvPicPr>
          <p:cNvPr id="15" name="Picture 14"/>
          <p:cNvPicPr>
            <a:picLocks noChangeAspect="1"/>
          </p:cNvPicPr>
          <p:nvPr/>
        </p:nvPicPr>
        <p:blipFill>
          <a:blip r:embed="rId12"/>
          <a:stretch>
            <a:fillRect/>
          </a:stretch>
        </p:blipFill>
        <p:spPr>
          <a:xfrm>
            <a:off x="2895600" y="3733800"/>
            <a:ext cx="1188180" cy="1472184"/>
          </a:xfrm>
          <a:prstGeom prst="rect">
            <a:avLst/>
          </a:prstGeom>
        </p:spPr>
      </p:pic>
      <p:pic>
        <p:nvPicPr>
          <p:cNvPr id="17" name="Picture 16"/>
          <p:cNvPicPr>
            <a:picLocks noChangeAspect="1"/>
          </p:cNvPicPr>
          <p:nvPr/>
        </p:nvPicPr>
        <p:blipFill>
          <a:blip r:embed="rId13"/>
          <a:stretch>
            <a:fillRect/>
          </a:stretch>
        </p:blipFill>
        <p:spPr>
          <a:xfrm>
            <a:off x="4114800" y="3733800"/>
            <a:ext cx="1188180" cy="1472184"/>
          </a:xfrm>
          <a:prstGeom prst="rect">
            <a:avLst/>
          </a:prstGeom>
        </p:spPr>
      </p:pic>
      <p:pic>
        <p:nvPicPr>
          <p:cNvPr id="19" name="Picture 18"/>
          <p:cNvPicPr>
            <a:picLocks noChangeAspect="1"/>
          </p:cNvPicPr>
          <p:nvPr/>
        </p:nvPicPr>
        <p:blipFill>
          <a:blip r:embed="rId14"/>
          <a:stretch>
            <a:fillRect/>
          </a:stretch>
        </p:blipFill>
        <p:spPr>
          <a:xfrm>
            <a:off x="5334000" y="3733800"/>
            <a:ext cx="1188180" cy="1472184"/>
          </a:xfrm>
          <a:prstGeom prst="rect">
            <a:avLst/>
          </a:prstGeom>
        </p:spPr>
      </p:pic>
      <p:pic>
        <p:nvPicPr>
          <p:cNvPr id="25" name="Picture 24"/>
          <p:cNvPicPr>
            <a:picLocks noChangeAspect="1"/>
          </p:cNvPicPr>
          <p:nvPr/>
        </p:nvPicPr>
        <p:blipFill>
          <a:blip r:embed="rId15"/>
          <a:stretch>
            <a:fillRect/>
          </a:stretch>
        </p:blipFill>
        <p:spPr>
          <a:xfrm>
            <a:off x="6553200" y="3733800"/>
            <a:ext cx="1188180" cy="1472184"/>
          </a:xfrm>
          <a:prstGeom prst="rect">
            <a:avLst/>
          </a:prstGeom>
        </p:spPr>
      </p:pic>
      <p:pic>
        <p:nvPicPr>
          <p:cNvPr id="27" name="Picture 26"/>
          <p:cNvPicPr>
            <a:picLocks noChangeAspect="1"/>
          </p:cNvPicPr>
          <p:nvPr/>
        </p:nvPicPr>
        <p:blipFill>
          <a:blip r:embed="rId16"/>
          <a:stretch>
            <a:fillRect/>
          </a:stretch>
        </p:blipFill>
        <p:spPr>
          <a:xfrm>
            <a:off x="7772400" y="3733800"/>
            <a:ext cx="1188180" cy="1472184"/>
          </a:xfrm>
          <a:prstGeom prst="rect">
            <a:avLst/>
          </a:prstGeom>
        </p:spPr>
      </p:pic>
      <p:sp>
        <p:nvSpPr>
          <p:cNvPr id="55" name="Title 3"/>
          <p:cNvSpPr txBox="1">
            <a:spLocks/>
          </p:cNvSpPr>
          <p:nvPr/>
        </p:nvSpPr>
        <p:spPr>
          <a:xfrm>
            <a:off x="12700" y="3733800"/>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a:t>C</a:t>
            </a:r>
            <a:r>
              <a:rPr lang="en-US" sz="2400" dirty="0" smtClean="0"/>
              <a:t>.</a:t>
            </a:r>
            <a:endParaRPr lang="en-US" sz="2400" dirty="0"/>
          </a:p>
        </p:txBody>
      </p:sp>
      <p:pic>
        <p:nvPicPr>
          <p:cNvPr id="29" name="Picture 28"/>
          <p:cNvPicPr>
            <a:picLocks noChangeAspect="1"/>
          </p:cNvPicPr>
          <p:nvPr/>
        </p:nvPicPr>
        <p:blipFill>
          <a:blip r:embed="rId17"/>
          <a:stretch>
            <a:fillRect/>
          </a:stretch>
        </p:blipFill>
        <p:spPr>
          <a:xfrm>
            <a:off x="457200" y="5375705"/>
            <a:ext cx="1188180" cy="1472184"/>
          </a:xfrm>
          <a:prstGeom prst="rect">
            <a:avLst/>
          </a:prstGeom>
        </p:spPr>
      </p:pic>
      <p:pic>
        <p:nvPicPr>
          <p:cNvPr id="31" name="Picture 30"/>
          <p:cNvPicPr>
            <a:picLocks noChangeAspect="1"/>
          </p:cNvPicPr>
          <p:nvPr/>
        </p:nvPicPr>
        <p:blipFill>
          <a:blip r:embed="rId18"/>
          <a:stretch>
            <a:fillRect/>
          </a:stretch>
        </p:blipFill>
        <p:spPr>
          <a:xfrm>
            <a:off x="1676400" y="5375705"/>
            <a:ext cx="1188180" cy="1472184"/>
          </a:xfrm>
          <a:prstGeom prst="rect">
            <a:avLst/>
          </a:prstGeom>
        </p:spPr>
      </p:pic>
      <p:pic>
        <p:nvPicPr>
          <p:cNvPr id="59" name="Picture 58"/>
          <p:cNvPicPr>
            <a:picLocks noChangeAspect="1"/>
          </p:cNvPicPr>
          <p:nvPr/>
        </p:nvPicPr>
        <p:blipFill>
          <a:blip r:embed="rId19"/>
          <a:stretch>
            <a:fillRect/>
          </a:stretch>
        </p:blipFill>
        <p:spPr>
          <a:xfrm>
            <a:off x="2895600" y="5375705"/>
            <a:ext cx="1188180" cy="1472184"/>
          </a:xfrm>
          <a:prstGeom prst="rect">
            <a:avLst/>
          </a:prstGeom>
        </p:spPr>
      </p:pic>
      <p:pic>
        <p:nvPicPr>
          <p:cNvPr id="61" name="Picture 60"/>
          <p:cNvPicPr>
            <a:picLocks noChangeAspect="1"/>
          </p:cNvPicPr>
          <p:nvPr/>
        </p:nvPicPr>
        <p:blipFill>
          <a:blip r:embed="rId20"/>
          <a:stretch>
            <a:fillRect/>
          </a:stretch>
        </p:blipFill>
        <p:spPr>
          <a:xfrm>
            <a:off x="4191000" y="5375705"/>
            <a:ext cx="1188180" cy="1472184"/>
          </a:xfrm>
          <a:prstGeom prst="rect">
            <a:avLst/>
          </a:prstGeom>
        </p:spPr>
      </p:pic>
      <p:sp>
        <p:nvSpPr>
          <p:cNvPr id="62" name="Title 3"/>
          <p:cNvSpPr txBox="1">
            <a:spLocks/>
          </p:cNvSpPr>
          <p:nvPr/>
        </p:nvSpPr>
        <p:spPr>
          <a:xfrm>
            <a:off x="0" y="5375705"/>
            <a:ext cx="450393" cy="42536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dirty="0"/>
              <a:t>D</a:t>
            </a:r>
            <a:r>
              <a:rPr lang="en-US" sz="2400" dirty="0" smtClean="0"/>
              <a:t>.</a:t>
            </a:r>
            <a:endParaRPr lang="en-US" sz="2400" dirty="0"/>
          </a:p>
        </p:txBody>
      </p:sp>
      <p:pic>
        <p:nvPicPr>
          <p:cNvPr id="64" name="Picture 63"/>
          <p:cNvPicPr>
            <a:picLocks noChangeAspect="1"/>
          </p:cNvPicPr>
          <p:nvPr/>
        </p:nvPicPr>
        <p:blipFill>
          <a:blip r:embed="rId21"/>
          <a:stretch>
            <a:fillRect/>
          </a:stretch>
        </p:blipFill>
        <p:spPr>
          <a:xfrm>
            <a:off x="457200" y="533400"/>
            <a:ext cx="6271273" cy="1472184"/>
          </a:xfrm>
          <a:prstGeom prst="rect">
            <a:avLst/>
          </a:prstGeom>
        </p:spPr>
      </p:pic>
    </p:spTree>
    <p:extLst>
      <p:ext uri="{BB962C8B-B14F-4D97-AF65-F5344CB8AC3E}">
        <p14:creationId xmlns:p14="http://schemas.microsoft.com/office/powerpoint/2010/main" val="3228238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 y="0"/>
            <a:ext cx="5876863" cy="342900"/>
          </a:xfrm>
          <a:prstGeom prst="rect">
            <a:avLst/>
          </a:prstGeom>
          <a:ln>
            <a:noFill/>
          </a:ln>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t>Supplementary Figure </a:t>
            </a:r>
            <a:r>
              <a:rPr lang="en-US" sz="2400" dirty="0"/>
              <a:t>7</a:t>
            </a:r>
            <a:r>
              <a:rPr lang="en-US" sz="2400" dirty="0" smtClean="0"/>
              <a:t>. </a:t>
            </a: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685800"/>
            <a:ext cx="7315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8734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17997</TotalTime>
  <Words>883</Words>
  <Application>Microsoft Macintosh PowerPoint</Application>
  <PresentationFormat>On-screen Show (4:3)</PresentationFormat>
  <Paragraphs>220</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Supplementary Figure 1. </vt:lpstr>
      <vt:lpstr>PowerPoint Presentation</vt:lpstr>
      <vt:lpstr>Supplementary Figure 3. </vt:lpstr>
      <vt:lpstr>Supplementary Figure 4. </vt:lpstr>
      <vt:lpstr>Supplementary Figure 5. </vt:lpstr>
      <vt:lpstr>PowerPoint Presentation</vt:lpstr>
      <vt:lpstr>PowerPoint Presentation</vt:lpstr>
    </vt:vector>
  </TitlesOfParts>
  <Company>M. D. Anderson Cancer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Figure 1.</dc:title>
  <dc:creator>Aparicio,Ana</dc:creator>
  <cp:lastModifiedBy>Ana Aparicio</cp:lastModifiedBy>
  <cp:revision>99</cp:revision>
  <cp:lastPrinted>2015-04-02T13:05:52Z</cp:lastPrinted>
  <dcterms:created xsi:type="dcterms:W3CDTF">2014-10-14T22:24:13Z</dcterms:created>
  <dcterms:modified xsi:type="dcterms:W3CDTF">2015-10-09T21:06:47Z</dcterms:modified>
</cp:coreProperties>
</file>