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040" y="-3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E897F-7A81-48CE-9F4A-611E973224AF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125B8-6DE5-4355-BE64-AB169BADD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350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E897F-7A81-48CE-9F4A-611E973224AF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125B8-6DE5-4355-BE64-AB169BADD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311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E897F-7A81-48CE-9F4A-611E973224AF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125B8-6DE5-4355-BE64-AB169BADD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916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E897F-7A81-48CE-9F4A-611E973224AF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125B8-6DE5-4355-BE64-AB169BADD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085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E897F-7A81-48CE-9F4A-611E973224AF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125B8-6DE5-4355-BE64-AB169BADD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34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E897F-7A81-48CE-9F4A-611E973224AF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125B8-6DE5-4355-BE64-AB169BADD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316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E897F-7A81-48CE-9F4A-611E973224AF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125B8-6DE5-4355-BE64-AB169BADD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775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E897F-7A81-48CE-9F4A-611E973224AF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125B8-6DE5-4355-BE64-AB169BADD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801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E897F-7A81-48CE-9F4A-611E973224AF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125B8-6DE5-4355-BE64-AB169BADD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870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E897F-7A81-48CE-9F4A-611E973224AF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125B8-6DE5-4355-BE64-AB169BADD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533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E897F-7A81-48CE-9F4A-611E973224AF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125B8-6DE5-4355-BE64-AB169BADD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623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3E897F-7A81-48CE-9F4A-611E973224AF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3125B8-6DE5-4355-BE64-AB169BADD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609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143000" y="1600200"/>
            <a:ext cx="7010400" cy="516555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 rot="18645420">
            <a:off x="1787914" y="732056"/>
            <a:ext cx="705600" cy="1020185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/>
              <a:t>PD1</a:t>
            </a:r>
            <a:endParaRPr lang="en-US" sz="800" b="1" dirty="0"/>
          </a:p>
        </p:txBody>
      </p:sp>
      <p:sp>
        <p:nvSpPr>
          <p:cNvPr id="6" name="Freeform 5"/>
          <p:cNvSpPr/>
          <p:nvPr/>
        </p:nvSpPr>
        <p:spPr>
          <a:xfrm>
            <a:off x="2240787" y="1667234"/>
            <a:ext cx="83946" cy="1683944"/>
          </a:xfrm>
          <a:custGeom>
            <a:avLst/>
            <a:gdLst>
              <a:gd name="connsiteX0" fmla="*/ 45803 w 83946"/>
              <a:gd name="connsiteY0" fmla="*/ 0 h 1683944"/>
              <a:gd name="connsiteX1" fmla="*/ 536 w 83946"/>
              <a:gd name="connsiteY1" fmla="*/ 153909 h 1683944"/>
              <a:gd name="connsiteX2" fmla="*/ 72964 w 83946"/>
              <a:gd name="connsiteY2" fmla="*/ 298764 h 1683944"/>
              <a:gd name="connsiteX3" fmla="*/ 9590 w 83946"/>
              <a:gd name="connsiteY3" fmla="*/ 416459 h 1683944"/>
              <a:gd name="connsiteX4" fmla="*/ 82017 w 83946"/>
              <a:gd name="connsiteY4" fmla="*/ 579422 h 1683944"/>
              <a:gd name="connsiteX5" fmla="*/ 63910 w 83946"/>
              <a:gd name="connsiteY5" fmla="*/ 760491 h 1683944"/>
              <a:gd name="connsiteX6" fmla="*/ 72964 w 83946"/>
              <a:gd name="connsiteY6" fmla="*/ 1683944 h 1683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3946" h="1683944">
                <a:moveTo>
                  <a:pt x="45803" y="0"/>
                </a:moveTo>
                <a:cubicBezTo>
                  <a:pt x="20906" y="52057"/>
                  <a:pt x="-3991" y="104115"/>
                  <a:pt x="536" y="153909"/>
                </a:cubicBezTo>
                <a:cubicBezTo>
                  <a:pt x="5063" y="203703"/>
                  <a:pt x="71455" y="255006"/>
                  <a:pt x="72964" y="298764"/>
                </a:cubicBezTo>
                <a:cubicBezTo>
                  <a:pt x="74473" y="342522"/>
                  <a:pt x="8081" y="369683"/>
                  <a:pt x="9590" y="416459"/>
                </a:cubicBezTo>
                <a:cubicBezTo>
                  <a:pt x="11099" y="463235"/>
                  <a:pt x="72964" y="522083"/>
                  <a:pt x="82017" y="579422"/>
                </a:cubicBezTo>
                <a:cubicBezTo>
                  <a:pt x="91070" y="636761"/>
                  <a:pt x="65419" y="576404"/>
                  <a:pt x="63910" y="760491"/>
                </a:cubicBezTo>
                <a:cubicBezTo>
                  <a:pt x="62401" y="944578"/>
                  <a:pt x="67682" y="1314261"/>
                  <a:pt x="72964" y="1683944"/>
                </a:cubicBezTo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240570" y="2445835"/>
            <a:ext cx="148678" cy="3244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240570" y="2908312"/>
            <a:ext cx="148678" cy="3244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313048" y="2432024"/>
            <a:ext cx="13143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Tyrosine based inhibitory motif</a:t>
            </a:r>
            <a:endParaRPr lang="en-US" sz="1000" dirty="0"/>
          </a:p>
        </p:txBody>
      </p:sp>
      <p:sp>
        <p:nvSpPr>
          <p:cNvPr id="9" name="TextBox 8"/>
          <p:cNvSpPr txBox="1"/>
          <p:nvPr/>
        </p:nvSpPr>
        <p:spPr>
          <a:xfrm>
            <a:off x="2300780" y="2889224"/>
            <a:ext cx="1098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Tyrosine based switch motif</a:t>
            </a:r>
            <a:endParaRPr lang="en-US" sz="1000" dirty="0"/>
          </a:p>
        </p:txBody>
      </p:sp>
      <p:pic>
        <p:nvPicPr>
          <p:cNvPr id="1027" name="Picture 3" descr="C:\Users\Edmund\Downloads\Picture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8180" r="-3" b="79017"/>
          <a:stretch/>
        </p:blipFill>
        <p:spPr bwMode="auto">
          <a:xfrm>
            <a:off x="3658839" y="1262556"/>
            <a:ext cx="151359" cy="356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Oval 24"/>
          <p:cNvSpPr/>
          <p:nvPr/>
        </p:nvSpPr>
        <p:spPr>
          <a:xfrm>
            <a:off x="3722339" y="1619310"/>
            <a:ext cx="45719" cy="666690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3781942" y="1619310"/>
            <a:ext cx="45719" cy="666690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3776861" y="1830289"/>
            <a:ext cx="131434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CD28</a:t>
            </a:r>
            <a:endParaRPr lang="en-US" sz="1000" dirty="0"/>
          </a:p>
        </p:txBody>
      </p:sp>
      <p:grpSp>
        <p:nvGrpSpPr>
          <p:cNvPr id="28" name="Group 27"/>
          <p:cNvGrpSpPr/>
          <p:nvPr/>
        </p:nvGrpSpPr>
        <p:grpSpPr>
          <a:xfrm>
            <a:off x="5191593" y="1562160"/>
            <a:ext cx="45719" cy="666690"/>
            <a:chOff x="4724400" y="1555750"/>
            <a:chExt cx="45719" cy="666690"/>
          </a:xfrm>
        </p:grpSpPr>
        <p:sp>
          <p:nvSpPr>
            <p:cNvPr id="32" name="Oval 31"/>
            <p:cNvSpPr/>
            <p:nvPr/>
          </p:nvSpPr>
          <p:spPr>
            <a:xfrm>
              <a:off x="4724400" y="1555750"/>
              <a:ext cx="45719" cy="66669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4724400" y="1905000"/>
              <a:ext cx="45719" cy="15240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4724400" y="1708150"/>
              <a:ext cx="45719" cy="15240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242393" y="1562160"/>
            <a:ext cx="45719" cy="666690"/>
            <a:chOff x="4724400" y="1555750"/>
            <a:chExt cx="45719" cy="666690"/>
          </a:xfrm>
        </p:grpSpPr>
        <p:sp>
          <p:nvSpPr>
            <p:cNvPr id="36" name="Oval 35"/>
            <p:cNvSpPr/>
            <p:nvPr/>
          </p:nvSpPr>
          <p:spPr>
            <a:xfrm>
              <a:off x="4724400" y="1555750"/>
              <a:ext cx="45719" cy="66669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>
              <a:off x="4724400" y="1905000"/>
              <a:ext cx="45719" cy="15240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>
              <a:off x="4724400" y="1708150"/>
              <a:ext cx="45719" cy="15240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0" name="Picture 3" descr="C:\Users\Edmund\Downloads\Picture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8180" r="-3" b="79017"/>
          <a:stretch/>
        </p:blipFill>
        <p:spPr bwMode="auto">
          <a:xfrm>
            <a:off x="5131990" y="1211696"/>
            <a:ext cx="151359" cy="356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5211912" y="1754029"/>
            <a:ext cx="131434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CD28 mutant</a:t>
            </a:r>
            <a:endParaRPr lang="en-US" sz="1000" dirty="0"/>
          </a:p>
        </p:txBody>
      </p:sp>
      <p:sp>
        <p:nvSpPr>
          <p:cNvPr id="42" name="Oval 41"/>
          <p:cNvSpPr/>
          <p:nvPr/>
        </p:nvSpPr>
        <p:spPr>
          <a:xfrm rot="18645420">
            <a:off x="3315133" y="363584"/>
            <a:ext cx="687057" cy="1020185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/>
              <a:t>PD1</a:t>
            </a:r>
            <a:br>
              <a:rPr lang="en-US" sz="800" b="1" dirty="0" smtClean="0"/>
            </a:br>
            <a:r>
              <a:rPr lang="en-US" sz="800" b="1" dirty="0" smtClean="0"/>
              <a:t>CD28</a:t>
            </a:r>
            <a:endParaRPr lang="en-US" sz="800" b="1" dirty="0"/>
          </a:p>
        </p:txBody>
      </p:sp>
      <p:sp>
        <p:nvSpPr>
          <p:cNvPr id="43" name="Oval 42"/>
          <p:cNvSpPr/>
          <p:nvPr/>
        </p:nvSpPr>
        <p:spPr>
          <a:xfrm rot="18645420">
            <a:off x="4836474" y="295129"/>
            <a:ext cx="702371" cy="1020185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/>
              <a:t>PD1</a:t>
            </a:r>
            <a:br>
              <a:rPr lang="en-US" sz="800" b="1" dirty="0" smtClean="0"/>
            </a:br>
            <a:r>
              <a:rPr lang="en-US" sz="800" b="1" dirty="0" smtClean="0"/>
              <a:t>CD28m</a:t>
            </a:r>
            <a:endParaRPr lang="en-US" sz="800" b="1" dirty="0"/>
          </a:p>
        </p:txBody>
      </p:sp>
      <p:pic>
        <p:nvPicPr>
          <p:cNvPr id="46" name="Picture 3" descr="C:\Users\Edmund\Downloads\Picture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8180" t="1" r="-3" b="68932"/>
          <a:stretch/>
        </p:blipFill>
        <p:spPr bwMode="auto">
          <a:xfrm>
            <a:off x="6749384" y="1757796"/>
            <a:ext cx="151359" cy="528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Oval 46"/>
          <p:cNvSpPr/>
          <p:nvPr/>
        </p:nvSpPr>
        <p:spPr>
          <a:xfrm rot="18645420">
            <a:off x="6397295" y="840531"/>
            <a:ext cx="735356" cy="1020185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/>
              <a:t>PD1</a:t>
            </a:r>
            <a:br>
              <a:rPr lang="en-US" sz="800" b="1" dirty="0" smtClean="0"/>
            </a:br>
            <a:r>
              <a:rPr lang="en-US" sz="800" b="1" dirty="0" smtClean="0"/>
              <a:t>tailless</a:t>
            </a:r>
            <a:endParaRPr lang="en-US" sz="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52400" y="152400"/>
            <a:ext cx="2605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Supplementary </a:t>
            </a:r>
            <a:r>
              <a:rPr lang="en-US" smtClean="0"/>
              <a:t>Figure 2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676400" y="4419600"/>
            <a:ext cx="5943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The PD1CD28 </a:t>
            </a:r>
            <a:r>
              <a:rPr lang="en-US" sz="1200" dirty="0" smtClean="0"/>
              <a:t>switch-receptor </a:t>
            </a:r>
            <a:r>
              <a:rPr lang="en-US" sz="1200" dirty="0" smtClean="0"/>
              <a:t>(B) was constructed by fusing a truncated extracellular PD1 (A) with the </a:t>
            </a:r>
            <a:r>
              <a:rPr lang="en-US" sz="1200" dirty="0" err="1" smtClean="0"/>
              <a:t>transmembrane</a:t>
            </a:r>
            <a:r>
              <a:rPr lang="en-US" sz="1200" dirty="0" smtClean="0"/>
              <a:t> and cytoplasmic domains of CD28. The PD1CD28mutant (C) was constructed by modifying the CD28 signaling transduction proximal YMNM motif and distal </a:t>
            </a:r>
            <a:r>
              <a:rPr lang="en-US" sz="1200" dirty="0" err="1" smtClean="0"/>
              <a:t>proline</a:t>
            </a:r>
            <a:r>
              <a:rPr lang="en-US" sz="1200" dirty="0" smtClean="0"/>
              <a:t>-rich motifs PRRP and PYAP of the PD1CD28 switch receptor (B). PD1-tailless (D) was a truncated version of PD1 (A) without the signaling motifs (ITIM, ITSM)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1447800" y="873676"/>
            <a:ext cx="304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A.</a:t>
            </a:r>
            <a:endParaRPr lang="en-US" sz="1100" dirty="0"/>
          </a:p>
        </p:txBody>
      </p:sp>
      <p:sp>
        <p:nvSpPr>
          <p:cNvPr id="31" name="TextBox 30"/>
          <p:cNvSpPr txBox="1"/>
          <p:nvPr/>
        </p:nvSpPr>
        <p:spPr>
          <a:xfrm>
            <a:off x="2971800" y="609600"/>
            <a:ext cx="304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B</a:t>
            </a:r>
            <a:r>
              <a:rPr lang="en-US" sz="1100" dirty="0" smtClean="0"/>
              <a:t>.</a:t>
            </a:r>
            <a:endParaRPr lang="en-US" sz="1100" dirty="0"/>
          </a:p>
        </p:txBody>
      </p:sp>
      <p:sp>
        <p:nvSpPr>
          <p:cNvPr id="34" name="TextBox 33"/>
          <p:cNvSpPr txBox="1"/>
          <p:nvPr/>
        </p:nvSpPr>
        <p:spPr>
          <a:xfrm>
            <a:off x="4495800" y="533400"/>
            <a:ext cx="304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C.</a:t>
            </a:r>
            <a:endParaRPr lang="en-US" sz="1100" dirty="0"/>
          </a:p>
        </p:txBody>
      </p:sp>
      <p:sp>
        <p:nvSpPr>
          <p:cNvPr id="39" name="TextBox 38"/>
          <p:cNvSpPr txBox="1"/>
          <p:nvPr/>
        </p:nvSpPr>
        <p:spPr>
          <a:xfrm>
            <a:off x="6019800" y="1033790"/>
            <a:ext cx="304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</a:t>
            </a:r>
            <a:r>
              <a:rPr lang="en-US" sz="1100" dirty="0" smtClean="0"/>
              <a:t>.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358913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105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Edmund</dc:creator>
  <cp:lastModifiedBy>Edmund</cp:lastModifiedBy>
  <cp:revision>16</cp:revision>
  <dcterms:created xsi:type="dcterms:W3CDTF">2015-05-21T21:44:39Z</dcterms:created>
  <dcterms:modified xsi:type="dcterms:W3CDTF">2015-11-21T14:15:05Z</dcterms:modified>
</cp:coreProperties>
</file>