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K:\PD1CD28\pd1cd28mu_Luciferase%20Assay%20System_5-28-2015_2-36-03%20PM%20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'in vitro'!$E$27:$E$32</c:f>
                <c:numCache>
                  <c:formatCode>General</c:formatCode>
                  <c:ptCount val="6"/>
                  <c:pt idx="0">
                    <c:v>3.4831541493871701</c:v>
                  </c:pt>
                  <c:pt idx="1">
                    <c:v>3.1711587570799886</c:v>
                  </c:pt>
                  <c:pt idx="2">
                    <c:v>2.3254057714646099</c:v>
                  </c:pt>
                  <c:pt idx="3">
                    <c:v>3.5408359178981401</c:v>
                  </c:pt>
                  <c:pt idx="4">
                    <c:v>4.6944501954522</c:v>
                  </c:pt>
                  <c:pt idx="5">
                    <c:v>2.4851834605469296</c:v>
                  </c:pt>
                </c:numCache>
              </c:numRef>
            </c:plus>
            <c:minus>
              <c:numRef>
                <c:f>'in vitro'!$E$27:$E$32</c:f>
                <c:numCache>
                  <c:formatCode>General</c:formatCode>
                  <c:ptCount val="6"/>
                  <c:pt idx="0">
                    <c:v>3.4831541493871701</c:v>
                  </c:pt>
                  <c:pt idx="1">
                    <c:v>3.1711587570799886</c:v>
                  </c:pt>
                  <c:pt idx="2">
                    <c:v>2.3254057714646099</c:v>
                  </c:pt>
                  <c:pt idx="3">
                    <c:v>3.5408359178981401</c:v>
                  </c:pt>
                  <c:pt idx="4">
                    <c:v>4.6944501954522</c:v>
                  </c:pt>
                  <c:pt idx="5">
                    <c:v>2.4851834605469296</c:v>
                  </c:pt>
                </c:numCache>
              </c:numRef>
            </c:minus>
          </c:errBars>
          <c:cat>
            <c:multiLvlStrRef>
              <c:f>'in vitro'!$B$27:$C$32</c:f>
              <c:multiLvlStrCache>
                <c:ptCount val="6"/>
                <c:lvl>
                  <c:pt idx="0">
                    <c:v>10:1</c:v>
                  </c:pt>
                  <c:pt idx="1">
                    <c:v>5:1</c:v>
                  </c:pt>
                  <c:pt idx="2">
                    <c:v>1:1</c:v>
                  </c:pt>
                  <c:pt idx="3">
                    <c:v>10:1</c:v>
                  </c:pt>
                  <c:pt idx="4">
                    <c:v>5:1</c:v>
                  </c:pt>
                  <c:pt idx="5">
                    <c:v>1:1</c:v>
                  </c:pt>
                </c:lvl>
                <c:lvl>
                  <c:pt idx="0">
                    <c:v>EMMESO</c:v>
                  </c:pt>
                  <c:pt idx="3">
                    <c:v>EMMESO-PDL1</c:v>
                  </c:pt>
                </c:lvl>
              </c:multiLvlStrCache>
            </c:multiLvlStrRef>
          </c:cat>
          <c:val>
            <c:numRef>
              <c:f>'in vitro'!$D$27:$D$32</c:f>
              <c:numCache>
                <c:formatCode>General</c:formatCode>
                <c:ptCount val="6"/>
                <c:pt idx="0">
                  <c:v>3.3538674755407598</c:v>
                </c:pt>
                <c:pt idx="1">
                  <c:v>5.7159967731669257</c:v>
                </c:pt>
                <c:pt idx="2">
                  <c:v>0.88347417390416416</c:v>
                </c:pt>
                <c:pt idx="3">
                  <c:v>26.304157272432764</c:v>
                </c:pt>
                <c:pt idx="4">
                  <c:v>27.201692419825054</c:v>
                </c:pt>
                <c:pt idx="5">
                  <c:v>24.925724677680602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847872"/>
        <c:axId val="64849408"/>
      </c:barChart>
      <c:catAx>
        <c:axId val="64847872"/>
        <c:scaling>
          <c:orientation val="minMax"/>
        </c:scaling>
        <c:delete val="0"/>
        <c:axPos val="b"/>
        <c:majorTickMark val="out"/>
        <c:minorTickMark val="none"/>
        <c:tickLblPos val="nextTo"/>
        <c:crossAx val="64849408"/>
        <c:crosses val="autoZero"/>
        <c:auto val="1"/>
        <c:lblAlgn val="ctr"/>
        <c:lblOffset val="100"/>
        <c:noMultiLvlLbl val="0"/>
      </c:catAx>
      <c:valAx>
        <c:axId val="64849408"/>
        <c:scaling>
          <c:orientation val="minMax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(%</a:t>
                </a:r>
                <a:r>
                  <a:rPr lang="en-US" baseline="0"/>
                  <a:t> killing by SS1BBz/PD1CD28) - (% killing by SS1BBz)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64847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06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73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3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81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85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205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4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546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9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95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912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CD391-2F2F-42D2-A70E-1AA88E14A8C4}" type="datetimeFigureOut">
              <a:rPr lang="en-US" smtClean="0"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68EE6-8E95-4DF1-8478-B95C4C961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5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" y="124565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Figure 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44695" y="56388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SS1BBz/PD1CD28 </a:t>
            </a:r>
            <a:r>
              <a:rPr lang="en-US" sz="1200" dirty="0" smtClean="0"/>
              <a:t>T-cells </a:t>
            </a:r>
            <a:r>
              <a:rPr lang="en-US" sz="1200" dirty="0" smtClean="0"/>
              <a:t>and SS1BBz </a:t>
            </a:r>
            <a:r>
              <a:rPr lang="en-US" sz="1200" dirty="0" smtClean="0"/>
              <a:t>T-cells </a:t>
            </a:r>
            <a:r>
              <a:rPr lang="en-US" sz="1200" dirty="0" smtClean="0"/>
              <a:t>demonstrated similar killing ability when </a:t>
            </a:r>
            <a:r>
              <a:rPr lang="en-US" sz="1200" dirty="0" err="1" smtClean="0"/>
              <a:t>cocultured</a:t>
            </a:r>
            <a:r>
              <a:rPr lang="en-US" sz="1200" dirty="0" smtClean="0"/>
              <a:t> with EMMESO targets at different ratios x 18hrs. When </a:t>
            </a:r>
            <a:r>
              <a:rPr lang="en-US" sz="1200" dirty="0" err="1" smtClean="0"/>
              <a:t>cocultured</a:t>
            </a:r>
            <a:r>
              <a:rPr lang="en-US" sz="1200" dirty="0" smtClean="0"/>
              <a:t> with EMMESO-PDL1 targets, SS1BBz/PD1CD28 </a:t>
            </a:r>
            <a:r>
              <a:rPr lang="en-US" sz="1200" dirty="0" smtClean="0"/>
              <a:t>T-cells </a:t>
            </a:r>
            <a:r>
              <a:rPr lang="en-US" sz="1200" dirty="0" smtClean="0"/>
              <a:t>consistently demonstrated enhanced killing compared to SS1BBz </a:t>
            </a:r>
            <a:r>
              <a:rPr lang="en-US" sz="1200" dirty="0" smtClean="0"/>
              <a:t>T-cells</a:t>
            </a:r>
            <a:r>
              <a:rPr lang="en-US" sz="1200" dirty="0" smtClean="0"/>
              <a:t>. Bars represent averaged results across three independent experimental repeats using </a:t>
            </a:r>
            <a:r>
              <a:rPr lang="en-US" sz="1200" dirty="0" smtClean="0"/>
              <a:t>T-cells </a:t>
            </a:r>
            <a:r>
              <a:rPr lang="en-US" sz="1200" dirty="0" smtClean="0"/>
              <a:t>generated from different donors. Y-axis depicts the difference in % killing between SS1BBz/PD1CD28 </a:t>
            </a:r>
            <a:r>
              <a:rPr lang="en-US" sz="1200" dirty="0" smtClean="0"/>
              <a:t>T-cells </a:t>
            </a:r>
            <a:r>
              <a:rPr lang="en-US" sz="1200" dirty="0" smtClean="0"/>
              <a:t>and </a:t>
            </a:r>
            <a:r>
              <a:rPr lang="en-US" sz="1200" smtClean="0"/>
              <a:t>SS1BBz </a:t>
            </a:r>
            <a:r>
              <a:rPr lang="en-US" sz="1200" smtClean="0"/>
              <a:t>T-cells</a:t>
            </a:r>
            <a:r>
              <a:rPr lang="en-US" sz="1200" dirty="0" smtClean="0"/>
              <a:t>. </a:t>
            </a:r>
            <a:endParaRPr lang="en-US" sz="12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4762184"/>
              </p:ext>
            </p:extLst>
          </p:nvPr>
        </p:nvGraphicFramePr>
        <p:xfrm>
          <a:off x="1447800" y="1295400"/>
          <a:ext cx="5943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7472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Edmund</dc:creator>
  <cp:lastModifiedBy>Edmund</cp:lastModifiedBy>
  <cp:revision>4</cp:revision>
  <dcterms:created xsi:type="dcterms:W3CDTF">2015-11-04T16:01:23Z</dcterms:created>
  <dcterms:modified xsi:type="dcterms:W3CDTF">2015-11-21T14:15:34Z</dcterms:modified>
</cp:coreProperties>
</file>