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PD1CD28\pd1cd28mu_Luciferase%20Assay%20System_5-28-2015_2-36-03%20PM%20v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K:\PD1CD28\pd1cd28mu_Luciferase%20Assay%20System_5-28-2015_2-36-03%20PM%20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 vivo'!$B$36</c:f>
              <c:strCache>
                <c:ptCount val="1"/>
                <c:pt idx="0">
                  <c:v>SS1BBz TIL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vivo'!$E$37:$E$39</c:f>
                <c:numCache>
                  <c:formatCode>General</c:formatCode>
                  <c:ptCount val="3"/>
                  <c:pt idx="0">
                    <c:v>7.1210000000000009E-2</c:v>
                  </c:pt>
                  <c:pt idx="1">
                    <c:v>6.1019999999999998E-2</c:v>
                  </c:pt>
                  <c:pt idx="2">
                    <c:v>6.2009999999999996E-2</c:v>
                  </c:pt>
                </c:numCache>
              </c:numRef>
            </c:plus>
            <c:minus>
              <c:numRef>
                <c:f>'in vivo'!$E$37:$E$39</c:f>
                <c:numCache>
                  <c:formatCode>General</c:formatCode>
                  <c:ptCount val="3"/>
                  <c:pt idx="0">
                    <c:v>7.1210000000000009E-2</c:v>
                  </c:pt>
                  <c:pt idx="1">
                    <c:v>6.1019999999999998E-2</c:v>
                  </c:pt>
                  <c:pt idx="2">
                    <c:v>6.2009999999999996E-2</c:v>
                  </c:pt>
                </c:numCache>
              </c:numRef>
            </c:minus>
          </c:errBars>
          <c:cat>
            <c:strRef>
              <c:f>'in vivo'!$A$37:$A$39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vivo'!$B$37:$B$39</c:f>
              <c:numCache>
                <c:formatCode>General</c:formatCode>
                <c:ptCount val="3"/>
                <c:pt idx="0">
                  <c:v>0.10122454199571571</c:v>
                </c:pt>
                <c:pt idx="1">
                  <c:v>0.13638997537302622</c:v>
                </c:pt>
                <c:pt idx="2">
                  <c:v>0.15081206496519722</c:v>
                </c:pt>
              </c:numCache>
            </c:numRef>
          </c:val>
        </c:ser>
        <c:ser>
          <c:idx val="1"/>
          <c:order val="1"/>
          <c:tx>
            <c:strRef>
              <c:f>'in vivo'!$C$36</c:f>
              <c:strCache>
                <c:ptCount val="1"/>
                <c:pt idx="0">
                  <c:v>SS1BBz/PD1Ab TIL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vivo'!$F$37:$F$39</c:f>
                <c:numCache>
                  <c:formatCode>General</c:formatCode>
                  <c:ptCount val="3"/>
                  <c:pt idx="0">
                    <c:v>5.1089999999999997E-2</c:v>
                  </c:pt>
                  <c:pt idx="1">
                    <c:v>3.2939999999999997E-2</c:v>
                  </c:pt>
                  <c:pt idx="2">
                    <c:v>2.2189999999999998E-2</c:v>
                  </c:pt>
                </c:numCache>
              </c:numRef>
            </c:plus>
            <c:minus>
              <c:numRef>
                <c:f>'in vivo'!$F$37:$F$39</c:f>
                <c:numCache>
                  <c:formatCode>General</c:formatCode>
                  <c:ptCount val="3"/>
                  <c:pt idx="0">
                    <c:v>5.1089999999999997E-2</c:v>
                  </c:pt>
                  <c:pt idx="1">
                    <c:v>3.2939999999999997E-2</c:v>
                  </c:pt>
                  <c:pt idx="2">
                    <c:v>2.2189999999999998E-2</c:v>
                  </c:pt>
                </c:numCache>
              </c:numRef>
            </c:minus>
          </c:errBars>
          <c:cat>
            <c:strRef>
              <c:f>'in vivo'!$A$37:$A$39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vivo'!$C$37:$C$39</c:f>
              <c:numCache>
                <c:formatCode>General</c:formatCode>
                <c:ptCount val="3"/>
                <c:pt idx="0">
                  <c:v>0.21192281868465601</c:v>
                </c:pt>
                <c:pt idx="1">
                  <c:v>0.19802984209763899</c:v>
                </c:pt>
                <c:pt idx="2">
                  <c:v>0.18014915478952601</c:v>
                </c:pt>
              </c:numCache>
            </c:numRef>
          </c:val>
        </c:ser>
        <c:ser>
          <c:idx val="2"/>
          <c:order val="2"/>
          <c:tx>
            <c:strRef>
              <c:f>'in vivo'!$D$36</c:f>
              <c:strCache>
                <c:ptCount val="1"/>
                <c:pt idx="0">
                  <c:v>SS1BBz/PD1CD28 TIL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vivo'!$G$37:$G$39</c:f>
                <c:numCache>
                  <c:formatCode>General</c:formatCode>
                  <c:ptCount val="3"/>
                  <c:pt idx="0">
                    <c:v>9.7279999999999991E-2</c:v>
                  </c:pt>
                  <c:pt idx="1">
                    <c:v>4.2909999999999997E-2</c:v>
                  </c:pt>
                  <c:pt idx="2">
                    <c:v>6.2890000000000001E-2</c:v>
                  </c:pt>
                </c:numCache>
              </c:numRef>
            </c:plus>
            <c:minus>
              <c:numRef>
                <c:f>'in vivo'!$G$37:$G$39</c:f>
                <c:numCache>
                  <c:formatCode>General</c:formatCode>
                  <c:ptCount val="3"/>
                  <c:pt idx="0">
                    <c:v>9.7279999999999991E-2</c:v>
                  </c:pt>
                  <c:pt idx="1">
                    <c:v>4.2909999999999997E-2</c:v>
                  </c:pt>
                  <c:pt idx="2">
                    <c:v>6.2890000000000001E-2</c:v>
                  </c:pt>
                </c:numCache>
              </c:numRef>
            </c:minus>
          </c:errBars>
          <c:cat>
            <c:strRef>
              <c:f>'in vivo'!$A$37:$A$39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vivo'!$D$37:$D$39</c:f>
              <c:numCache>
                <c:formatCode>General</c:formatCode>
                <c:ptCount val="3"/>
                <c:pt idx="0">
                  <c:v>0.5892828596092976</c:v>
                </c:pt>
                <c:pt idx="1">
                  <c:v>0.33878748370273798</c:v>
                </c:pt>
                <c:pt idx="2">
                  <c:v>0.27511435200530299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084416"/>
        <c:axId val="63085952"/>
      </c:barChart>
      <c:catAx>
        <c:axId val="63084416"/>
        <c:scaling>
          <c:orientation val="minMax"/>
        </c:scaling>
        <c:delete val="0"/>
        <c:axPos val="b"/>
        <c:majorTickMark val="out"/>
        <c:minorTickMark val="none"/>
        <c:tickLblPos val="nextTo"/>
        <c:crossAx val="63085952"/>
        <c:crosses val="autoZero"/>
        <c:auto val="1"/>
        <c:lblAlgn val="ctr"/>
        <c:lblOffset val="100"/>
        <c:noMultiLvlLbl val="0"/>
      </c:catAx>
      <c:valAx>
        <c:axId val="63085952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(TIL IFN</a:t>
                </a:r>
                <a:r>
                  <a:rPr lang="el-GR">
                    <a:latin typeface="Arial"/>
                    <a:cs typeface="Arial"/>
                  </a:rPr>
                  <a:t>γ</a:t>
                </a:r>
                <a:r>
                  <a:rPr lang="en-US"/>
                  <a:t>) / (infus</a:t>
                </a:r>
                <a:r>
                  <a:rPr lang="en-US" baseline="0"/>
                  <a:t>ed product IFN</a:t>
                </a:r>
                <a:r>
                  <a:rPr lang="el-GR" baseline="0">
                    <a:latin typeface="Arial"/>
                    <a:cs typeface="Arial"/>
                  </a:rPr>
                  <a:t>γ</a:t>
                </a:r>
                <a:r>
                  <a:rPr lang="en-US" baseline="0"/>
                  <a:t>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3084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88976377952757"/>
          <c:y val="0.36516477107028289"/>
          <c:w val="0.28277690288713908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 vivo'!$B$12</c:f>
              <c:strCache>
                <c:ptCount val="1"/>
                <c:pt idx="0">
                  <c:v>SS1BBz TIL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vivo'!$E$18:$E$20</c:f>
                <c:numCache>
                  <c:formatCode>General</c:formatCode>
                  <c:ptCount val="3"/>
                  <c:pt idx="0">
                    <c:v>7.1210000000000009E-2</c:v>
                  </c:pt>
                  <c:pt idx="1">
                    <c:v>3.1019999999999999E-2</c:v>
                  </c:pt>
                  <c:pt idx="2">
                    <c:v>6.2009999999999996E-2</c:v>
                  </c:pt>
                </c:numCache>
              </c:numRef>
            </c:plus>
            <c:minus>
              <c:numRef>
                <c:f>'in vivo'!$E$18:$E$20</c:f>
                <c:numCache>
                  <c:formatCode>General</c:formatCode>
                  <c:ptCount val="3"/>
                  <c:pt idx="0">
                    <c:v>7.1210000000000009E-2</c:v>
                  </c:pt>
                  <c:pt idx="1">
                    <c:v>3.1019999999999999E-2</c:v>
                  </c:pt>
                  <c:pt idx="2">
                    <c:v>6.2009999999999996E-2</c:v>
                  </c:pt>
                </c:numCache>
              </c:numRef>
            </c:minus>
          </c:errBars>
          <c:cat>
            <c:strRef>
              <c:f>'in vivo'!$A$18:$A$20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vivo'!$B$18:$B$20</c:f>
              <c:numCache>
                <c:formatCode>General</c:formatCode>
                <c:ptCount val="3"/>
                <c:pt idx="0">
                  <c:v>0.26134000000000002</c:v>
                </c:pt>
                <c:pt idx="1">
                  <c:v>0.28193999999999997</c:v>
                </c:pt>
                <c:pt idx="2">
                  <c:v>0.21581</c:v>
                </c:pt>
              </c:numCache>
            </c:numRef>
          </c:val>
        </c:ser>
        <c:ser>
          <c:idx val="1"/>
          <c:order val="1"/>
          <c:tx>
            <c:strRef>
              <c:f>'in vivo'!$C$12</c:f>
              <c:strCache>
                <c:ptCount val="1"/>
                <c:pt idx="0">
                  <c:v>SS1BBz/PD1Ab TIL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vivo'!$F$18:$F$20</c:f>
                <c:numCache>
                  <c:formatCode>General</c:formatCode>
                  <c:ptCount val="3"/>
                  <c:pt idx="0">
                    <c:v>5.1089999999999997E-2</c:v>
                  </c:pt>
                  <c:pt idx="1">
                    <c:v>6.2939999999999996E-2</c:v>
                  </c:pt>
                  <c:pt idx="2">
                    <c:v>2.2189999999999998E-2</c:v>
                  </c:pt>
                </c:numCache>
              </c:numRef>
            </c:plus>
            <c:minus>
              <c:numRef>
                <c:f>'in vivo'!$F$18:$F$20</c:f>
                <c:numCache>
                  <c:formatCode>General</c:formatCode>
                  <c:ptCount val="3"/>
                  <c:pt idx="0">
                    <c:v>5.1089999999999997E-2</c:v>
                  </c:pt>
                  <c:pt idx="1">
                    <c:v>6.2939999999999996E-2</c:v>
                  </c:pt>
                  <c:pt idx="2">
                    <c:v>2.2189999999999998E-2</c:v>
                  </c:pt>
                </c:numCache>
              </c:numRef>
            </c:minus>
          </c:errBars>
          <c:cat>
            <c:strRef>
              <c:f>'in vivo'!$A$18:$A$20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vivo'!$C$18:$C$20</c:f>
              <c:numCache>
                <c:formatCode>General</c:formatCode>
                <c:ptCount val="3"/>
                <c:pt idx="0">
                  <c:v>0.53105899999999995</c:v>
                </c:pt>
                <c:pt idx="1">
                  <c:v>0.51295000000000002</c:v>
                </c:pt>
                <c:pt idx="2">
                  <c:v>0.59104900000000005</c:v>
                </c:pt>
              </c:numCache>
            </c:numRef>
          </c:val>
        </c:ser>
        <c:ser>
          <c:idx val="2"/>
          <c:order val="2"/>
          <c:tx>
            <c:strRef>
              <c:f>'in vivo'!$D$12</c:f>
              <c:strCache>
                <c:ptCount val="1"/>
                <c:pt idx="0">
                  <c:v>SS1BBz/PD1CD28 TIL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vivo'!$G$18:$G$20</c:f>
                <c:numCache>
                  <c:formatCode>General</c:formatCode>
                  <c:ptCount val="3"/>
                  <c:pt idx="0">
                    <c:v>9.7279999999999991E-2</c:v>
                  </c:pt>
                  <c:pt idx="1">
                    <c:v>7.2910000000000003E-2</c:v>
                  </c:pt>
                  <c:pt idx="2">
                    <c:v>6.2890000000000001E-2</c:v>
                  </c:pt>
                </c:numCache>
              </c:numRef>
            </c:plus>
            <c:minus>
              <c:numRef>
                <c:f>'in vivo'!$G$18:$G$20</c:f>
                <c:numCache>
                  <c:formatCode>General</c:formatCode>
                  <c:ptCount val="3"/>
                  <c:pt idx="0">
                    <c:v>9.7279999999999991E-2</c:v>
                  </c:pt>
                  <c:pt idx="1">
                    <c:v>7.2910000000000003E-2</c:v>
                  </c:pt>
                  <c:pt idx="2">
                    <c:v>6.2890000000000001E-2</c:v>
                  </c:pt>
                </c:numCache>
              </c:numRef>
            </c:minus>
          </c:errBars>
          <c:cat>
            <c:strRef>
              <c:f>'in vivo'!$A$18:$A$20</c:f>
              <c:strCache>
                <c:ptCount val="3"/>
                <c:pt idx="0">
                  <c:v>20:1</c:v>
                </c:pt>
                <c:pt idx="1">
                  <c:v>10:1</c:v>
                </c:pt>
                <c:pt idx="2">
                  <c:v>5:1</c:v>
                </c:pt>
              </c:strCache>
            </c:strRef>
          </c:cat>
          <c:val>
            <c:numRef>
              <c:f>'in vivo'!$D$18:$D$20</c:f>
              <c:numCache>
                <c:formatCode>General</c:formatCode>
                <c:ptCount val="3"/>
                <c:pt idx="0">
                  <c:v>0.80193999999999999</c:v>
                </c:pt>
                <c:pt idx="1">
                  <c:v>0.77983000000000002</c:v>
                </c:pt>
                <c:pt idx="2">
                  <c:v>0.72933999999999999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455808"/>
        <c:axId val="66465792"/>
      </c:barChart>
      <c:catAx>
        <c:axId val="66455808"/>
        <c:scaling>
          <c:orientation val="minMax"/>
        </c:scaling>
        <c:delete val="0"/>
        <c:axPos val="b"/>
        <c:majorTickMark val="out"/>
        <c:minorTickMark val="none"/>
        <c:tickLblPos val="nextTo"/>
        <c:crossAx val="66465792"/>
        <c:crosses val="autoZero"/>
        <c:auto val="1"/>
        <c:lblAlgn val="ctr"/>
        <c:lblOffset val="100"/>
        <c:noMultiLvlLbl val="0"/>
      </c:catAx>
      <c:valAx>
        <c:axId val="66465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 dirty="0" smtClean="0"/>
                  <a:t>(TIL killing) / (infused product</a:t>
                </a:r>
                <a:r>
                  <a:rPr lang="en-US" b="1" baseline="0" dirty="0" smtClean="0"/>
                  <a:t> killing)</a:t>
                </a:r>
                <a:endParaRPr lang="en-US" b="1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6455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86798773194334"/>
          <c:y val="0.36516477107028289"/>
          <c:w val="0.27201808774601915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8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8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6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1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4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0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62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7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9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6C274-76C2-4A6A-8242-92018E9B6DD3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D8D1A-0FB5-42D3-AF3A-C547E485C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9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906607"/>
              </p:ext>
            </p:extLst>
          </p:nvPr>
        </p:nvGraphicFramePr>
        <p:xfrm>
          <a:off x="4800600" y="1676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665808"/>
              </p:ext>
            </p:extLst>
          </p:nvPr>
        </p:nvGraphicFramePr>
        <p:xfrm>
          <a:off x="0" y="1676400"/>
          <a:ext cx="475283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11499" y="51816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TILs isolated from SS1BBz, SS1BBz/PD1Ab, and SS1BBz/PD1CD28 treated mice 30-40 days after start of treatment were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cocultured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with EMMESO tumor targets x 18hrs at different ratios. Ability to lyse targets and to secrete IFN</a:t>
            </a:r>
            <a:r>
              <a:rPr lang="el-GR" sz="1200" dirty="0" smtClean="0">
                <a:latin typeface="Arial" pitchFamily="34" charset="0"/>
                <a:cs typeface="Arial" pitchFamily="34" charset="0"/>
              </a:rPr>
              <a:t>γ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in response to targets was measured and compared to that of infused product (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uninjected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cryopreserved SS1BBz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-cells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). Bar graphs represent averaged relative lytic and cytokine secretion ability compared to infused product among three independent experimental repeats. (* p&lt;0.05)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04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5989" y="178954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190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47108" y="201814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52164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80308" y="253781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64688" y="246391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9645" y="228843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77892" y="300194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71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</dc:creator>
  <cp:lastModifiedBy>Edmund</cp:lastModifiedBy>
  <cp:revision>4</cp:revision>
  <dcterms:created xsi:type="dcterms:W3CDTF">2015-11-04T16:26:22Z</dcterms:created>
  <dcterms:modified xsi:type="dcterms:W3CDTF">2015-11-21T14:12:59Z</dcterms:modified>
</cp:coreProperties>
</file>