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K:\PD1CD28\Animal%20exp%207.16.14\growth%20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Sheet3!$A$31</c:f>
              <c:strCache>
                <c:ptCount val="1"/>
                <c:pt idx="0">
                  <c:v>mock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Sheet3!$B$37:$I$37</c:f>
                <c:numCache>
                  <c:formatCode>General</c:formatCode>
                  <c:ptCount val="8"/>
                  <c:pt idx="0">
                    <c:v>10.530390732306174</c:v>
                  </c:pt>
                  <c:pt idx="1">
                    <c:v>28.808736545241274</c:v>
                  </c:pt>
                  <c:pt idx="2">
                    <c:v>11.091727270062115</c:v>
                  </c:pt>
                  <c:pt idx="3">
                    <c:v>7.6162418645355601</c:v>
                  </c:pt>
                  <c:pt idx="4">
                    <c:v>21.209709631792723</c:v>
                  </c:pt>
                  <c:pt idx="5">
                    <c:v>34.073705656143481</c:v>
                  </c:pt>
                  <c:pt idx="6">
                    <c:v>28.401397996781473</c:v>
                  </c:pt>
                  <c:pt idx="7">
                    <c:v>56.861549407253129</c:v>
                  </c:pt>
                </c:numCache>
              </c:numRef>
            </c:plus>
            <c:minus>
              <c:numRef>
                <c:f>Sheet3!$B$37:$I$37</c:f>
                <c:numCache>
                  <c:formatCode>General</c:formatCode>
                  <c:ptCount val="8"/>
                  <c:pt idx="0">
                    <c:v>10.530390732306174</c:v>
                  </c:pt>
                  <c:pt idx="1">
                    <c:v>28.808736545241274</c:v>
                  </c:pt>
                  <c:pt idx="2">
                    <c:v>11.091727270062115</c:v>
                  </c:pt>
                  <c:pt idx="3">
                    <c:v>7.6162418645355601</c:v>
                  </c:pt>
                  <c:pt idx="4">
                    <c:v>21.209709631792723</c:v>
                  </c:pt>
                  <c:pt idx="5">
                    <c:v>34.073705656143481</c:v>
                  </c:pt>
                  <c:pt idx="6">
                    <c:v>28.401397996781473</c:v>
                  </c:pt>
                  <c:pt idx="7">
                    <c:v>56.861549407253129</c:v>
                  </c:pt>
                </c:numCache>
              </c:numRef>
            </c:minus>
          </c:errBars>
          <c:cat>
            <c:numRef>
              <c:f>Sheet3!$B$30:$I$30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7</c:v>
                </c:pt>
                <c:pt idx="3">
                  <c:v>12</c:v>
                </c:pt>
                <c:pt idx="4">
                  <c:v>17</c:v>
                </c:pt>
                <c:pt idx="5">
                  <c:v>21</c:v>
                </c:pt>
                <c:pt idx="6">
                  <c:v>26</c:v>
                </c:pt>
                <c:pt idx="7">
                  <c:v>28</c:v>
                </c:pt>
              </c:numCache>
            </c:numRef>
          </c:cat>
          <c:val>
            <c:numRef>
              <c:f>Sheet3!$B$31:$I$31</c:f>
              <c:numCache>
                <c:formatCode>General</c:formatCode>
                <c:ptCount val="8"/>
                <c:pt idx="0">
                  <c:v>130.52166400000002</c:v>
                </c:pt>
                <c:pt idx="1">
                  <c:v>264.71972800000003</c:v>
                </c:pt>
                <c:pt idx="2">
                  <c:v>339.53483199999999</c:v>
                </c:pt>
                <c:pt idx="3">
                  <c:v>543.591048</c:v>
                </c:pt>
                <c:pt idx="4">
                  <c:v>623.1247360000001</c:v>
                </c:pt>
                <c:pt idx="5">
                  <c:v>870.55685599999993</c:v>
                </c:pt>
                <c:pt idx="6">
                  <c:v>1131.613184</c:v>
                </c:pt>
                <c:pt idx="7">
                  <c:v>1312.7531039999999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Sheet3!$A$32</c:f>
              <c:strCache>
                <c:ptCount val="1"/>
                <c:pt idx="0">
                  <c:v>SS1BBz/PD1Tailless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Sheet3!$B$36:$I$36</c:f>
                <c:numCache>
                  <c:formatCode>General</c:formatCode>
                  <c:ptCount val="8"/>
                  <c:pt idx="0">
                    <c:v>17.405159251332819</c:v>
                  </c:pt>
                  <c:pt idx="1">
                    <c:v>22.09713906516351</c:v>
                  </c:pt>
                  <c:pt idx="2">
                    <c:v>20.308227133476471</c:v>
                  </c:pt>
                  <c:pt idx="3">
                    <c:v>25.030125500369021</c:v>
                  </c:pt>
                  <c:pt idx="4">
                    <c:v>33.928766727814924</c:v>
                  </c:pt>
                  <c:pt idx="5">
                    <c:v>77.556333076048546</c:v>
                  </c:pt>
                  <c:pt idx="6">
                    <c:v>39.175708486711272</c:v>
                  </c:pt>
                  <c:pt idx="7">
                    <c:v>65.855483263261306</c:v>
                  </c:pt>
                </c:numCache>
              </c:numRef>
            </c:plus>
            <c:minus>
              <c:numRef>
                <c:f>Sheet3!$B$36:$I$36</c:f>
                <c:numCache>
                  <c:formatCode>General</c:formatCode>
                  <c:ptCount val="8"/>
                  <c:pt idx="0">
                    <c:v>17.405159251332819</c:v>
                  </c:pt>
                  <c:pt idx="1">
                    <c:v>22.09713906516351</c:v>
                  </c:pt>
                  <c:pt idx="2">
                    <c:v>20.308227133476471</c:v>
                  </c:pt>
                  <c:pt idx="3">
                    <c:v>25.030125500369021</c:v>
                  </c:pt>
                  <c:pt idx="4">
                    <c:v>33.928766727814924</c:v>
                  </c:pt>
                  <c:pt idx="5">
                    <c:v>77.556333076048546</c:v>
                  </c:pt>
                  <c:pt idx="6">
                    <c:v>39.175708486711272</c:v>
                  </c:pt>
                  <c:pt idx="7">
                    <c:v>65.855483263261306</c:v>
                  </c:pt>
                </c:numCache>
              </c:numRef>
            </c:minus>
          </c:errBars>
          <c:cat>
            <c:numRef>
              <c:f>Sheet3!$B$30:$I$30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7</c:v>
                </c:pt>
                <c:pt idx="3">
                  <c:v>12</c:v>
                </c:pt>
                <c:pt idx="4">
                  <c:v>17</c:v>
                </c:pt>
                <c:pt idx="5">
                  <c:v>21</c:v>
                </c:pt>
                <c:pt idx="6">
                  <c:v>26</c:v>
                </c:pt>
                <c:pt idx="7">
                  <c:v>28</c:v>
                </c:pt>
              </c:numCache>
            </c:numRef>
          </c:cat>
          <c:val>
            <c:numRef>
              <c:f>Sheet3!$B$32:$I$32</c:f>
              <c:numCache>
                <c:formatCode>General</c:formatCode>
                <c:ptCount val="8"/>
                <c:pt idx="0">
                  <c:v>125.01268</c:v>
                </c:pt>
                <c:pt idx="1">
                  <c:v>297.48627999999997</c:v>
                </c:pt>
                <c:pt idx="2">
                  <c:v>284.01463999999999</c:v>
                </c:pt>
                <c:pt idx="3">
                  <c:v>435.25123199999996</c:v>
                </c:pt>
                <c:pt idx="4">
                  <c:v>525.0486800000001</c:v>
                </c:pt>
                <c:pt idx="5">
                  <c:v>606.84644800000001</c:v>
                </c:pt>
                <c:pt idx="6">
                  <c:v>807.71984799999996</c:v>
                </c:pt>
                <c:pt idx="7">
                  <c:v>1036.483344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Sheet3!$A$33</c:f>
              <c:strCache>
                <c:ptCount val="1"/>
                <c:pt idx="0">
                  <c:v>SS1BBz/PD1CD28</c:v>
                </c:pt>
              </c:strCache>
            </c:strRef>
          </c:tx>
          <c:spPr>
            <a:ln>
              <a:solidFill>
                <a:schemeClr val="tx1"/>
              </a:solidFill>
              <a:prstDash val="dashDot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Sheet3!$B$38:$I$38</c:f>
                <c:numCache>
                  <c:formatCode>General</c:formatCode>
                  <c:ptCount val="8"/>
                  <c:pt idx="0">
                    <c:v>14.034314789033861</c:v>
                  </c:pt>
                  <c:pt idx="1">
                    <c:v>32.543669877513409</c:v>
                  </c:pt>
                  <c:pt idx="2">
                    <c:v>23.019146330082549</c:v>
                  </c:pt>
                  <c:pt idx="3">
                    <c:v>33.28265509476914</c:v>
                  </c:pt>
                  <c:pt idx="4">
                    <c:v>34.52100322165618</c:v>
                  </c:pt>
                  <c:pt idx="5">
                    <c:v>48.419482215210316</c:v>
                  </c:pt>
                  <c:pt idx="6">
                    <c:v>54.318190753059532</c:v>
                  </c:pt>
                  <c:pt idx="7">
                    <c:v>61.561594244044834</c:v>
                  </c:pt>
                </c:numCache>
              </c:numRef>
            </c:plus>
            <c:minus>
              <c:numRef>
                <c:f>Sheet3!$B$38:$I$38</c:f>
                <c:numCache>
                  <c:formatCode>General</c:formatCode>
                  <c:ptCount val="8"/>
                  <c:pt idx="0">
                    <c:v>14.034314789033861</c:v>
                  </c:pt>
                  <c:pt idx="1">
                    <c:v>32.543669877513409</c:v>
                  </c:pt>
                  <c:pt idx="2">
                    <c:v>23.019146330082549</c:v>
                  </c:pt>
                  <c:pt idx="3">
                    <c:v>33.28265509476914</c:v>
                  </c:pt>
                  <c:pt idx="4">
                    <c:v>34.52100322165618</c:v>
                  </c:pt>
                  <c:pt idx="5">
                    <c:v>48.419482215210316</c:v>
                  </c:pt>
                  <c:pt idx="6">
                    <c:v>54.318190753059532</c:v>
                  </c:pt>
                  <c:pt idx="7">
                    <c:v>61.561594244044834</c:v>
                  </c:pt>
                </c:numCache>
              </c:numRef>
            </c:minus>
          </c:errBars>
          <c:cat>
            <c:numRef>
              <c:f>Sheet3!$B$30:$I$30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7</c:v>
                </c:pt>
                <c:pt idx="3">
                  <c:v>12</c:v>
                </c:pt>
                <c:pt idx="4">
                  <c:v>17</c:v>
                </c:pt>
                <c:pt idx="5">
                  <c:v>21</c:v>
                </c:pt>
                <c:pt idx="6">
                  <c:v>26</c:v>
                </c:pt>
                <c:pt idx="7">
                  <c:v>28</c:v>
                </c:pt>
              </c:numCache>
            </c:numRef>
          </c:cat>
          <c:val>
            <c:numRef>
              <c:f>Sheet3!$B$33:$I$33</c:f>
              <c:numCache>
                <c:formatCode>General</c:formatCode>
                <c:ptCount val="8"/>
                <c:pt idx="0">
                  <c:v>125.93058400000002</c:v>
                </c:pt>
                <c:pt idx="1">
                  <c:v>243.60273599999999</c:v>
                </c:pt>
                <c:pt idx="2">
                  <c:v>276.08515999999997</c:v>
                </c:pt>
                <c:pt idx="3">
                  <c:v>418.49932799999999</c:v>
                </c:pt>
                <c:pt idx="4">
                  <c:v>411.13384000000008</c:v>
                </c:pt>
                <c:pt idx="5">
                  <c:v>378.10770399999996</c:v>
                </c:pt>
                <c:pt idx="6">
                  <c:v>397.99292000000003</c:v>
                </c:pt>
                <c:pt idx="7">
                  <c:v>430.60950400000002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Sheet3!$A$34</c:f>
              <c:strCache>
                <c:ptCount val="1"/>
                <c:pt idx="0">
                  <c:v>SS1BBz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Sheet3!$B$39:$I$39</c:f>
                <c:numCache>
                  <c:formatCode>General</c:formatCode>
                  <c:ptCount val="8"/>
                  <c:pt idx="0">
                    <c:v>17.377943401949054</c:v>
                  </c:pt>
                  <c:pt idx="1">
                    <c:v>39.587810008133424</c:v>
                  </c:pt>
                  <c:pt idx="2">
                    <c:v>46.962899446999941</c:v>
                  </c:pt>
                  <c:pt idx="3">
                    <c:v>70.688263945138274</c:v>
                  </c:pt>
                  <c:pt idx="4">
                    <c:v>67.618732346979627</c:v>
                  </c:pt>
                  <c:pt idx="5">
                    <c:v>81.004104207358083</c:v>
                  </c:pt>
                  <c:pt idx="6">
                    <c:v>91.484915266361668</c:v>
                  </c:pt>
                  <c:pt idx="7">
                    <c:v>67.618732346979627</c:v>
                  </c:pt>
                </c:numCache>
              </c:numRef>
            </c:plus>
            <c:minus>
              <c:numRef>
                <c:f>Sheet3!$B$39:$I$39</c:f>
                <c:numCache>
                  <c:formatCode>General</c:formatCode>
                  <c:ptCount val="8"/>
                  <c:pt idx="0">
                    <c:v>17.377943401949054</c:v>
                  </c:pt>
                  <c:pt idx="1">
                    <c:v>39.587810008133424</c:v>
                  </c:pt>
                  <c:pt idx="2">
                    <c:v>46.962899446999941</c:v>
                  </c:pt>
                  <c:pt idx="3">
                    <c:v>70.688263945138274</c:v>
                  </c:pt>
                  <c:pt idx="4">
                    <c:v>67.618732346979627</c:v>
                  </c:pt>
                  <c:pt idx="5">
                    <c:v>81.004104207358083</c:v>
                  </c:pt>
                  <c:pt idx="6">
                    <c:v>91.484915266361668</c:v>
                  </c:pt>
                  <c:pt idx="7">
                    <c:v>67.618732346979627</c:v>
                  </c:pt>
                </c:numCache>
              </c:numRef>
            </c:minus>
          </c:errBars>
          <c:cat>
            <c:numRef>
              <c:f>Sheet3!$B$30:$I$30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7</c:v>
                </c:pt>
                <c:pt idx="3">
                  <c:v>12</c:v>
                </c:pt>
                <c:pt idx="4">
                  <c:v>17</c:v>
                </c:pt>
                <c:pt idx="5">
                  <c:v>21</c:v>
                </c:pt>
                <c:pt idx="6">
                  <c:v>26</c:v>
                </c:pt>
                <c:pt idx="7">
                  <c:v>28</c:v>
                </c:pt>
              </c:numCache>
            </c:numRef>
          </c:cat>
          <c:val>
            <c:numRef>
              <c:f>Sheet3!$B$34:$I$34</c:f>
              <c:numCache>
                <c:formatCode>General</c:formatCode>
                <c:ptCount val="8"/>
                <c:pt idx="0">
                  <c:v>128.18696800000001</c:v>
                </c:pt>
                <c:pt idx="1">
                  <c:v>234.15631199999999</c:v>
                </c:pt>
                <c:pt idx="2">
                  <c:v>256.66659199999998</c:v>
                </c:pt>
                <c:pt idx="3">
                  <c:v>418.19450400000005</c:v>
                </c:pt>
                <c:pt idx="4">
                  <c:v>438.99128000000002</c:v>
                </c:pt>
                <c:pt idx="5">
                  <c:v>464.340552</c:v>
                </c:pt>
                <c:pt idx="6">
                  <c:v>544.679304</c:v>
                </c:pt>
                <c:pt idx="7">
                  <c:v>628.48468799999989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074560"/>
        <c:axId val="75089024"/>
      </c:lineChart>
      <c:catAx>
        <c:axId val="75074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days after T cell injection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5089024"/>
        <c:crosses val="autoZero"/>
        <c:auto val="1"/>
        <c:lblAlgn val="ctr"/>
        <c:lblOffset val="100"/>
        <c:noMultiLvlLbl val="0"/>
      </c:catAx>
      <c:valAx>
        <c:axId val="750890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tumor size (mm^3)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5074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214089390147201"/>
          <c:y val="0.1161888720063079"/>
          <c:w val="0.22886231624193587"/>
          <c:h val="0.2349383493098360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0.74204</cdr:x>
      <cdr:y>0.38794</cdr:y>
    </cdr:from>
    <cdr:to>
      <cdr:x>0.80114</cdr:x>
      <cdr:y>0.43666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783975" y="1516857"/>
          <a:ext cx="38100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dirty="0" smtClean="0"/>
            <a:t>*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0.73998</cdr:x>
      <cdr:y>0.55359</cdr:y>
    </cdr:from>
    <cdr:to>
      <cdr:x>0.79908</cdr:x>
      <cdr:y>0.60231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770723" y="2164557"/>
          <a:ext cx="38100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 smtClean="0"/>
            <a:t>*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2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9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7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9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3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5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9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4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5666B-EF05-48D1-A759-3E0C66F6314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9328B-A88E-4657-90F0-91AB2150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5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659980"/>
              </p:ext>
            </p:extLst>
          </p:nvPr>
        </p:nvGraphicFramePr>
        <p:xfrm>
          <a:off x="1348468" y="1473993"/>
          <a:ext cx="6447064" cy="3910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11499" y="5505614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After injected EMMESO tumor cells (5x10</a:t>
            </a:r>
            <a:r>
              <a:rPr lang="en-US" sz="1200" baseline="30000" dirty="0" smtClean="0"/>
              <a:t>6</a:t>
            </a:r>
            <a:r>
              <a:rPr lang="en-US" sz="1200" dirty="0" smtClean="0"/>
              <a:t>/mouse, </a:t>
            </a:r>
            <a:r>
              <a:rPr lang="en-US" sz="1200" dirty="0" err="1" smtClean="0"/>
              <a:t>s.c.</a:t>
            </a:r>
            <a:r>
              <a:rPr lang="en-US" sz="1200" dirty="0" smtClean="0"/>
              <a:t>) grew to approximately 170mm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in the flanks of NSG mice, mice were intravenously injected once with either mock transduced </a:t>
            </a:r>
            <a:r>
              <a:rPr lang="en-US" sz="1200" dirty="0" smtClean="0"/>
              <a:t>T-cells </a:t>
            </a:r>
            <a:r>
              <a:rPr lang="en-US" sz="1200" dirty="0" smtClean="0"/>
              <a:t>(mock), SS1BBz </a:t>
            </a:r>
            <a:r>
              <a:rPr lang="en-US" sz="1200" dirty="0" smtClean="0"/>
              <a:t>T-cells</a:t>
            </a:r>
            <a:r>
              <a:rPr lang="en-US" sz="1200" dirty="0" smtClean="0"/>
              <a:t>, SS1BBz/PD1Tailless </a:t>
            </a:r>
            <a:r>
              <a:rPr lang="en-US" sz="1200" dirty="0" smtClean="0"/>
              <a:t>T-cells</a:t>
            </a:r>
            <a:r>
              <a:rPr lang="en-US" sz="1200" dirty="0" smtClean="0"/>
              <a:t>, or SS1BBz/PD1CD28 </a:t>
            </a:r>
            <a:r>
              <a:rPr lang="en-US" sz="1200" dirty="0" smtClean="0"/>
              <a:t>T-cells </a:t>
            </a:r>
            <a:r>
              <a:rPr lang="en-US" sz="1200" dirty="0" smtClean="0"/>
              <a:t>(5 mice/group, 1x10</a:t>
            </a:r>
            <a:r>
              <a:rPr lang="en-US" sz="1200" baseline="30000" dirty="0" smtClean="0"/>
              <a:t>7</a:t>
            </a:r>
            <a:r>
              <a:rPr lang="en-US" sz="1200" dirty="0" smtClean="0"/>
              <a:t> T cells/dose) 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304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5</a:t>
            </a:r>
            <a:endParaRPr lang="en-US" dirty="0"/>
          </a:p>
        </p:txBody>
      </p:sp>
      <p:sp>
        <p:nvSpPr>
          <p:cNvPr id="3" name="Right Brace 2"/>
          <p:cNvSpPr/>
          <p:nvPr/>
        </p:nvSpPr>
        <p:spPr>
          <a:xfrm>
            <a:off x="6019800" y="2743200"/>
            <a:ext cx="152400" cy="685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6019800" y="3505200"/>
            <a:ext cx="152400" cy="4572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10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Edmund</dc:creator>
  <cp:lastModifiedBy>Edmund</cp:lastModifiedBy>
  <cp:revision>10</cp:revision>
  <dcterms:created xsi:type="dcterms:W3CDTF">2015-07-31T13:36:10Z</dcterms:created>
  <dcterms:modified xsi:type="dcterms:W3CDTF">2015-11-21T14:14:03Z</dcterms:modified>
</cp:coreProperties>
</file>