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7675" cy="9928225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46" y="1554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60128" cy="6012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9300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776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197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919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77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052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57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3358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1748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365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9075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1BF46-D141-4158-B77D-FBA0BD05E653}" type="datetimeFigureOut">
              <a:rPr lang="es-ES_tradnl" smtClean="0"/>
              <a:pPr/>
              <a:t>12/02/2016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8FAEF-228D-47BC-A6EE-9B8071E1DF3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605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844443"/>
              </p:ext>
            </p:extLst>
          </p:nvPr>
        </p:nvGraphicFramePr>
        <p:xfrm>
          <a:off x="1941513" y="441325"/>
          <a:ext cx="3106737" cy="216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Prism 5" r:id="rId3" imgW="6248160" imgH="4357080" progId="Prism5.Document">
                  <p:embed/>
                </p:oleObj>
              </mc:Choice>
              <mc:Fallback>
                <p:oleObj name="Prism 5" r:id="rId3" imgW="6248160" imgH="4357080" progId="Prism5.Document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1513" y="441325"/>
                        <a:ext cx="3106737" cy="2166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899176"/>
              </p:ext>
            </p:extLst>
          </p:nvPr>
        </p:nvGraphicFramePr>
        <p:xfrm>
          <a:off x="1944688" y="2854325"/>
          <a:ext cx="3098800" cy="216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Prism 5" r:id="rId5" imgW="6248160" imgH="4357080" progId="Prism5.Document">
                  <p:embed/>
                </p:oleObj>
              </mc:Choice>
              <mc:Fallback>
                <p:oleObj name="Prism 5" r:id="rId5" imgW="6248160" imgH="4357080" progId="Prism5.Document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4688" y="2854325"/>
                        <a:ext cx="3098800" cy="2160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1606157" y="746331"/>
            <a:ext cx="72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Times New Roman" pitchFamily="18" charset="0"/>
                <a:cs typeface="Times New Roman" pitchFamily="18" charset="0"/>
              </a:rPr>
              <a:t>150</a:t>
            </a:r>
            <a:endParaRPr lang="es-ES_tradnl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603430" y="1298424"/>
            <a:ext cx="72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es-ES_tradnl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70214" y="1854035"/>
            <a:ext cx="499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es-ES_tradnl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 rot="16200000">
            <a:off x="661440" y="1154807"/>
            <a:ext cx="1601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latin typeface="Times New Roman" pitchFamily="18" charset="0"/>
                <a:cs typeface="Times New Roman" pitchFamily="18" charset="0"/>
              </a:rPr>
              <a:t>MTT (% Control)</a:t>
            </a:r>
            <a:endParaRPr lang="es-ES_tradn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606157" y="3164151"/>
            <a:ext cx="72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Times New Roman" pitchFamily="18" charset="0"/>
                <a:cs typeface="Times New Roman" pitchFamily="18" charset="0"/>
              </a:rPr>
              <a:t>150</a:t>
            </a:r>
            <a:endParaRPr lang="es-ES_tradnl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603430" y="3709141"/>
            <a:ext cx="72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es-ES_tradnl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676564" y="4257396"/>
            <a:ext cx="499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es-ES_tradnl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 rot="16200000">
            <a:off x="661440" y="3565524"/>
            <a:ext cx="1601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latin typeface="Times New Roman" pitchFamily="18" charset="0"/>
                <a:cs typeface="Times New Roman" pitchFamily="18" charset="0"/>
              </a:rPr>
              <a:t>MTT (% RPMI)</a:t>
            </a:r>
            <a:endParaRPr lang="es-ES_tradn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2571828" y="5430481"/>
            <a:ext cx="1856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err="1" smtClean="0">
                <a:latin typeface="Times New Roman" pitchFamily="18" charset="0"/>
                <a:cs typeface="Times New Roman" pitchFamily="18" charset="0"/>
              </a:rPr>
              <a:t>Samples</a:t>
            </a:r>
            <a:r>
              <a:rPr lang="es-ES_tradnl" sz="1200" b="1" dirty="0" smtClean="0">
                <a:latin typeface="Times New Roman" pitchFamily="18" charset="0"/>
                <a:cs typeface="Times New Roman" pitchFamily="18" charset="0"/>
              </a:rPr>
              <a:t> (200 </a:t>
            </a:r>
            <a:r>
              <a:rPr lang="es-ES_tradnl" sz="1200" b="1" dirty="0" err="1" smtClean="0">
                <a:latin typeface="Times New Roman" pitchFamily="18" charset="0"/>
                <a:cs typeface="Times New Roman" pitchFamily="18" charset="0"/>
              </a:rPr>
              <a:t>μg</a:t>
            </a:r>
            <a:r>
              <a:rPr lang="es-ES_tradnl" sz="12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ES_tradnl" sz="1200" b="1" dirty="0" err="1" smtClean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s-ES_tradnl" sz="1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s-ES_tradn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4843844" y="423168"/>
            <a:ext cx="3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_tradnl" sz="1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s-ES_tradn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41 CuadroTexto"/>
          <p:cNvSpPr txBox="1"/>
          <p:nvPr/>
        </p:nvSpPr>
        <p:spPr>
          <a:xfrm rot="16200000">
            <a:off x="2265207" y="5105314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43" name="42 CuadroTexto"/>
          <p:cNvSpPr txBox="1"/>
          <p:nvPr/>
        </p:nvSpPr>
        <p:spPr>
          <a:xfrm rot="16200000">
            <a:off x="2401483" y="5105330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OP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43 CuadroTexto"/>
          <p:cNvSpPr txBox="1"/>
          <p:nvPr/>
        </p:nvSpPr>
        <p:spPr>
          <a:xfrm rot="16200000">
            <a:off x="2535726" y="5105314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ON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 rot="16200000">
            <a:off x="2671315" y="5108489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OA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 rot="16200000">
            <a:off x="2973599" y="5102286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 rot="16200000">
            <a:off x="3108936" y="5102302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47 CuadroTexto"/>
          <p:cNvSpPr txBox="1"/>
          <p:nvPr/>
        </p:nvSpPr>
        <p:spPr>
          <a:xfrm rot="16200000">
            <a:off x="3248981" y="5102286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CuadroTexto"/>
          <p:cNvSpPr txBox="1"/>
          <p:nvPr/>
        </p:nvSpPr>
        <p:spPr>
          <a:xfrm rot="16200000">
            <a:off x="3376976" y="5102286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 rot="16200000">
            <a:off x="3680151" y="5101970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51" name="50 CuadroTexto"/>
          <p:cNvSpPr txBox="1"/>
          <p:nvPr/>
        </p:nvSpPr>
        <p:spPr>
          <a:xfrm rot="16200000">
            <a:off x="3816192" y="5101986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MP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 rot="16200000">
            <a:off x="3951478" y="5101970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MN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52 CuadroTexto"/>
          <p:cNvSpPr txBox="1"/>
          <p:nvPr/>
        </p:nvSpPr>
        <p:spPr>
          <a:xfrm rot="16200000">
            <a:off x="4090259" y="5101970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MA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54 CuadroTexto"/>
          <p:cNvSpPr txBox="1"/>
          <p:nvPr/>
        </p:nvSpPr>
        <p:spPr>
          <a:xfrm rot="16200000">
            <a:off x="1898527" y="5049235"/>
            <a:ext cx="516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LPS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69 CuadroTexto"/>
          <p:cNvSpPr txBox="1"/>
          <p:nvPr/>
        </p:nvSpPr>
        <p:spPr>
          <a:xfrm>
            <a:off x="4848712" y="3016241"/>
            <a:ext cx="3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s-ES_tradnl" sz="1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s-ES_tradn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70 CuadroTexto"/>
          <p:cNvSpPr txBox="1"/>
          <p:nvPr/>
        </p:nvSpPr>
        <p:spPr>
          <a:xfrm>
            <a:off x="2038436" y="409580"/>
            <a:ext cx="242374" cy="216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71 CuadroTexto"/>
          <p:cNvSpPr txBox="1"/>
          <p:nvPr/>
        </p:nvSpPr>
        <p:spPr>
          <a:xfrm>
            <a:off x="2038436" y="3022657"/>
            <a:ext cx="242374" cy="216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4" name="83 Grupo"/>
          <p:cNvGrpSpPr/>
          <p:nvPr/>
        </p:nvGrpSpPr>
        <p:grpSpPr>
          <a:xfrm>
            <a:off x="4476576" y="4963721"/>
            <a:ext cx="553848" cy="428818"/>
            <a:chOff x="4476576" y="4992896"/>
            <a:chExt cx="553848" cy="428818"/>
          </a:xfrm>
        </p:grpSpPr>
        <p:sp>
          <p:nvSpPr>
            <p:cNvPr id="78" name="194 CuadroTexto"/>
            <p:cNvSpPr txBox="1"/>
            <p:nvPr/>
          </p:nvSpPr>
          <p:spPr>
            <a:xfrm>
              <a:off x="4476576" y="4992896"/>
              <a:ext cx="216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290 CuadroTexto"/>
            <p:cNvSpPr txBox="1"/>
            <p:nvPr/>
          </p:nvSpPr>
          <p:spPr>
            <a:xfrm>
              <a:off x="4612510" y="4992896"/>
              <a:ext cx="216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291 CuadroTexto"/>
            <p:cNvSpPr txBox="1"/>
            <p:nvPr/>
          </p:nvSpPr>
          <p:spPr>
            <a:xfrm>
              <a:off x="4745466" y="4992896"/>
              <a:ext cx="216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294 CuadroTexto"/>
            <p:cNvSpPr txBox="1"/>
            <p:nvPr/>
          </p:nvSpPr>
          <p:spPr>
            <a:xfrm>
              <a:off x="4568135" y="5175493"/>
              <a:ext cx="4622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IE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2" name="295 Conector recto"/>
            <p:cNvCxnSpPr/>
            <p:nvPr/>
          </p:nvCxnSpPr>
          <p:spPr>
            <a:xfrm>
              <a:off x="4521387" y="5219553"/>
              <a:ext cx="3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87 CuadroTexto"/>
          <p:cNvSpPr txBox="1"/>
          <p:nvPr/>
        </p:nvSpPr>
        <p:spPr>
          <a:xfrm rot="16200000">
            <a:off x="2261997" y="2692813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89" name="88 CuadroTexto"/>
          <p:cNvSpPr txBox="1"/>
          <p:nvPr/>
        </p:nvSpPr>
        <p:spPr>
          <a:xfrm rot="16200000">
            <a:off x="2398273" y="2692829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OP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89 CuadroTexto"/>
          <p:cNvSpPr txBox="1"/>
          <p:nvPr/>
        </p:nvSpPr>
        <p:spPr>
          <a:xfrm rot="16200000">
            <a:off x="2532516" y="2692813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ON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90 CuadroTexto"/>
          <p:cNvSpPr txBox="1"/>
          <p:nvPr/>
        </p:nvSpPr>
        <p:spPr>
          <a:xfrm rot="16200000">
            <a:off x="2668105" y="2695988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OA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91 CuadroTexto"/>
          <p:cNvSpPr txBox="1"/>
          <p:nvPr/>
        </p:nvSpPr>
        <p:spPr>
          <a:xfrm rot="16200000">
            <a:off x="2970389" y="2689785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92 CuadroTexto"/>
          <p:cNvSpPr txBox="1"/>
          <p:nvPr/>
        </p:nvSpPr>
        <p:spPr>
          <a:xfrm rot="16200000">
            <a:off x="3105726" y="2689801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93 CuadroTexto"/>
          <p:cNvSpPr txBox="1"/>
          <p:nvPr/>
        </p:nvSpPr>
        <p:spPr>
          <a:xfrm rot="16200000">
            <a:off x="3245771" y="2689785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94 CuadroTexto"/>
          <p:cNvSpPr txBox="1"/>
          <p:nvPr/>
        </p:nvSpPr>
        <p:spPr>
          <a:xfrm rot="16200000">
            <a:off x="3373766" y="2689785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95 CuadroTexto"/>
          <p:cNvSpPr txBox="1"/>
          <p:nvPr/>
        </p:nvSpPr>
        <p:spPr>
          <a:xfrm rot="16200000">
            <a:off x="3676941" y="2689469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97" name="96 CuadroTexto"/>
          <p:cNvSpPr txBox="1"/>
          <p:nvPr/>
        </p:nvSpPr>
        <p:spPr>
          <a:xfrm rot="16200000">
            <a:off x="3812982" y="2689485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MP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97 CuadroTexto"/>
          <p:cNvSpPr txBox="1"/>
          <p:nvPr/>
        </p:nvSpPr>
        <p:spPr>
          <a:xfrm rot="16200000">
            <a:off x="3948268" y="2689469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MN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98 CuadroTexto"/>
          <p:cNvSpPr txBox="1"/>
          <p:nvPr/>
        </p:nvSpPr>
        <p:spPr>
          <a:xfrm rot="16200000">
            <a:off x="4087049" y="2689469"/>
            <a:ext cx="3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MA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99 CuadroTexto"/>
          <p:cNvSpPr txBox="1"/>
          <p:nvPr/>
        </p:nvSpPr>
        <p:spPr>
          <a:xfrm rot="16200000">
            <a:off x="1895317" y="2636734"/>
            <a:ext cx="516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Times New Roman" pitchFamily="18" charset="0"/>
                <a:cs typeface="Times New Roman" pitchFamily="18" charset="0"/>
              </a:rPr>
              <a:t>LPS</a:t>
            </a:r>
            <a:endParaRPr lang="es-ES_tradnl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1" name="100 Grupo"/>
          <p:cNvGrpSpPr/>
          <p:nvPr/>
        </p:nvGrpSpPr>
        <p:grpSpPr>
          <a:xfrm>
            <a:off x="4473366" y="2551220"/>
            <a:ext cx="553848" cy="428818"/>
            <a:chOff x="4476576" y="4992896"/>
            <a:chExt cx="553848" cy="428818"/>
          </a:xfrm>
        </p:grpSpPr>
        <p:sp>
          <p:nvSpPr>
            <p:cNvPr id="102" name="194 CuadroTexto"/>
            <p:cNvSpPr txBox="1"/>
            <p:nvPr/>
          </p:nvSpPr>
          <p:spPr>
            <a:xfrm>
              <a:off x="4476576" y="4992896"/>
              <a:ext cx="216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290 CuadroTexto"/>
            <p:cNvSpPr txBox="1"/>
            <p:nvPr/>
          </p:nvSpPr>
          <p:spPr>
            <a:xfrm>
              <a:off x="4612510" y="4992896"/>
              <a:ext cx="216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291 CuadroTexto"/>
            <p:cNvSpPr txBox="1"/>
            <p:nvPr/>
          </p:nvSpPr>
          <p:spPr>
            <a:xfrm>
              <a:off x="4745466" y="4992896"/>
              <a:ext cx="216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294 CuadroTexto"/>
            <p:cNvSpPr txBox="1"/>
            <p:nvPr/>
          </p:nvSpPr>
          <p:spPr>
            <a:xfrm>
              <a:off x="4568135" y="5175493"/>
              <a:ext cx="4622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000" dirty="0" smtClean="0">
                  <a:latin typeface="Times New Roman" pitchFamily="18" charset="0"/>
                  <a:cs typeface="Times New Roman" pitchFamily="18" charset="0"/>
                </a:rPr>
                <a:t>IE</a:t>
              </a:r>
              <a:endParaRPr lang="es-ES_tradnl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6" name="295 Conector recto"/>
            <p:cNvCxnSpPr/>
            <p:nvPr/>
          </p:nvCxnSpPr>
          <p:spPr>
            <a:xfrm>
              <a:off x="4521387" y="5219553"/>
              <a:ext cx="3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3 CuadroTexto"/>
          <p:cNvSpPr txBox="1"/>
          <p:nvPr/>
        </p:nvSpPr>
        <p:spPr>
          <a:xfrm>
            <a:off x="542856" y="5954944"/>
            <a:ext cx="601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Fig.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ovalbumin (O), lysozyme (L),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ovomucoid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(O), their hydrolysates with pepsin (P),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Neutrase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(N) and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Alcalase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(200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inactivated enzymes (IE) at a concentration equivalent to that present in 200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 of the hydrolysates, on cell viability, determined by the MTT method, of Th2-skewed human peripheral blood mononuclear cells (a) and non-stimulated peripheral blood leukocytes (b). Data are expressed as percentage of the values induced by IL-4 and anti-CD40 (a) or of the non-stimulated cells (b)  ± standard error of the mean *  indicates significant differences (P&lt; 0.05).</a:t>
            </a:r>
          </a:p>
        </p:txBody>
      </p:sp>
    </p:spTree>
    <p:extLst>
      <p:ext uri="{BB962C8B-B14F-4D97-AF65-F5344CB8AC3E}">
        <p14:creationId xmlns:p14="http://schemas.microsoft.com/office/powerpoint/2010/main" val="16977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184</Words>
  <Application>Microsoft Office PowerPoint</Application>
  <PresentationFormat>Presentación en pantalla 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Prism 5</vt:lpstr>
      <vt:lpstr>Presentación de PowerPoint</vt:lpstr>
    </vt:vector>
  </TitlesOfParts>
  <Company>Windows 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 Casa</dc:creator>
  <cp:lastModifiedBy>Administrador</cp:lastModifiedBy>
  <cp:revision>12</cp:revision>
  <cp:lastPrinted>2015-04-10T10:12:49Z</cp:lastPrinted>
  <dcterms:created xsi:type="dcterms:W3CDTF">2015-04-09T17:14:18Z</dcterms:created>
  <dcterms:modified xsi:type="dcterms:W3CDTF">2016-02-12T16:44:45Z</dcterms:modified>
</cp:coreProperties>
</file>