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906000" cy="6858000" type="A4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6E6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15620"/>
    <p:restoredTop sz="98999" autoAdjust="0"/>
  </p:normalViewPr>
  <p:slideViewPr>
    <p:cSldViewPr snapToGrid="0" showGuides="1">
      <p:cViewPr>
        <p:scale>
          <a:sx n="80" d="100"/>
          <a:sy n="80" d="100"/>
        </p:scale>
        <p:origin x="-504" y="162"/>
      </p:cViewPr>
      <p:guideLst>
        <p:guide orient="horz" pos="2160"/>
        <p:guide pos="3120"/>
      </p:guideLst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06D6-4AAC-41F9-84BC-0A608268A016}" type="datetimeFigureOut">
              <a:rPr lang="es-ES" smtClean="0"/>
              <a:t>21/08/2015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BE336-9004-43A2-83BC-CBD7C043CA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935999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06D6-4AAC-41F9-84BC-0A608268A016}" type="datetimeFigureOut">
              <a:rPr lang="es-ES" smtClean="0"/>
              <a:t>21/08/2015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BE336-9004-43A2-83BC-CBD7C043CA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0631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06D6-4AAC-41F9-84BC-0A608268A016}" type="datetimeFigureOut">
              <a:rPr lang="es-ES" smtClean="0"/>
              <a:t>21/08/2015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BE336-9004-43A2-83BC-CBD7C043CA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4400192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06D6-4AAC-41F9-84BC-0A608268A016}" type="datetimeFigureOut">
              <a:rPr lang="es-ES" smtClean="0"/>
              <a:t>21/08/2015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BE336-9004-43A2-83BC-CBD7C043CA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971604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06D6-4AAC-41F9-84BC-0A608268A016}" type="datetimeFigureOut">
              <a:rPr lang="es-ES" smtClean="0"/>
              <a:t>21/08/2015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BE336-9004-43A2-83BC-CBD7C043CA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6079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06D6-4AAC-41F9-84BC-0A608268A016}" type="datetimeFigureOut">
              <a:rPr lang="es-ES" smtClean="0"/>
              <a:t>21/08/2015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BE336-9004-43A2-83BC-CBD7C043CA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32517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06D6-4AAC-41F9-84BC-0A608268A016}" type="datetimeFigureOut">
              <a:rPr lang="es-ES" smtClean="0"/>
              <a:t>21/08/2015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BE336-9004-43A2-83BC-CBD7C043CA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07296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06D6-4AAC-41F9-84BC-0A608268A016}" type="datetimeFigureOut">
              <a:rPr lang="es-ES" smtClean="0"/>
              <a:t>21/08/2015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BE336-9004-43A2-83BC-CBD7C043CA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579351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06D6-4AAC-41F9-84BC-0A608268A016}" type="datetimeFigureOut">
              <a:rPr lang="es-ES" smtClean="0"/>
              <a:t>21/08/2015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BE336-9004-43A2-83BC-CBD7C043CA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32744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06D6-4AAC-41F9-84BC-0A608268A016}" type="datetimeFigureOut">
              <a:rPr lang="es-ES" smtClean="0"/>
              <a:t>21/08/2015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BE336-9004-43A2-83BC-CBD7C043CA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565973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7506D6-4AAC-41F9-84BC-0A608268A016}" type="datetimeFigureOut">
              <a:rPr lang="es-ES" smtClean="0"/>
              <a:t>21/08/2015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9BE336-9004-43A2-83BC-CBD7C043CA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553212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7506D6-4AAC-41F9-84BC-0A608268A016}" type="datetimeFigureOut">
              <a:rPr lang="es-ES" smtClean="0"/>
              <a:t>21/08/2015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9BE336-9004-43A2-83BC-CBD7C043CAE6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60288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16820827"/>
              </p:ext>
            </p:extLst>
          </p:nvPr>
        </p:nvGraphicFramePr>
        <p:xfrm>
          <a:off x="90707" y="1445232"/>
          <a:ext cx="9749934" cy="7773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</a:tblGrid>
              <a:tr h="30616"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1" i="0" u="none" strike="noStrike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b="1" u="none" strike="noStrike" dirty="0">
                          <a:solidFill>
                            <a:schemeClr val="bg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1" i="0" u="none" strike="noStrike" dirty="0">
                        <a:solidFill>
                          <a:schemeClr val="bg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1"/>
                    </a:solidFill>
                  </a:tcPr>
                </a:tc>
              </a:tr>
            </a:tbl>
          </a:graphicData>
        </a:graphic>
      </p:graphicFrame>
      <p:sp>
        <p:nvSpPr>
          <p:cNvPr id="10" name="9 CuadroTexto"/>
          <p:cNvSpPr txBox="1"/>
          <p:nvPr/>
        </p:nvSpPr>
        <p:spPr>
          <a:xfrm>
            <a:off x="416134" y="1255006"/>
            <a:ext cx="3380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939097" y="1260409"/>
            <a:ext cx="3380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11 CuadroTexto"/>
          <p:cNvSpPr txBox="1"/>
          <p:nvPr/>
        </p:nvSpPr>
        <p:spPr>
          <a:xfrm>
            <a:off x="1469068" y="1254443"/>
            <a:ext cx="3380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12 CuadroTexto"/>
          <p:cNvSpPr txBox="1"/>
          <p:nvPr/>
        </p:nvSpPr>
        <p:spPr>
          <a:xfrm>
            <a:off x="1994489" y="1260409"/>
            <a:ext cx="3380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13 CuadroTexto"/>
          <p:cNvSpPr txBox="1"/>
          <p:nvPr/>
        </p:nvSpPr>
        <p:spPr>
          <a:xfrm>
            <a:off x="2514750" y="1262625"/>
            <a:ext cx="3380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50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3040171" y="1260409"/>
            <a:ext cx="3380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3570142" y="1260409"/>
            <a:ext cx="3380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r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4085244" y="1260409"/>
            <a:ext cx="3380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17 CuadroTexto"/>
          <p:cNvSpPr txBox="1"/>
          <p:nvPr/>
        </p:nvSpPr>
        <p:spPr>
          <a:xfrm>
            <a:off x="4620984" y="1255006"/>
            <a:ext cx="3380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90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9" name="18 CuadroTexto"/>
          <p:cNvSpPr txBox="1"/>
          <p:nvPr/>
        </p:nvSpPr>
        <p:spPr>
          <a:xfrm>
            <a:off x="5094196" y="1260409"/>
            <a:ext cx="42388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100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19 CuadroTexto"/>
          <p:cNvSpPr txBox="1"/>
          <p:nvPr/>
        </p:nvSpPr>
        <p:spPr>
          <a:xfrm>
            <a:off x="5619007" y="1260409"/>
            <a:ext cx="42388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110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6150198" y="1259846"/>
            <a:ext cx="42388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120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-53341" y="1253270"/>
            <a:ext cx="3380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3" name="22 Conector recto"/>
          <p:cNvCxnSpPr/>
          <p:nvPr/>
        </p:nvCxnSpPr>
        <p:spPr>
          <a:xfrm flipV="1">
            <a:off x="318286" y="1066802"/>
            <a:ext cx="0" cy="25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23 Conector recto"/>
          <p:cNvCxnSpPr/>
          <p:nvPr/>
        </p:nvCxnSpPr>
        <p:spPr>
          <a:xfrm flipV="1">
            <a:off x="2375934" y="1068865"/>
            <a:ext cx="0" cy="25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24 Conector recto"/>
          <p:cNvCxnSpPr/>
          <p:nvPr/>
        </p:nvCxnSpPr>
        <p:spPr>
          <a:xfrm>
            <a:off x="321082" y="1067754"/>
            <a:ext cx="20475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25 Conector recto"/>
          <p:cNvCxnSpPr/>
          <p:nvPr/>
        </p:nvCxnSpPr>
        <p:spPr>
          <a:xfrm flipV="1">
            <a:off x="1235263" y="984571"/>
            <a:ext cx="0" cy="25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26 Conector recto"/>
          <p:cNvCxnSpPr/>
          <p:nvPr/>
        </p:nvCxnSpPr>
        <p:spPr>
          <a:xfrm>
            <a:off x="1233320" y="980728"/>
            <a:ext cx="9945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27 Conector recto"/>
          <p:cNvCxnSpPr/>
          <p:nvPr/>
        </p:nvCxnSpPr>
        <p:spPr>
          <a:xfrm>
            <a:off x="1642083" y="1146397"/>
            <a:ext cx="1677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31 Conector recto"/>
          <p:cNvCxnSpPr/>
          <p:nvPr/>
        </p:nvCxnSpPr>
        <p:spPr>
          <a:xfrm flipV="1">
            <a:off x="1634194" y="1147780"/>
            <a:ext cx="0" cy="108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32 Conector recto"/>
          <p:cNvCxnSpPr/>
          <p:nvPr/>
        </p:nvCxnSpPr>
        <p:spPr>
          <a:xfrm flipV="1">
            <a:off x="3318917" y="1148779"/>
            <a:ext cx="0" cy="108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33 Conector recto"/>
          <p:cNvCxnSpPr/>
          <p:nvPr/>
        </p:nvCxnSpPr>
        <p:spPr>
          <a:xfrm flipV="1">
            <a:off x="2233675" y="980728"/>
            <a:ext cx="0" cy="25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34 CuadroTexto"/>
          <p:cNvSpPr txBox="1"/>
          <p:nvPr/>
        </p:nvSpPr>
        <p:spPr>
          <a:xfrm>
            <a:off x="6711129" y="1262551"/>
            <a:ext cx="3380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130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35 CuadroTexto"/>
          <p:cNvSpPr txBox="1"/>
          <p:nvPr/>
        </p:nvSpPr>
        <p:spPr>
          <a:xfrm>
            <a:off x="7226230" y="1262551"/>
            <a:ext cx="3380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140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36 CuadroTexto"/>
          <p:cNvSpPr txBox="1"/>
          <p:nvPr/>
        </p:nvSpPr>
        <p:spPr>
          <a:xfrm>
            <a:off x="7761971" y="1257148"/>
            <a:ext cx="33803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150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37 CuadroTexto"/>
          <p:cNvSpPr txBox="1"/>
          <p:nvPr/>
        </p:nvSpPr>
        <p:spPr>
          <a:xfrm>
            <a:off x="8235183" y="1262551"/>
            <a:ext cx="42388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160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9" name="38 CuadroTexto"/>
          <p:cNvSpPr txBox="1"/>
          <p:nvPr/>
        </p:nvSpPr>
        <p:spPr>
          <a:xfrm>
            <a:off x="8759994" y="1262551"/>
            <a:ext cx="42388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170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0" name="39 CuadroTexto"/>
          <p:cNvSpPr txBox="1"/>
          <p:nvPr/>
        </p:nvSpPr>
        <p:spPr>
          <a:xfrm>
            <a:off x="9291184" y="1261989"/>
            <a:ext cx="42388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180</a:t>
            </a:r>
            <a:endParaRPr lang="es-ES" sz="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41" name="40 Conector recto"/>
          <p:cNvCxnSpPr/>
          <p:nvPr/>
        </p:nvCxnSpPr>
        <p:spPr>
          <a:xfrm flipV="1">
            <a:off x="4622521" y="1071465"/>
            <a:ext cx="0" cy="25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41 Conector recto"/>
          <p:cNvCxnSpPr/>
          <p:nvPr/>
        </p:nvCxnSpPr>
        <p:spPr>
          <a:xfrm flipV="1">
            <a:off x="5624781" y="1073528"/>
            <a:ext cx="0" cy="25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42 Conector recto"/>
          <p:cNvCxnSpPr/>
          <p:nvPr/>
        </p:nvCxnSpPr>
        <p:spPr>
          <a:xfrm>
            <a:off x="4625317" y="1072417"/>
            <a:ext cx="9945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43 Conector recto"/>
          <p:cNvCxnSpPr/>
          <p:nvPr/>
        </p:nvCxnSpPr>
        <p:spPr>
          <a:xfrm flipV="1">
            <a:off x="5028734" y="980181"/>
            <a:ext cx="0" cy="25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44 Conector recto"/>
          <p:cNvCxnSpPr/>
          <p:nvPr/>
        </p:nvCxnSpPr>
        <p:spPr>
          <a:xfrm>
            <a:off x="5036599" y="977771"/>
            <a:ext cx="1677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45 Conector recto"/>
          <p:cNvCxnSpPr/>
          <p:nvPr/>
        </p:nvCxnSpPr>
        <p:spPr>
          <a:xfrm>
            <a:off x="3732349" y="1151060"/>
            <a:ext cx="20475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46 Conector recto"/>
          <p:cNvCxnSpPr/>
          <p:nvPr/>
        </p:nvCxnSpPr>
        <p:spPr>
          <a:xfrm flipV="1">
            <a:off x="3724461" y="1152443"/>
            <a:ext cx="0" cy="108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47 Conector recto"/>
          <p:cNvCxnSpPr/>
          <p:nvPr/>
        </p:nvCxnSpPr>
        <p:spPr>
          <a:xfrm flipV="1">
            <a:off x="5777703" y="1153442"/>
            <a:ext cx="0" cy="108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48 Conector recto"/>
          <p:cNvCxnSpPr/>
          <p:nvPr/>
        </p:nvCxnSpPr>
        <p:spPr>
          <a:xfrm flipV="1">
            <a:off x="6713189" y="985391"/>
            <a:ext cx="0" cy="25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49 Conector recto"/>
          <p:cNvCxnSpPr/>
          <p:nvPr/>
        </p:nvCxnSpPr>
        <p:spPr>
          <a:xfrm flipV="1">
            <a:off x="7720081" y="1071465"/>
            <a:ext cx="0" cy="25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50 Conector recto"/>
          <p:cNvCxnSpPr/>
          <p:nvPr/>
        </p:nvCxnSpPr>
        <p:spPr>
          <a:xfrm flipV="1">
            <a:off x="8703234" y="1073528"/>
            <a:ext cx="0" cy="25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51 Conector recto"/>
          <p:cNvCxnSpPr/>
          <p:nvPr/>
        </p:nvCxnSpPr>
        <p:spPr>
          <a:xfrm>
            <a:off x="7722877" y="1072417"/>
            <a:ext cx="975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52 Conector recto"/>
          <p:cNvCxnSpPr/>
          <p:nvPr/>
        </p:nvCxnSpPr>
        <p:spPr>
          <a:xfrm flipV="1">
            <a:off x="8143026" y="980181"/>
            <a:ext cx="0" cy="25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53 Conector recto"/>
          <p:cNvCxnSpPr/>
          <p:nvPr/>
        </p:nvCxnSpPr>
        <p:spPr>
          <a:xfrm>
            <a:off x="8141084" y="977771"/>
            <a:ext cx="1677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54 Conector recto"/>
          <p:cNvCxnSpPr/>
          <p:nvPr/>
        </p:nvCxnSpPr>
        <p:spPr>
          <a:xfrm>
            <a:off x="7306923" y="1151060"/>
            <a:ext cx="1599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55 Conector recto"/>
          <p:cNvCxnSpPr/>
          <p:nvPr/>
        </p:nvCxnSpPr>
        <p:spPr>
          <a:xfrm flipV="1">
            <a:off x="7308841" y="1152443"/>
            <a:ext cx="0" cy="108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56 Conector recto"/>
          <p:cNvCxnSpPr/>
          <p:nvPr/>
        </p:nvCxnSpPr>
        <p:spPr>
          <a:xfrm flipV="1">
            <a:off x="8905691" y="1153442"/>
            <a:ext cx="0" cy="108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57 Conector recto"/>
          <p:cNvCxnSpPr/>
          <p:nvPr/>
        </p:nvCxnSpPr>
        <p:spPr>
          <a:xfrm flipV="1">
            <a:off x="9821765" y="980628"/>
            <a:ext cx="0" cy="25200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59" name="58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2412459"/>
              </p:ext>
            </p:extLst>
          </p:nvPr>
        </p:nvGraphicFramePr>
        <p:xfrm>
          <a:off x="90064" y="1538687"/>
          <a:ext cx="9749934" cy="163235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</a:tblGrid>
              <a:tr h="30616"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60" name="59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01351595"/>
              </p:ext>
            </p:extLst>
          </p:nvPr>
        </p:nvGraphicFramePr>
        <p:xfrm>
          <a:off x="93638" y="3194871"/>
          <a:ext cx="9749934" cy="116596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  <a:gridCol w="52419"/>
              </a:tblGrid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noFill/>
                  </a:tcPr>
                </a:tc>
              </a:tr>
              <a:tr h="30616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9" marR="1659" marT="1531" marB="0" anchor="b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62" name="61 Triángulo isósceles"/>
          <p:cNvSpPr/>
          <p:nvPr/>
        </p:nvSpPr>
        <p:spPr>
          <a:xfrm rot="10800000">
            <a:off x="572052" y="1392677"/>
            <a:ext cx="36000" cy="36000"/>
          </a:xfrm>
          <a:prstGeom prst="triangle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3" name="62 Triángulo isósceles"/>
          <p:cNvSpPr/>
          <p:nvPr/>
        </p:nvSpPr>
        <p:spPr>
          <a:xfrm rot="10800000">
            <a:off x="2825600" y="1392677"/>
            <a:ext cx="36000" cy="36000"/>
          </a:xfrm>
          <a:prstGeom prst="triangle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4" name="63 Triángulo isósceles"/>
          <p:cNvSpPr/>
          <p:nvPr/>
        </p:nvSpPr>
        <p:spPr>
          <a:xfrm rot="10800000">
            <a:off x="3668207" y="1392677"/>
            <a:ext cx="36000" cy="36000"/>
          </a:xfrm>
          <a:prstGeom prst="triangle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5" name="64 Triángulo isósceles"/>
          <p:cNvSpPr/>
          <p:nvPr/>
        </p:nvSpPr>
        <p:spPr>
          <a:xfrm rot="10800000">
            <a:off x="3979174" y="1392731"/>
            <a:ext cx="36000" cy="36000"/>
          </a:xfrm>
          <a:prstGeom prst="triangle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66" name="65 Triángulo isósceles"/>
          <p:cNvSpPr/>
          <p:nvPr/>
        </p:nvSpPr>
        <p:spPr>
          <a:xfrm rot="10800000">
            <a:off x="9223246" y="1392676"/>
            <a:ext cx="36000" cy="36000"/>
          </a:xfrm>
          <a:prstGeom prst="triangle">
            <a:avLst/>
          </a:prstGeom>
          <a:solidFill>
            <a:schemeClr val="tx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graphicFrame>
        <p:nvGraphicFramePr>
          <p:cNvPr id="67" name="66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16540368"/>
              </p:ext>
            </p:extLst>
          </p:nvPr>
        </p:nvGraphicFramePr>
        <p:xfrm>
          <a:off x="88339" y="4365104"/>
          <a:ext cx="9761205" cy="85643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52413"/>
                <a:gridCol w="64800"/>
              </a:tblGrid>
              <a:tr h="33167"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H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M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Y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  <a:tr h="33167"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V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L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I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A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E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ES" sz="5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</a:t>
                      </a:r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s-ES" sz="5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658" marR="1658" marT="1658" marB="0"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6E6E6"/>
                    </a:solidFill>
                  </a:tcPr>
                </a:tc>
              </a:tr>
            </a:tbl>
          </a:graphicData>
        </a:graphic>
      </p:graphicFrame>
      <p:grpSp>
        <p:nvGrpSpPr>
          <p:cNvPr id="76" name="75 Grupo"/>
          <p:cNvGrpSpPr/>
          <p:nvPr/>
        </p:nvGrpSpPr>
        <p:grpSpPr>
          <a:xfrm>
            <a:off x="200472" y="5434560"/>
            <a:ext cx="9259171" cy="830997"/>
            <a:chOff x="556138" y="5809238"/>
            <a:chExt cx="9259171" cy="830997"/>
          </a:xfrm>
        </p:grpSpPr>
        <p:sp>
          <p:nvSpPr>
            <p:cNvPr id="77" name="Rectangle 6"/>
            <p:cNvSpPr>
              <a:spLocks noChangeArrowheads="1"/>
            </p:cNvSpPr>
            <p:nvPr/>
          </p:nvSpPr>
          <p:spPr bwMode="auto">
            <a:xfrm>
              <a:off x="556138" y="5809238"/>
              <a:ext cx="9259171" cy="83099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lvl="0" algn="just" fontAlgn="base">
                <a:lnSpc>
                  <a:spcPct val="200000"/>
                </a:lnSpc>
                <a:spcBef>
                  <a:spcPct val="0"/>
                </a:spcBef>
                <a:spcAft>
                  <a:spcPct val="0"/>
                </a:spcAft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Figure 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S5</a:t>
              </a: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.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Peptide sequences, identified by RP-HPLC-MS/MS 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in 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the hydrolysates of 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ovomucoid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with pepsin (</a:t>
              </a:r>
              <a:r>
                <a:rPr lang="en-US" sz="1200" dirty="0" smtClean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light 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grey), 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Neutrase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(white) and </a:t>
              </a:r>
              <a:r>
                <a:rPr kumimoji="0" lang="en-US" sz="1200" b="0" i="0" u="none" strike="noStrike" cap="none" normalizeH="0" baseline="0" dirty="0" err="1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alcalase</a:t>
              </a:r>
              <a:r>
                <a:rPr kumimoji="0" lang="en-US" sz="12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(dark grey) . </a:t>
              </a:r>
              <a:r>
                <a:rPr lang="en-US" sz="12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▼: Carbohydrate chains.               : </a:t>
              </a:r>
              <a:r>
                <a:rPr lang="en-US" sz="1200" dirty="0" err="1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Disulphide</a:t>
              </a:r>
              <a:r>
                <a:rPr lang="en-US" sz="1200" dirty="0">
                  <a:latin typeface="Times New Roman" pitchFamily="18" charset="0"/>
                  <a:ea typeface="Calibri" pitchFamily="34" charset="0"/>
                  <a:cs typeface="Times New Roman" pitchFamily="18" charset="0"/>
                </a:rPr>
                <a:t> bonds.</a:t>
              </a:r>
              <a:endParaRPr lang="en-US" dirty="0">
                <a:latin typeface="Arial" pitchFamily="34" charset="0"/>
              </a:endParaRPr>
            </a:p>
          </p:txBody>
        </p:sp>
        <p:grpSp>
          <p:nvGrpSpPr>
            <p:cNvPr id="78" name="5 Grupo"/>
            <p:cNvGrpSpPr/>
            <p:nvPr/>
          </p:nvGrpSpPr>
          <p:grpSpPr>
            <a:xfrm>
              <a:off x="3603087" y="6332240"/>
              <a:ext cx="438786" cy="160020"/>
              <a:chOff x="-1662069" y="210369"/>
              <a:chExt cx="439388" cy="160020"/>
            </a:xfrm>
          </p:grpSpPr>
          <p:cxnSp>
            <p:nvCxnSpPr>
              <p:cNvPr id="82" name="2 Conector recto"/>
              <p:cNvCxnSpPr/>
              <p:nvPr/>
            </p:nvCxnSpPr>
            <p:spPr>
              <a:xfrm flipV="1">
                <a:off x="-1662069" y="210369"/>
                <a:ext cx="0" cy="16002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3 Conector recto"/>
              <p:cNvCxnSpPr/>
              <p:nvPr/>
            </p:nvCxnSpPr>
            <p:spPr>
              <a:xfrm flipV="1">
                <a:off x="-1223157" y="210369"/>
                <a:ext cx="0" cy="16002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4" name="4 Conector recto"/>
              <p:cNvCxnSpPr/>
              <p:nvPr/>
            </p:nvCxnSpPr>
            <p:spPr>
              <a:xfrm>
                <a:off x="-1662068" y="210369"/>
                <a:ext cx="439387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54513212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2377</Words>
  <Application>Microsoft Office PowerPoint</Application>
  <PresentationFormat>A4 (210 x 297 mm)</PresentationFormat>
  <Paragraphs>2338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Presentación de PowerPoint</vt:lpstr>
    </vt:vector>
  </TitlesOfParts>
  <Company>CIAL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LozanoO</dc:creator>
  <cp:lastModifiedBy>Administrador</cp:lastModifiedBy>
  <cp:revision>12</cp:revision>
  <cp:lastPrinted>2015-05-06T09:38:09Z</cp:lastPrinted>
  <dcterms:created xsi:type="dcterms:W3CDTF">2015-05-06T07:57:50Z</dcterms:created>
  <dcterms:modified xsi:type="dcterms:W3CDTF">2015-08-21T12:42:19Z</dcterms:modified>
</cp:coreProperties>
</file>