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6858000" cy="9144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3072" y="78"/>
      </p:cViewPr>
      <p:guideLst>
        <p:guide orient="horz" pos="1519"/>
        <p:guide pos="22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5F547-08A1-4519-B022-E3ECBBF990BB}" type="datetimeFigureOut">
              <a:rPr lang="ko-KR" altLang="en-US" smtClean="0"/>
              <a:t>2016-03-09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C2844-4E5D-465F-AB09-F8C5149E25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1437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5F547-08A1-4519-B022-E3ECBBF990BB}" type="datetimeFigureOut">
              <a:rPr lang="ko-KR" altLang="en-US" smtClean="0"/>
              <a:t>2016-03-09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C2844-4E5D-465F-AB09-F8C5149E25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9872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5F547-08A1-4519-B022-E3ECBBF990BB}" type="datetimeFigureOut">
              <a:rPr lang="ko-KR" altLang="en-US" smtClean="0"/>
              <a:t>2016-03-09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C2844-4E5D-465F-AB09-F8C5149E25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44184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5F547-08A1-4519-B022-E3ECBBF990BB}" type="datetimeFigureOut">
              <a:rPr lang="ko-KR" altLang="en-US" smtClean="0"/>
              <a:t>2016-03-09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C2844-4E5D-465F-AB09-F8C5149E25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3565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5F547-08A1-4519-B022-E3ECBBF990BB}" type="datetimeFigureOut">
              <a:rPr lang="ko-KR" altLang="en-US" smtClean="0"/>
              <a:t>2016-03-09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C2844-4E5D-465F-AB09-F8C5149E25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98844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5F547-08A1-4519-B022-E3ECBBF990BB}" type="datetimeFigureOut">
              <a:rPr lang="ko-KR" altLang="en-US" smtClean="0"/>
              <a:t>2016-03-09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C2844-4E5D-465F-AB09-F8C5149E25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2495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5F547-08A1-4519-B022-E3ECBBF990BB}" type="datetimeFigureOut">
              <a:rPr lang="ko-KR" altLang="en-US" smtClean="0"/>
              <a:t>2016-03-09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C2844-4E5D-465F-AB09-F8C5149E25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698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5F547-08A1-4519-B022-E3ECBBF990BB}" type="datetimeFigureOut">
              <a:rPr lang="ko-KR" altLang="en-US" smtClean="0"/>
              <a:t>2016-03-09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C2844-4E5D-465F-AB09-F8C5149E25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2602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5F547-08A1-4519-B022-E3ECBBF990BB}" type="datetimeFigureOut">
              <a:rPr lang="ko-KR" altLang="en-US" smtClean="0"/>
              <a:t>2016-03-09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C2844-4E5D-465F-AB09-F8C5149E25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8171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5F547-08A1-4519-B022-E3ECBBF990BB}" type="datetimeFigureOut">
              <a:rPr lang="ko-KR" altLang="en-US" smtClean="0"/>
              <a:t>2016-03-09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C2844-4E5D-465F-AB09-F8C5149E25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3649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5F547-08A1-4519-B022-E3ECBBF990BB}" type="datetimeFigureOut">
              <a:rPr lang="ko-KR" altLang="en-US" smtClean="0"/>
              <a:t>2016-03-09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C2844-4E5D-465F-AB09-F8C5149E25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0497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75F547-08A1-4519-B022-E3ECBBF990BB}" type="datetimeFigureOut">
              <a:rPr lang="ko-KR" altLang="en-US" smtClean="0"/>
              <a:t>2016-03-09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C2844-4E5D-465F-AB09-F8C5149E25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9930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8640" y="395536"/>
            <a:ext cx="11256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Figure 1</a:t>
            </a:r>
            <a:endParaRPr lang="ko-KR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728" y="1187624"/>
            <a:ext cx="4659450" cy="3683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 rot="16200000">
            <a:off x="4929081" y="2013043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ko-KR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4628532" y="3051409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endParaRPr lang="ko-KR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16200000">
            <a:off x="4169172" y="2283034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ko-KR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83128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0366" y="1646626"/>
            <a:ext cx="3718834" cy="3080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8640" y="395536"/>
            <a:ext cx="11256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Figure 2</a:t>
            </a:r>
            <a:endParaRPr lang="ko-KR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27144" y="1331640"/>
            <a:ext cx="5261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endParaRPr lang="ko-KR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27144" y="4499992"/>
            <a:ext cx="5261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endParaRPr lang="ko-KR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5401050"/>
              </p:ext>
            </p:extLst>
          </p:nvPr>
        </p:nvGraphicFramePr>
        <p:xfrm>
          <a:off x="1770393" y="4980034"/>
          <a:ext cx="2452892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3223"/>
                <a:gridCol w="613223"/>
                <a:gridCol w="613223"/>
                <a:gridCol w="613223"/>
              </a:tblGrid>
              <a:tr h="143481">
                <a:tc gridSpan="4"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EEDS</a:t>
                      </a:r>
                      <a:r>
                        <a:rPr lang="en-US" altLang="ko-KR" sz="14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(</a:t>
                      </a:r>
                      <a:r>
                        <a:rPr lang="en-US" altLang="ko-KR" sz="1400" b="0" i="1" baseline="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  <a:cs typeface="Arial" pitchFamily="34" charset="0"/>
                        </a:rPr>
                        <a:t>m</a:t>
                      </a:r>
                      <a:r>
                        <a:rPr lang="en-US" altLang="ko-KR" sz="14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g/mL)</a:t>
                      </a:r>
                      <a:endParaRPr lang="ko-KR" alt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4348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ko-KR" alt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0.2</a:t>
                      </a:r>
                      <a:endParaRPr lang="ko-KR" alt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ko-KR" alt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ko-KR" alt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13" name="직선 연결선 12"/>
          <p:cNvCxnSpPr/>
          <p:nvPr/>
        </p:nvCxnSpPr>
        <p:spPr>
          <a:xfrm>
            <a:off x="1930878" y="5286724"/>
            <a:ext cx="2262669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>
            <a:spLocks noChangeAspect="1"/>
          </p:cNvSpPr>
          <p:nvPr/>
        </p:nvSpPr>
        <p:spPr>
          <a:xfrm>
            <a:off x="4246272" y="6247249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latin typeface="Arial" pitchFamily="34" charset="0"/>
                <a:cs typeface="Arial" pitchFamily="34" charset="0"/>
              </a:rPr>
              <a:t>DR5</a:t>
            </a:r>
            <a:endParaRPr lang="ko-KR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>
            <a:spLocks noChangeAspect="1"/>
          </p:cNvSpPr>
          <p:nvPr/>
        </p:nvSpPr>
        <p:spPr>
          <a:xfrm>
            <a:off x="4246272" y="6895321"/>
            <a:ext cx="5806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latin typeface="Symbol" panose="05050102010706020507" pitchFamily="18" charset="2"/>
                <a:cs typeface="Arial" pitchFamily="34" charset="0"/>
              </a:rPr>
              <a:t>b</a:t>
            </a:r>
            <a:r>
              <a:rPr lang="en-US" altLang="ko-KR" sz="1400" dirty="0" smtClean="0">
                <a:latin typeface="Arial" pitchFamily="34" charset="0"/>
                <a:cs typeface="Arial" pitchFamily="34" charset="0"/>
              </a:rPr>
              <a:t>-act</a:t>
            </a:r>
            <a:endParaRPr lang="ko-KR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>
            <a:spLocks noChangeAspect="1"/>
          </p:cNvSpPr>
          <p:nvPr/>
        </p:nvSpPr>
        <p:spPr>
          <a:xfrm>
            <a:off x="4246272" y="5611177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latin typeface="Arial" pitchFamily="34" charset="0"/>
                <a:cs typeface="Arial" pitchFamily="34" charset="0"/>
              </a:rPr>
              <a:t>DR4</a:t>
            </a:r>
            <a:endParaRPr lang="ko-KR" altLang="en-US" sz="1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" name="직선 연결선 13"/>
          <p:cNvCxnSpPr/>
          <p:nvPr/>
        </p:nvCxnSpPr>
        <p:spPr>
          <a:xfrm>
            <a:off x="4845724" y="5756171"/>
            <a:ext cx="0" cy="1476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 rot="16200000">
            <a:off x="4762207" y="6340283"/>
            <a:ext cx="4748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WB</a:t>
            </a:r>
            <a:endParaRPr lang="ko-KR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7250" y="5548164"/>
            <a:ext cx="2493963" cy="174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99336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표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1987784"/>
              </p:ext>
            </p:extLst>
          </p:nvPr>
        </p:nvGraphicFramePr>
        <p:xfrm>
          <a:off x="2531056" y="3147748"/>
          <a:ext cx="2100048" cy="509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012"/>
                <a:gridCol w="525012"/>
                <a:gridCol w="525012"/>
                <a:gridCol w="525012"/>
              </a:tblGrid>
              <a:tr h="20746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 marT="36000" marB="3600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 marT="36000" marB="3600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 marT="36000" marB="3600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 marT="36000" marB="36000">
                    <a:noFill/>
                  </a:tcPr>
                </a:tc>
              </a:tr>
              <a:tr h="20746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 marT="36000" marB="3600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 marT="36000" marB="3600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 marT="36000" marB="3600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000" marR="90000" marT="36000" marB="36000">
                    <a:noFill/>
                  </a:tcPr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44"/>
          <a:stretch/>
        </p:blipFill>
        <p:spPr bwMode="auto">
          <a:xfrm>
            <a:off x="1760832" y="1036960"/>
            <a:ext cx="3235514" cy="2171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8640" y="395536"/>
            <a:ext cx="11256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Figure 3</a:t>
            </a:r>
            <a:endParaRPr lang="ko-KR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56792" y="683568"/>
            <a:ext cx="5261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endParaRPr lang="ko-KR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089248" y="5348856"/>
            <a:ext cx="661848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n-US" altLang="ko-KR" sz="1400" dirty="0" smtClean="0">
                <a:latin typeface="Arial" pitchFamily="34" charset="0"/>
                <a:cs typeface="Arial" pitchFamily="34" charset="0"/>
              </a:rPr>
              <a:t>PARP</a:t>
            </a:r>
            <a:endParaRPr lang="ko-KR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031027" y="7240983"/>
            <a:ext cx="720069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n-US" altLang="ko-KR" sz="1400" dirty="0" smtClean="0">
                <a:latin typeface="Symbol" pitchFamily="18" charset="2"/>
                <a:cs typeface="Arial" pitchFamily="34" charset="0"/>
              </a:rPr>
              <a:t>b</a:t>
            </a:r>
            <a:r>
              <a:rPr lang="en-US" altLang="ko-KR" sz="1400" dirty="0" smtClean="0">
                <a:latin typeface="Arial" pitchFamily="34" charset="0"/>
                <a:cs typeface="Arial" pitchFamily="34" charset="0"/>
              </a:rPr>
              <a:t>-actin</a:t>
            </a:r>
            <a:endParaRPr lang="ko-KR" altLang="en-US" sz="14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7" name="표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5018497"/>
              </p:ext>
            </p:extLst>
          </p:nvPr>
        </p:nvGraphicFramePr>
        <p:xfrm>
          <a:off x="2802289" y="3923928"/>
          <a:ext cx="2018928" cy="49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732"/>
                <a:gridCol w="504732"/>
                <a:gridCol w="504732"/>
                <a:gridCol w="504732"/>
              </a:tblGrid>
              <a:tr h="12029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ko-KR" alt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000" marR="18000" marT="18000" marB="18000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E</a:t>
                      </a:r>
                      <a:endParaRPr lang="ko-KR" alt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000" marR="18000" marT="18000" marB="18000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ko-KR" alt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000" marR="18000" marT="18000" marB="18000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E</a:t>
                      </a:r>
                      <a:endParaRPr lang="ko-KR" alt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000" marR="18000" marT="18000" marB="18000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2029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ko-KR" alt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000" marR="18000" marT="18000" marB="1800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ko-KR" alt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000" marR="18000" marT="18000" marB="1800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  <a:endParaRPr lang="ko-KR" alt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000" marR="18000" marT="18000" marB="1800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  <a:endParaRPr lang="ko-KR" alt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000" marR="18000" marT="18000" marB="1800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" name="TextBox 40"/>
          <p:cNvSpPr txBox="1"/>
          <p:nvPr/>
        </p:nvSpPr>
        <p:spPr>
          <a:xfrm>
            <a:off x="1556792" y="3707904"/>
            <a:ext cx="5261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endParaRPr lang="ko-KR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9" name="직선 연결선 38"/>
          <p:cNvCxnSpPr/>
          <p:nvPr/>
        </p:nvCxnSpPr>
        <p:spPr>
          <a:xfrm>
            <a:off x="3827404" y="1583244"/>
            <a:ext cx="0" cy="7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직선 연결선 42"/>
          <p:cNvCxnSpPr/>
          <p:nvPr/>
        </p:nvCxnSpPr>
        <p:spPr>
          <a:xfrm>
            <a:off x="3826425" y="1578427"/>
            <a:ext cx="46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직선 연결선 39"/>
          <p:cNvCxnSpPr/>
          <p:nvPr/>
        </p:nvCxnSpPr>
        <p:spPr>
          <a:xfrm>
            <a:off x="3313757" y="1430078"/>
            <a:ext cx="0" cy="28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직선 연결선 41"/>
          <p:cNvCxnSpPr/>
          <p:nvPr/>
        </p:nvCxnSpPr>
        <p:spPr>
          <a:xfrm>
            <a:off x="4289951" y="1578769"/>
            <a:ext cx="0" cy="6538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직선 연결선 43"/>
          <p:cNvCxnSpPr/>
          <p:nvPr/>
        </p:nvCxnSpPr>
        <p:spPr>
          <a:xfrm>
            <a:off x="4393262" y="1424996"/>
            <a:ext cx="0" cy="810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직선 연결선 44"/>
          <p:cNvCxnSpPr/>
          <p:nvPr/>
        </p:nvCxnSpPr>
        <p:spPr>
          <a:xfrm>
            <a:off x="3313396" y="1428350"/>
            <a:ext cx="108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3630150" y="1257677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endParaRPr lang="ko-KR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872341" y="1408809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endParaRPr lang="ko-KR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0" name="직선 화살표 연결선 49"/>
          <p:cNvCxnSpPr/>
          <p:nvPr/>
        </p:nvCxnSpPr>
        <p:spPr>
          <a:xfrm rot="10800000">
            <a:off x="4852925" y="5670911"/>
            <a:ext cx="1080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4788144" y="5998414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ko-KR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572568" y="5922073"/>
            <a:ext cx="1178528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n-US" altLang="ko-KR" sz="1400" dirty="0" smtClean="0">
                <a:latin typeface="Arial" pitchFamily="34" charset="0"/>
                <a:cs typeface="Arial" pitchFamily="34" charset="0"/>
              </a:rPr>
              <a:t>proaspase-3</a:t>
            </a:r>
            <a:endParaRPr lang="ko-KR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482800" y="6834415"/>
            <a:ext cx="1268296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n-US" altLang="ko-KR" sz="1400" dirty="0" smtClean="0">
                <a:latin typeface="Arial" pitchFamily="34" charset="0"/>
                <a:cs typeface="Arial" pitchFamily="34" charset="0"/>
              </a:rPr>
              <a:t>procaspase-9</a:t>
            </a:r>
            <a:endParaRPr lang="ko-KR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207357" y="4859638"/>
            <a:ext cx="543739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n-US" altLang="ko-KR" sz="1400" dirty="0" smtClean="0">
                <a:latin typeface="Arial" pitchFamily="34" charset="0"/>
                <a:cs typeface="Arial" pitchFamily="34" charset="0"/>
              </a:rPr>
              <a:t>DR4</a:t>
            </a:r>
            <a:endParaRPr lang="ko-KR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207589" y="4484466"/>
            <a:ext cx="543739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n-US" altLang="ko-KR" sz="1400" dirty="0" smtClean="0">
                <a:latin typeface="Arial" pitchFamily="34" charset="0"/>
                <a:cs typeface="Arial" pitchFamily="34" charset="0"/>
              </a:rPr>
              <a:t>DR5</a:t>
            </a:r>
            <a:endParaRPr lang="ko-KR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578135" y="6383456"/>
            <a:ext cx="1178528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n-US" altLang="ko-KR" sz="1400" dirty="0" smtClean="0">
                <a:latin typeface="Arial" pitchFamily="34" charset="0"/>
                <a:cs typeface="Arial" pitchFamily="34" charset="0"/>
              </a:rPr>
              <a:t>proaspase-8</a:t>
            </a:r>
            <a:endParaRPr lang="ko-KR" altLang="en-US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8768" y="4428491"/>
            <a:ext cx="2116137" cy="3157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57112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552" y="4295657"/>
            <a:ext cx="2764848" cy="1882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8640" y="395536"/>
            <a:ext cx="11256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Figure 4</a:t>
            </a:r>
            <a:endParaRPr lang="ko-KR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4171" y="1619672"/>
            <a:ext cx="5261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endParaRPr lang="ko-KR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22962" y="3511553"/>
            <a:ext cx="7200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latin typeface="Symbol" pitchFamily="18" charset="2"/>
                <a:cs typeface="Arial" pitchFamily="34" charset="0"/>
              </a:rPr>
              <a:t>b</a:t>
            </a:r>
            <a:r>
              <a:rPr lang="en-US" altLang="ko-KR" sz="1400" dirty="0" smtClean="0">
                <a:latin typeface="Arial" pitchFamily="34" charset="0"/>
                <a:cs typeface="Arial" pitchFamily="34" charset="0"/>
              </a:rPr>
              <a:t>-actin</a:t>
            </a:r>
            <a:endParaRPr lang="ko-KR" altLang="en-US" sz="14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2451567"/>
              </p:ext>
            </p:extLst>
          </p:nvPr>
        </p:nvGraphicFramePr>
        <p:xfrm>
          <a:off x="678570" y="1793164"/>
          <a:ext cx="2018928" cy="7317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732"/>
                <a:gridCol w="504732"/>
                <a:gridCol w="504732"/>
                <a:gridCol w="504732"/>
              </a:tblGrid>
              <a:tr h="241198">
                <a:tc gridSpan="4">
                  <a:txBody>
                    <a:bodyPr/>
                    <a:lstStyle/>
                    <a:p>
                      <a:pPr algn="ctr" latinLnBrk="1"/>
                      <a:endParaRPr lang="ko-KR" altLang="en-US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000" marR="18000" marT="18000" marB="18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000" marR="18000" marT="18000" marB="18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000" marR="18000" marT="18000" marB="18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000" marR="18000" marT="18000" marB="18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119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000" marR="18000" marT="18000" marB="18000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+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000" marR="18000" marT="18000" marB="18000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000" marR="18000" marT="18000" marB="18000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+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000" marR="18000" marT="18000" marB="18000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119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000" marR="18000" marT="18000" marB="1800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000" marR="18000" marT="18000" marB="1800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+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000" marR="18000" marT="18000" marB="1800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+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000" marR="18000" marT="18000" marB="1800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522962" y="2643691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latin typeface="Arial" pitchFamily="34" charset="0"/>
                <a:cs typeface="Arial" pitchFamily="34" charset="0"/>
              </a:rPr>
              <a:t>DR5</a:t>
            </a:r>
            <a:endParaRPr lang="ko-KR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22962" y="3079824"/>
            <a:ext cx="7040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latin typeface="Arial" pitchFamily="34" charset="0"/>
                <a:cs typeface="Arial" pitchFamily="34" charset="0"/>
              </a:rPr>
              <a:t>CHOP</a:t>
            </a:r>
            <a:endParaRPr lang="ko-KR" altLang="en-US" sz="14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5" name="표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7601760"/>
              </p:ext>
            </p:extLst>
          </p:nvPr>
        </p:nvGraphicFramePr>
        <p:xfrm>
          <a:off x="3605152" y="1990345"/>
          <a:ext cx="2010316" cy="5393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2579"/>
                <a:gridCol w="502579"/>
                <a:gridCol w="502579"/>
                <a:gridCol w="502579"/>
              </a:tblGrid>
              <a:tr h="21472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18000" marB="1800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+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18000" marB="1800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+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18000" marB="1800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+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18000" marB="18000">
                    <a:noFill/>
                  </a:tcPr>
                </a:tc>
              </a:tr>
              <a:tr h="32043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18000" marB="1800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18000" marB="1800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Ctrl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18000" marB="18000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CHOP</a:t>
                      </a:r>
                      <a:endParaRPr lang="ko-KR" altLang="en-US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18000" marB="18000">
                    <a:noFill/>
                  </a:tcPr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563577" y="2516660"/>
            <a:ext cx="7040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400" dirty="0" smtClean="0">
                <a:latin typeface="Arial" pitchFamily="34" charset="0"/>
                <a:cs typeface="Arial" pitchFamily="34" charset="0"/>
              </a:rPr>
              <a:t>CHOP</a:t>
            </a:r>
            <a:endParaRPr lang="ko-KR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563577" y="2994820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400" dirty="0" smtClean="0">
                <a:latin typeface="Arial" pitchFamily="34" charset="0"/>
                <a:cs typeface="Arial" pitchFamily="34" charset="0"/>
              </a:rPr>
              <a:t>DR5</a:t>
            </a:r>
            <a:endParaRPr lang="ko-KR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563577" y="3585274"/>
            <a:ext cx="7200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400" dirty="0" smtClean="0">
                <a:latin typeface="Symbol" pitchFamily="18" charset="2"/>
                <a:cs typeface="Arial" pitchFamily="34" charset="0"/>
              </a:rPr>
              <a:t>b</a:t>
            </a:r>
            <a:r>
              <a:rPr lang="en-US" altLang="ko-KR" sz="14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en-US" altLang="ko-KR" sz="1400" dirty="0" err="1" smtClean="0">
                <a:latin typeface="Arial" pitchFamily="34" charset="0"/>
                <a:cs typeface="Arial" pitchFamily="34" charset="0"/>
              </a:rPr>
              <a:t>actin</a:t>
            </a:r>
            <a:endParaRPr lang="ko-KR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377474" y="1619672"/>
            <a:ext cx="5261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endParaRPr lang="ko-KR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24171" y="4067944"/>
            <a:ext cx="5405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(C)</a:t>
            </a:r>
            <a:endParaRPr lang="ko-KR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모서리가 둥근 직사각형 34"/>
          <p:cNvSpPr/>
          <p:nvPr/>
        </p:nvSpPr>
        <p:spPr>
          <a:xfrm>
            <a:off x="3266141" y="4933504"/>
            <a:ext cx="3240360" cy="165472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3693806" y="6172113"/>
            <a:ext cx="575293" cy="260443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EEDS</a:t>
            </a:r>
            <a:endParaRPr lang="ko-KR" altLang="en-US" sz="1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이등변 삼각형 36"/>
          <p:cNvSpPr/>
          <p:nvPr/>
        </p:nvSpPr>
        <p:spPr>
          <a:xfrm flipV="1">
            <a:off x="3674314" y="4634899"/>
            <a:ext cx="202523" cy="19533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6949" y="4674569"/>
            <a:ext cx="205383" cy="391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7214" y="4660231"/>
            <a:ext cx="205383" cy="391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" name="이등변 삼각형 39"/>
          <p:cNvSpPr/>
          <p:nvPr/>
        </p:nvSpPr>
        <p:spPr>
          <a:xfrm flipV="1">
            <a:off x="5638643" y="4625185"/>
            <a:ext cx="202523" cy="195332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8439" y="4657224"/>
            <a:ext cx="205383" cy="391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" name="이등변 삼각형 41"/>
          <p:cNvSpPr/>
          <p:nvPr/>
        </p:nvSpPr>
        <p:spPr>
          <a:xfrm flipV="1">
            <a:off x="5859869" y="4622179"/>
            <a:ext cx="202523" cy="195332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3174" y="4657224"/>
            <a:ext cx="205383" cy="391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" name="이등변 삼각형 43"/>
          <p:cNvSpPr/>
          <p:nvPr/>
        </p:nvSpPr>
        <p:spPr>
          <a:xfrm flipV="1">
            <a:off x="6074603" y="4622179"/>
            <a:ext cx="202523" cy="195332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419" y="4669945"/>
            <a:ext cx="205383" cy="391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0644" y="4666938"/>
            <a:ext cx="205383" cy="391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5379" y="4666938"/>
            <a:ext cx="205383" cy="391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2" name="직선 연결선 51"/>
          <p:cNvCxnSpPr/>
          <p:nvPr/>
        </p:nvCxnSpPr>
        <p:spPr>
          <a:xfrm rot="16200000" flipH="1">
            <a:off x="4400597" y="4860061"/>
            <a:ext cx="0" cy="303750"/>
          </a:xfrm>
          <a:prstGeom prst="line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직선 연결선 52"/>
          <p:cNvCxnSpPr/>
          <p:nvPr/>
        </p:nvCxnSpPr>
        <p:spPr>
          <a:xfrm rot="16200000" flipH="1">
            <a:off x="3991871" y="5507107"/>
            <a:ext cx="0" cy="438750"/>
          </a:xfrm>
          <a:prstGeom prst="line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직선 연결선 53"/>
          <p:cNvCxnSpPr/>
          <p:nvPr/>
        </p:nvCxnSpPr>
        <p:spPr>
          <a:xfrm rot="10800000" flipH="1">
            <a:off x="4387069" y="5030637"/>
            <a:ext cx="0" cy="390622"/>
          </a:xfrm>
          <a:prstGeom prst="line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직선 연결선 54"/>
          <p:cNvCxnSpPr/>
          <p:nvPr/>
        </p:nvCxnSpPr>
        <p:spPr>
          <a:xfrm rot="10800000" flipH="1" flipV="1">
            <a:off x="5968545" y="5148064"/>
            <a:ext cx="0" cy="684000"/>
          </a:xfrm>
          <a:prstGeom prst="line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폭발 2 61"/>
          <p:cNvSpPr/>
          <p:nvPr/>
        </p:nvSpPr>
        <p:spPr>
          <a:xfrm>
            <a:off x="5579001" y="5891894"/>
            <a:ext cx="793515" cy="525021"/>
          </a:xfrm>
          <a:prstGeom prst="irregularSeal2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1702" y="5596260"/>
            <a:ext cx="525364" cy="258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5296" y="5472093"/>
            <a:ext cx="525364" cy="258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0020" y="5752771"/>
            <a:ext cx="525364" cy="258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" name="TextBox 70"/>
          <p:cNvSpPr txBox="1"/>
          <p:nvPr/>
        </p:nvSpPr>
        <p:spPr>
          <a:xfrm>
            <a:off x="3901995" y="5023624"/>
            <a:ext cx="415498" cy="2478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DR5</a:t>
            </a:r>
            <a:endParaRPr lang="ko-KR" alt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3" name="직선 연결선 72"/>
          <p:cNvCxnSpPr/>
          <p:nvPr/>
        </p:nvCxnSpPr>
        <p:spPr>
          <a:xfrm rot="16200000" flipH="1">
            <a:off x="5447188" y="4863728"/>
            <a:ext cx="0" cy="303750"/>
          </a:xfrm>
          <a:prstGeom prst="line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이등변 삼각형 74"/>
          <p:cNvSpPr/>
          <p:nvPr/>
        </p:nvSpPr>
        <p:spPr>
          <a:xfrm flipV="1">
            <a:off x="4616291" y="4444639"/>
            <a:ext cx="202523" cy="195332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이등변 삼각형 75"/>
          <p:cNvSpPr/>
          <p:nvPr/>
        </p:nvSpPr>
        <p:spPr>
          <a:xfrm flipV="1">
            <a:off x="4824425" y="4314418"/>
            <a:ext cx="202523" cy="195332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이등변 삼각형 76"/>
          <p:cNvSpPr/>
          <p:nvPr/>
        </p:nvSpPr>
        <p:spPr>
          <a:xfrm flipV="1">
            <a:off x="5057287" y="4444639"/>
            <a:ext cx="202523" cy="195332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4690379" y="4111902"/>
            <a:ext cx="580608" cy="2726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TRAIL</a:t>
            </a:r>
            <a:endParaRPr lang="ko-KR" alt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직선 화살표 연결선 11"/>
          <p:cNvCxnSpPr/>
          <p:nvPr/>
        </p:nvCxnSpPr>
        <p:spPr>
          <a:xfrm flipV="1">
            <a:off x="3984874" y="5741700"/>
            <a:ext cx="0" cy="39062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694458" y="6040079"/>
            <a:ext cx="559769" cy="2726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Death</a:t>
            </a:r>
            <a:endParaRPr lang="ko-KR" alt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2978109" y="4067944"/>
            <a:ext cx="5405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(D)</a:t>
            </a:r>
            <a:endParaRPr lang="ko-KR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3" name="표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76284"/>
              </p:ext>
            </p:extLst>
          </p:nvPr>
        </p:nvGraphicFramePr>
        <p:xfrm>
          <a:off x="975118" y="6089779"/>
          <a:ext cx="1711364" cy="5919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7841"/>
                <a:gridCol w="427841"/>
                <a:gridCol w="427841"/>
                <a:gridCol w="427841"/>
              </a:tblGrid>
              <a:tr h="19732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ko-KR" alt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000" marR="18000" marT="18000" marB="18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ko-KR" alt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000" marR="18000" marT="18000" marB="18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ko-KR" alt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000" marR="18000" marT="18000" marB="18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ko-KR" alt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000" marR="18000" marT="18000" marB="18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9732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ko-KR" alt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000" marR="18000" marT="18000" marB="1800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ko-KR" alt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000" marR="18000" marT="18000" marB="1800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ko-KR" alt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000" marR="18000" marT="18000" marB="1800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ko-KR" alt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000" marR="18000" marT="18000" marB="1800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9732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ko-KR" alt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000" marR="18000" marT="18000" marB="18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ko-KR" alt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000" marR="18000" marT="18000" marB="18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Ctrl</a:t>
                      </a:r>
                      <a:endParaRPr lang="ko-KR" alt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000" marR="18000" marT="18000" marB="18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CHOP</a:t>
                      </a:r>
                      <a:endParaRPr lang="ko-KR" alt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000" marR="18000" marT="18000" marB="18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642722" y="6072948"/>
            <a:ext cx="46519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EEDS</a:t>
            </a:r>
            <a:endParaRPr lang="ko-KR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31502" y="6266532"/>
            <a:ext cx="4764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TRAIL</a:t>
            </a:r>
            <a:endParaRPr lang="ko-KR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33104" y="6456958"/>
            <a:ext cx="4748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siRNA</a:t>
            </a:r>
            <a:endParaRPr lang="ko-KR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그룹 31"/>
          <p:cNvGrpSpPr/>
          <p:nvPr/>
        </p:nvGrpSpPr>
        <p:grpSpPr>
          <a:xfrm>
            <a:off x="2030506" y="4854422"/>
            <a:ext cx="432000" cy="454956"/>
            <a:chOff x="2030506" y="4854422"/>
            <a:chExt cx="432000" cy="454956"/>
          </a:xfrm>
        </p:grpSpPr>
        <p:cxnSp>
          <p:nvCxnSpPr>
            <p:cNvPr id="81" name="직선 연결선 80"/>
            <p:cNvCxnSpPr/>
            <p:nvPr/>
          </p:nvCxnSpPr>
          <p:spPr>
            <a:xfrm flipH="1">
              <a:off x="2461602" y="4857771"/>
              <a:ext cx="0" cy="10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직선 연결선 81"/>
            <p:cNvCxnSpPr/>
            <p:nvPr/>
          </p:nvCxnSpPr>
          <p:spPr>
            <a:xfrm flipH="1">
              <a:off x="2030506" y="4854422"/>
              <a:ext cx="432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직선 연결선 82"/>
            <p:cNvCxnSpPr/>
            <p:nvPr/>
          </p:nvCxnSpPr>
          <p:spPr>
            <a:xfrm flipH="1">
              <a:off x="2034636" y="4854660"/>
              <a:ext cx="0" cy="45471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4" name="TextBox 83"/>
          <p:cNvSpPr txBox="1"/>
          <p:nvPr/>
        </p:nvSpPr>
        <p:spPr>
          <a:xfrm>
            <a:off x="2127246" y="4660838"/>
            <a:ext cx="2551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ko-KR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615798" y="1960869"/>
            <a:ext cx="6030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dirty="0" smtClean="0">
                <a:latin typeface="Arial" pitchFamily="34" charset="0"/>
                <a:cs typeface="Arial" pitchFamily="34" charset="0"/>
              </a:rPr>
              <a:t>EEDS</a:t>
            </a:r>
            <a:endParaRPr lang="ko-KR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600783" y="2187526"/>
            <a:ext cx="6190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dirty="0" smtClean="0">
                <a:latin typeface="Arial" pitchFamily="34" charset="0"/>
                <a:cs typeface="Arial" pitchFamily="34" charset="0"/>
              </a:rPr>
              <a:t>siRNA</a:t>
            </a:r>
            <a:endParaRPr lang="ko-KR" altLang="en-US" sz="1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" name="직선 연결선 13"/>
          <p:cNvCxnSpPr/>
          <p:nvPr/>
        </p:nvCxnSpPr>
        <p:spPr>
          <a:xfrm>
            <a:off x="6253732" y="2588943"/>
            <a:ext cx="0" cy="1296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 rot="16200000">
            <a:off x="6170215" y="3083055"/>
            <a:ext cx="4748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WB</a:t>
            </a:r>
            <a:endParaRPr lang="ko-KR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6" name="직선 연결선 65"/>
          <p:cNvCxnSpPr/>
          <p:nvPr/>
        </p:nvCxnSpPr>
        <p:spPr>
          <a:xfrm>
            <a:off x="3191761" y="2578310"/>
            <a:ext cx="0" cy="1296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 rot="16200000">
            <a:off x="3086978" y="3072422"/>
            <a:ext cx="4748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WB</a:t>
            </a:r>
            <a:endParaRPr lang="ko-KR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2507911" y="2030854"/>
            <a:ext cx="6030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dirty="0" smtClean="0">
                <a:latin typeface="Arial" pitchFamily="34" charset="0"/>
                <a:cs typeface="Arial" pitchFamily="34" charset="0"/>
              </a:rPr>
              <a:t>EEDS</a:t>
            </a:r>
            <a:endParaRPr lang="ko-KR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491293" y="2257511"/>
            <a:ext cx="6206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dirty="0" smtClean="0">
                <a:latin typeface="Arial" pitchFamily="34" charset="0"/>
                <a:cs typeface="Arial" pitchFamily="34" charset="0"/>
              </a:rPr>
              <a:t>TRAIL</a:t>
            </a:r>
            <a:endParaRPr lang="ko-KR" altLang="en-US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86" y="2543774"/>
            <a:ext cx="2116137" cy="1427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3758" y="2464578"/>
            <a:ext cx="2011363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84114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1438</TotalTime>
  <Words>121</Words>
  <Application>Microsoft Office PowerPoint</Application>
  <PresentationFormat>화면 슬라이드 쇼(4:3)</PresentationFormat>
  <Paragraphs>98</Paragraphs>
  <Slides>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5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54</cp:revision>
  <dcterms:created xsi:type="dcterms:W3CDTF">2014-09-25T08:16:20Z</dcterms:created>
  <dcterms:modified xsi:type="dcterms:W3CDTF">2016-03-09T03:40:22Z</dcterms:modified>
</cp:coreProperties>
</file>