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4" autoAdjust="0"/>
    <p:restoredTop sz="94660"/>
  </p:normalViewPr>
  <p:slideViewPr>
    <p:cSldViewPr snapToGrid="0">
      <p:cViewPr varScale="1">
        <p:scale>
          <a:sx n="76" d="100"/>
          <a:sy n="76" d="100"/>
        </p:scale>
        <p:origin x="2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20170;&#26449;&#12288;&#24736;&#21705;\Desktop\&#32048;&#32990;&#22679;&#27542;&#12288;&#12464;&#12521;&#12501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20170;&#26449;&#12288;&#24736;&#21705;\Desktop\&#32048;&#32990;&#22679;&#27542;&#12288;&#12464;&#12521;&#12501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Sheet1!$C$3:$C$4</c:f>
              <c:strCache>
                <c:ptCount val="1"/>
                <c:pt idx="0">
                  <c:v>BMI1</c:v>
                </c:pt>
              </c:strCache>
            </c:strRef>
          </c:tx>
          <c:spPr>
            <a:ln>
              <a:solidFill>
                <a:schemeClr val="tx1"/>
              </a:solidFill>
            </a:ln>
            <a:effectLst/>
          </c:spPr>
          <c:marker>
            <c:symbol val="square"/>
            <c:size val="8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</c:marker>
          <c:cat>
            <c:numRef>
              <c:f>Sheet1!$B$5:$B$36</c:f>
              <c:numCache>
                <c:formatCode>General</c:formatCode>
                <c:ptCount val="32"/>
                <c:pt idx="0">
                  <c:v>0</c:v>
                </c:pt>
                <c:pt idx="3">
                  <c:v>28</c:v>
                </c:pt>
                <c:pt idx="7">
                  <c:v>32</c:v>
                </c:pt>
                <c:pt idx="11">
                  <c:v>36</c:v>
                </c:pt>
                <c:pt idx="15">
                  <c:v>40</c:v>
                </c:pt>
                <c:pt idx="19">
                  <c:v>44</c:v>
                </c:pt>
                <c:pt idx="23">
                  <c:v>48</c:v>
                </c:pt>
                <c:pt idx="27">
                  <c:v>52</c:v>
                </c:pt>
                <c:pt idx="31">
                  <c:v>56</c:v>
                </c:pt>
              </c:numCache>
            </c:numRef>
          </c:cat>
          <c:val>
            <c:numRef>
              <c:f>Sheet1!$C$5:$C$36</c:f>
              <c:numCache>
                <c:formatCode>General</c:formatCode>
                <c:ptCount val="32"/>
                <c:pt idx="0">
                  <c:v>1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1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11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187</c:v>
                </c:pt>
                <c:pt idx="19">
                  <c:v>#N/A</c:v>
                </c:pt>
                <c:pt idx="20">
                  <c:v>#N/A</c:v>
                </c:pt>
                <c:pt idx="21">
                  <c:v>2431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58344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Sheet1!$D$3:$D$4</c:f>
              <c:strCache>
                <c:ptCount val="1"/>
                <c:pt idx="0">
                  <c:v>BCL2</c:v>
                </c:pt>
              </c:strCache>
            </c:strRef>
          </c:tx>
          <c:spPr>
            <a:ln>
              <a:solidFill>
                <a:schemeClr val="tx1"/>
              </a:solidFill>
            </a:ln>
            <a:effectLst/>
          </c:spPr>
          <c:marker>
            <c:symbol val="circle"/>
            <c:size val="8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</c:marker>
          <c:cat>
            <c:numRef>
              <c:f>Sheet1!$B$5:$B$36</c:f>
              <c:numCache>
                <c:formatCode>General</c:formatCode>
                <c:ptCount val="32"/>
                <c:pt idx="0">
                  <c:v>0</c:v>
                </c:pt>
                <c:pt idx="3">
                  <c:v>28</c:v>
                </c:pt>
                <c:pt idx="7">
                  <c:v>32</c:v>
                </c:pt>
                <c:pt idx="11">
                  <c:v>36</c:v>
                </c:pt>
                <c:pt idx="15">
                  <c:v>40</c:v>
                </c:pt>
                <c:pt idx="19">
                  <c:v>44</c:v>
                </c:pt>
                <c:pt idx="23">
                  <c:v>48</c:v>
                </c:pt>
                <c:pt idx="27">
                  <c:v>52</c:v>
                </c:pt>
                <c:pt idx="31">
                  <c:v>56</c:v>
                </c:pt>
              </c:numCache>
            </c:numRef>
          </c:cat>
          <c:val>
            <c:numRef>
              <c:f>Sheet1!$D$5:$D$36</c:f>
              <c:numCache>
                <c:formatCode>General</c:formatCode>
                <c:ptCount val="32"/>
                <c:pt idx="0">
                  <c:v>1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1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11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627</c:v>
                </c:pt>
                <c:pt idx="19">
                  <c:v>#N/A</c:v>
                </c:pt>
                <c:pt idx="20">
                  <c:v>#N/A</c:v>
                </c:pt>
                <c:pt idx="21">
                  <c:v>3950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177750</c:v>
                </c:pt>
                <c:pt idx="26">
                  <c:v>#N/A</c:v>
                </c:pt>
                <c:pt idx="27">
                  <c:v>#N/A</c:v>
                </c:pt>
                <c:pt idx="28">
                  <c:v>1333125</c:v>
                </c:pt>
                <c:pt idx="29">
                  <c:v>#N/A</c:v>
                </c:pt>
                <c:pt idx="30">
                  <c:v>#N/A</c:v>
                </c:pt>
                <c:pt idx="31">
                  <c:v>22663125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0534008"/>
        <c:axId val="520534400"/>
      </c:lineChart>
      <c:catAx>
        <c:axId val="520534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 sz="800" b="1">
                <a:latin typeface="Helvetica" panose="020B0604020202020204" pitchFamily="34" charset="0"/>
                <a:cs typeface="Helvetica" panose="020B0604020202020204" pitchFamily="34" charset="0"/>
              </a:defRPr>
            </a:pPr>
            <a:endParaRPr lang="en-US"/>
          </a:p>
        </c:txPr>
        <c:crossAx val="520534400"/>
        <c:crosses val="autoZero"/>
        <c:auto val="1"/>
        <c:lblAlgn val="ctr"/>
        <c:lblOffset val="200"/>
        <c:noMultiLvlLbl val="0"/>
      </c:catAx>
      <c:valAx>
        <c:axId val="520534400"/>
        <c:scaling>
          <c:logBase val="10"/>
          <c:orientation val="minMax"/>
        </c:scaling>
        <c:delete val="0"/>
        <c:axPos val="l"/>
        <c:numFmt formatCode="0.E+00" sourceLinked="0"/>
        <c:majorTickMark val="out"/>
        <c:minorTickMark val="none"/>
        <c:tickLblPos val="nextTo"/>
        <c:txPr>
          <a:bodyPr/>
          <a:lstStyle/>
          <a:p>
            <a:pPr>
              <a:defRPr lang="ja-JP" sz="800" b="1">
                <a:latin typeface="Helvetica" panose="020B0604020202020204" pitchFamily="34" charset="0"/>
                <a:cs typeface="Helvetica" panose="020B0604020202020204" pitchFamily="34" charset="0"/>
              </a:defRPr>
            </a:pPr>
            <a:endParaRPr lang="en-US"/>
          </a:p>
        </c:txPr>
        <c:crossAx val="5205340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4405949256343"/>
          <c:y val="7.45487022455526E-2"/>
          <c:w val="0.85520603674540696"/>
          <c:h val="0.83261956838728501"/>
        </c:manualLayout>
      </c:layout>
      <c:lineChart>
        <c:grouping val="standard"/>
        <c:varyColors val="0"/>
        <c:ser>
          <c:idx val="0"/>
          <c:order val="0"/>
          <c:tx>
            <c:strRef>
              <c:f>Sheet1!$N$3</c:f>
              <c:strCache>
                <c:ptCount val="1"/>
                <c:pt idx="0">
                  <c:v>BMI1</c:v>
                </c:pt>
              </c:strCache>
            </c:strRef>
          </c:tx>
          <c:spPr>
            <a:ln>
              <a:solidFill>
                <a:schemeClr val="tx1"/>
              </a:solidFill>
            </a:ln>
            <a:effectLst/>
          </c:spPr>
          <c:marker>
            <c:symbol val="square"/>
            <c:size val="8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</c:marker>
          <c:cat>
            <c:numRef>
              <c:f>Sheet1!$M$4:$M$29</c:f>
              <c:numCache>
                <c:formatCode>General</c:formatCode>
                <c:ptCount val="26"/>
                <c:pt idx="0">
                  <c:v>0</c:v>
                </c:pt>
                <c:pt idx="3">
                  <c:v>28</c:v>
                </c:pt>
                <c:pt idx="7">
                  <c:v>32</c:v>
                </c:pt>
                <c:pt idx="11">
                  <c:v>36</c:v>
                </c:pt>
                <c:pt idx="15">
                  <c:v>40</c:v>
                </c:pt>
                <c:pt idx="19">
                  <c:v>44</c:v>
                </c:pt>
                <c:pt idx="23">
                  <c:v>48</c:v>
                </c:pt>
              </c:numCache>
            </c:numRef>
          </c:cat>
          <c:val>
            <c:numRef>
              <c:f>Sheet1!$N$4:$N$29</c:f>
              <c:numCache>
                <c:formatCode>General</c:formatCode>
                <c:ptCount val="26"/>
                <c:pt idx="0">
                  <c:v>1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1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1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Sheet1!$O$3</c:f>
              <c:strCache>
                <c:ptCount val="1"/>
                <c:pt idx="0">
                  <c:v>BCL2</c:v>
                </c:pt>
              </c:strCache>
            </c:strRef>
          </c:tx>
          <c:spPr>
            <a:ln>
              <a:solidFill>
                <a:schemeClr val="tx1"/>
              </a:solidFill>
            </a:ln>
            <a:effectLst/>
          </c:spPr>
          <c:marker>
            <c:symbol val="circle"/>
            <c:size val="8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</c:marker>
          <c:cat>
            <c:numRef>
              <c:f>Sheet1!$M$4:$M$29</c:f>
              <c:numCache>
                <c:formatCode>General</c:formatCode>
                <c:ptCount val="26"/>
                <c:pt idx="0">
                  <c:v>0</c:v>
                </c:pt>
                <c:pt idx="3">
                  <c:v>28</c:v>
                </c:pt>
                <c:pt idx="7">
                  <c:v>32</c:v>
                </c:pt>
                <c:pt idx="11">
                  <c:v>36</c:v>
                </c:pt>
                <c:pt idx="15">
                  <c:v>40</c:v>
                </c:pt>
                <c:pt idx="19">
                  <c:v>44</c:v>
                </c:pt>
                <c:pt idx="23">
                  <c:v>48</c:v>
                </c:pt>
              </c:numCache>
            </c:numRef>
          </c:cat>
          <c:val>
            <c:numRef>
              <c:f>Sheet1!$O$4:$O$29</c:f>
              <c:numCache>
                <c:formatCode>General</c:formatCode>
                <c:ptCount val="26"/>
                <c:pt idx="0">
                  <c:v>1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1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4.8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62.4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499.2</c:v>
                </c:pt>
                <c:pt idx="25">
                  <c:v>#N/A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20532832"/>
        <c:axId val="520533224"/>
      </c:lineChart>
      <c:catAx>
        <c:axId val="520532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 sz="800" b="1">
                <a:latin typeface="Helvetica" panose="020B0604020202020204" pitchFamily="34" charset="0"/>
                <a:cs typeface="Helvetica" panose="020B0604020202020204" pitchFamily="34" charset="0"/>
              </a:defRPr>
            </a:pPr>
            <a:endParaRPr lang="en-US"/>
          </a:p>
        </c:txPr>
        <c:crossAx val="520533224"/>
        <c:crosses val="autoZero"/>
        <c:auto val="1"/>
        <c:lblAlgn val="ctr"/>
        <c:lblOffset val="200"/>
        <c:noMultiLvlLbl val="0"/>
      </c:catAx>
      <c:valAx>
        <c:axId val="520533224"/>
        <c:scaling>
          <c:logBase val="10"/>
          <c:orientation val="minMax"/>
          <c:max val="10000"/>
        </c:scaling>
        <c:delete val="0"/>
        <c:axPos val="l"/>
        <c:numFmt formatCode="0.E+00" sourceLinked="0"/>
        <c:majorTickMark val="out"/>
        <c:minorTickMark val="none"/>
        <c:tickLblPos val="nextTo"/>
        <c:txPr>
          <a:bodyPr/>
          <a:lstStyle/>
          <a:p>
            <a:pPr>
              <a:defRPr lang="ja-JP" sz="800" b="1">
                <a:latin typeface="Helvetica" panose="020B0604020202020204" pitchFamily="34" charset="0"/>
                <a:cs typeface="Helvetica" panose="020B0604020202020204" pitchFamily="34" charset="0"/>
              </a:defRPr>
            </a:pPr>
            <a:endParaRPr lang="en-US"/>
          </a:p>
        </c:txPr>
        <c:crossAx val="5205328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3838-A417-4AA1-BE32-1B599573203F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267C-6247-46BF-95F2-D29A4D764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21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3838-A417-4AA1-BE32-1B599573203F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267C-6247-46BF-95F2-D29A4D764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0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3838-A417-4AA1-BE32-1B599573203F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267C-6247-46BF-95F2-D29A4D764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270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3838-A417-4AA1-BE32-1B599573203F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267C-6247-46BF-95F2-D29A4D764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257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3838-A417-4AA1-BE32-1B599573203F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267C-6247-46BF-95F2-D29A4D764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109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3838-A417-4AA1-BE32-1B599573203F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267C-6247-46BF-95F2-D29A4D764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89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3838-A417-4AA1-BE32-1B599573203F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267C-6247-46BF-95F2-D29A4D764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83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3838-A417-4AA1-BE32-1B599573203F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267C-6247-46BF-95F2-D29A4D764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207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3838-A417-4AA1-BE32-1B599573203F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267C-6247-46BF-95F2-D29A4D764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691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3838-A417-4AA1-BE32-1B599573203F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267C-6247-46BF-95F2-D29A4D764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64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3838-A417-4AA1-BE32-1B599573203F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267C-6247-46BF-95F2-D29A4D764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002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E3838-A417-4AA1-BE32-1B599573203F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E267C-6247-46BF-95F2-D29A4D764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815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1660553" y="1224483"/>
            <a:ext cx="2584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endParaRPr lang="en-US" altLang="ja-JP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6003091" y="1224483"/>
            <a:ext cx="2584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  <a:endParaRPr lang="en-US" altLang="ja-JP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Text Box 2"/>
          <p:cNvSpPr txBox="1">
            <a:spLocks noChangeArrowheads="1"/>
          </p:cNvSpPr>
          <p:nvPr/>
        </p:nvSpPr>
        <p:spPr bwMode="auto">
          <a:xfrm>
            <a:off x="1537650" y="6627868"/>
            <a:ext cx="73377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S2</a:t>
            </a:r>
            <a:r>
              <a:rPr lang="en-US" altLang="ja-JP" sz="8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altLang="ja-JP" sz="800" b="1" dirty="0">
                <a:latin typeface="Helvetica" panose="020B0604020202020204" pitchFamily="34" charset="0"/>
                <a:cs typeface="Helvetica" panose="020B0604020202020204" pitchFamily="34" charset="0"/>
              </a:rPr>
              <a:t>fig</a:t>
            </a:r>
            <a:endParaRPr lang="en-US" altLang="ja-JP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1703514" y="1349289"/>
            <a:ext cx="3940989" cy="2818420"/>
            <a:chOff x="179513" y="1366374"/>
            <a:chExt cx="3940989" cy="2818420"/>
          </a:xfrm>
        </p:grpSpPr>
        <p:sp>
          <p:nvSpPr>
            <p:cNvPr id="4" name="テキスト ボックス 175"/>
            <p:cNvSpPr txBox="1">
              <a:spLocks noChangeArrowheads="1"/>
            </p:cNvSpPr>
            <p:nvPr/>
          </p:nvSpPr>
          <p:spPr bwMode="auto">
            <a:xfrm>
              <a:off x="2163885" y="3969350"/>
              <a:ext cx="36260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9pPr>
            </a:lstStyle>
            <a:p>
              <a:r>
                <a: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day</a:t>
              </a:r>
              <a:endParaRPr lang="ja-JP" altLang="en-US" sz="800" b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" name="Text Box 100"/>
            <p:cNvSpPr txBox="1">
              <a:spLocks noChangeArrowheads="1"/>
            </p:cNvSpPr>
            <p:nvPr/>
          </p:nvSpPr>
          <p:spPr bwMode="auto">
            <a:xfrm rot="16200000">
              <a:off x="-123295" y="2543966"/>
              <a:ext cx="82105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9pPr>
            </a:lstStyle>
            <a:p>
              <a:r>
                <a: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fold increase</a:t>
              </a:r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899592" y="1628800"/>
              <a:ext cx="141737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ja-JP" altLang="en-US" sz="8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●　</a:t>
              </a:r>
              <a:r>
                <a:rPr lang="en-US" altLang="ja-JP" sz="800" b="1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cMYC</a:t>
              </a:r>
              <a:r>
                <a: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 + BMI1 + BCL2 </a:t>
              </a:r>
            </a:p>
            <a:p>
              <a:r>
                <a:rPr lang="ja-JP" altLang="en-US" sz="8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■　</a:t>
              </a:r>
              <a:r>
                <a:rPr lang="en-US" altLang="ja-JP" sz="800" b="1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cMYC</a:t>
              </a:r>
              <a:r>
                <a: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 + BMI1</a:t>
              </a:r>
              <a:endParaRPr lang="en-US" altLang="ja-JP" sz="800" b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graphicFrame>
          <p:nvGraphicFramePr>
            <p:cNvPr id="18" name="グラフ 17"/>
            <p:cNvGraphicFramePr>
              <a:graphicFrameLocks/>
            </p:cNvGraphicFramePr>
            <p:nvPr>
              <p:extLst/>
            </p:nvPr>
          </p:nvGraphicFramePr>
          <p:xfrm>
            <a:off x="380539" y="1366374"/>
            <a:ext cx="3739963" cy="265851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grpSp>
        <p:nvGrpSpPr>
          <p:cNvPr id="9" name="グループ化 8"/>
          <p:cNvGrpSpPr/>
          <p:nvPr/>
        </p:nvGrpSpPr>
        <p:grpSpPr>
          <a:xfrm>
            <a:off x="6024573" y="1332206"/>
            <a:ext cx="3851697" cy="2852589"/>
            <a:chOff x="4500572" y="1332205"/>
            <a:chExt cx="3851697" cy="2852589"/>
          </a:xfrm>
        </p:grpSpPr>
        <p:sp>
          <p:nvSpPr>
            <p:cNvPr id="8" name="正方形/長方形 7"/>
            <p:cNvSpPr/>
            <p:nvPr/>
          </p:nvSpPr>
          <p:spPr>
            <a:xfrm>
              <a:off x="5148064" y="1628800"/>
              <a:ext cx="141737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ja-JP" altLang="en-US" sz="8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●　</a:t>
              </a:r>
              <a:r>
                <a:rPr lang="en-US" altLang="ja-JP" sz="800" b="1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cMYC</a:t>
              </a:r>
              <a:r>
                <a: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 + BMI1 + BCL2 </a:t>
              </a:r>
            </a:p>
            <a:p>
              <a:r>
                <a:rPr lang="ja-JP" altLang="en-US" sz="8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■　</a:t>
              </a:r>
              <a:r>
                <a:rPr lang="en-US" altLang="ja-JP" sz="800" b="1" dirty="0" err="1">
                  <a:latin typeface="Helvetica" panose="020B0604020202020204" pitchFamily="34" charset="0"/>
                  <a:cs typeface="Helvetica" panose="020B0604020202020204" pitchFamily="34" charset="0"/>
                </a:rPr>
                <a:t>cMYC</a:t>
              </a:r>
              <a:r>
                <a: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 + BMI1</a:t>
              </a:r>
              <a:endParaRPr lang="en-US" altLang="ja-JP" sz="800" b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0" name="テキスト ボックス 175"/>
            <p:cNvSpPr txBox="1">
              <a:spLocks noChangeArrowheads="1"/>
            </p:cNvSpPr>
            <p:nvPr/>
          </p:nvSpPr>
          <p:spPr bwMode="auto">
            <a:xfrm>
              <a:off x="6384140" y="3969350"/>
              <a:ext cx="36260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9pPr>
            </a:lstStyle>
            <a:p>
              <a:r>
                <a: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day</a:t>
              </a:r>
              <a:endParaRPr lang="ja-JP" altLang="en-US" sz="800" b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1" name="Text Box 100"/>
            <p:cNvSpPr txBox="1">
              <a:spLocks noChangeArrowheads="1"/>
            </p:cNvSpPr>
            <p:nvPr/>
          </p:nvSpPr>
          <p:spPr bwMode="auto">
            <a:xfrm rot="16200000">
              <a:off x="4197764" y="2478700"/>
              <a:ext cx="82105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" charset="0"/>
                  <a:ea typeface="Osaka" charset="-128"/>
                </a:defRPr>
              </a:lvl9pPr>
            </a:lstStyle>
            <a:p>
              <a:r>
                <a: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fold increase</a:t>
              </a:r>
            </a:p>
          </p:txBody>
        </p:sp>
        <p:graphicFrame>
          <p:nvGraphicFramePr>
            <p:cNvPr id="20" name="グラフ 19"/>
            <p:cNvGraphicFramePr>
              <a:graphicFrameLocks/>
            </p:cNvGraphicFramePr>
            <p:nvPr>
              <p:extLst/>
            </p:nvPr>
          </p:nvGraphicFramePr>
          <p:xfrm>
            <a:off x="4695954" y="1332205"/>
            <a:ext cx="3656315" cy="263714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24280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Helvetica</vt:lpstr>
      <vt:lpstr>Osaka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Marianne Schmeisser</dc:creator>
  <cp:lastModifiedBy>Marianne Schmeisser</cp:lastModifiedBy>
  <cp:revision>1</cp:revision>
  <dcterms:created xsi:type="dcterms:W3CDTF">2016-03-28T14:55:27Z</dcterms:created>
  <dcterms:modified xsi:type="dcterms:W3CDTF">2016-03-28T14:55:36Z</dcterms:modified>
</cp:coreProperties>
</file>