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Default Extension="xlsx" ContentType="application/vnd.openxmlformats-officedocument.spreadsheetml.sheet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30" d="100"/>
          <a:sy n="130" d="100"/>
        </p:scale>
        <p:origin x="-1356" y="29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G:\IRA%20SUVOROVA\&#1048;&#1053;&#1062;%20&#1056;&#1040;&#1053;\results\2013\MTT\UD2%20nutlin%201%20day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G:\IRA%20SUVOROVA\&#1048;&#1053;&#1062;%20&#1056;&#1040;&#1053;\results\2014\caspase%20assay%2014.12.13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us\Desktop\caspase%20assay%2010.04.14%20(1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Лист1!$O$11:$O$12</c:f>
                <c:numCache>
                  <c:formatCode>General</c:formatCode>
                  <c:ptCount val="2"/>
                  <c:pt idx="0">
                    <c:v>5</c:v>
                  </c:pt>
                  <c:pt idx="1">
                    <c:v>6</c:v>
                  </c:pt>
                </c:numCache>
              </c:numRef>
            </c:plus>
            <c:minus>
              <c:numRef>
                <c:f>Лист1!$O$11:$O$12</c:f>
                <c:numCache>
                  <c:formatCode>General</c:formatCode>
                  <c:ptCount val="2"/>
                  <c:pt idx="0">
                    <c:v>5</c:v>
                  </c:pt>
                  <c:pt idx="1">
                    <c:v>6</c:v>
                  </c:pt>
                </c:numCache>
              </c:numRef>
            </c:minus>
          </c:errBars>
          <c:cat>
            <c:strRef>
              <c:f>Лист1!$A$4:$A$9</c:f>
              <c:strCache>
                <c:ptCount val="2"/>
                <c:pt idx="0">
                  <c:v>Ctrl</c:v>
                </c:pt>
                <c:pt idx="1">
                  <c:v>Nutlin 1 day</c:v>
                </c:pt>
              </c:strCache>
            </c:strRef>
          </c:cat>
          <c:val>
            <c:numRef>
              <c:f>Лист1!$Q$4:$Q$5</c:f>
              <c:numCache>
                <c:formatCode>General</c:formatCode>
                <c:ptCount val="2"/>
                <c:pt idx="0">
                  <c:v>100</c:v>
                </c:pt>
                <c:pt idx="1">
                  <c:v>72</c:v>
                </c:pt>
              </c:numCache>
            </c:numRef>
          </c:val>
        </c:ser>
        <c:axId val="48014848"/>
        <c:axId val="48016384"/>
      </c:barChart>
      <c:catAx>
        <c:axId val="48014848"/>
        <c:scaling>
          <c:orientation val="minMax"/>
        </c:scaling>
        <c:delete val="1"/>
        <c:axPos val="b"/>
        <c:numFmt formatCode="General" sourceLinked="0"/>
        <c:tickLblPos val="none"/>
        <c:crossAx val="48016384"/>
        <c:crosses val="autoZero"/>
        <c:auto val="1"/>
        <c:lblAlgn val="ctr"/>
        <c:lblOffset val="100"/>
      </c:catAx>
      <c:valAx>
        <c:axId val="48016384"/>
        <c:scaling>
          <c:orientation val="minMax"/>
        </c:scaling>
        <c:axPos val="l"/>
        <c:majorGridlines/>
        <c:numFmt formatCode="General" sourceLinked="1"/>
        <c:tickLblPos val="nextTo"/>
        <c:crossAx val="48014848"/>
        <c:crosses val="autoZero"/>
        <c:crossBetween val="between"/>
      </c:valAx>
    </c:plotArea>
    <c:plotVisOnly val="1"/>
    <c:dispBlanksAs val="gap"/>
  </c:chart>
  <c:spPr>
    <a:ln>
      <a:noFill/>
    </a:ln>
  </c:sp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autoTitleDeleted val="1"/>
    <c:plotArea>
      <c:layout/>
      <c:barChart>
        <c:barDir val="col"/>
        <c:grouping val="clustered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Лист1!$D$8:$F$8</c:f>
                <c:numCache>
                  <c:formatCode>General</c:formatCode>
                  <c:ptCount val="3"/>
                  <c:pt idx="0">
                    <c:v>81.317279836452684</c:v>
                  </c:pt>
                  <c:pt idx="1">
                    <c:v>247.48737341529227</c:v>
                  </c:pt>
                  <c:pt idx="2">
                    <c:v>201.52543263816605</c:v>
                  </c:pt>
                </c:numCache>
              </c:numRef>
            </c:plus>
            <c:minus>
              <c:numRef>
                <c:f>Лист1!$D$8:$F$8</c:f>
                <c:numCache>
                  <c:formatCode>General</c:formatCode>
                  <c:ptCount val="3"/>
                  <c:pt idx="0">
                    <c:v>81.317279836452684</c:v>
                  </c:pt>
                  <c:pt idx="1">
                    <c:v>247.48737341529227</c:v>
                  </c:pt>
                  <c:pt idx="2">
                    <c:v>201.52543263816605</c:v>
                  </c:pt>
                </c:numCache>
              </c:numRef>
            </c:minus>
          </c:errBars>
          <c:val>
            <c:numRef>
              <c:f>Лист1!$D$6:$F$6</c:f>
              <c:numCache>
                <c:formatCode>General</c:formatCode>
                <c:ptCount val="3"/>
                <c:pt idx="0">
                  <c:v>918.5</c:v>
                </c:pt>
                <c:pt idx="1">
                  <c:v>13346</c:v>
                </c:pt>
                <c:pt idx="2">
                  <c:v>442.5</c:v>
                </c:pt>
              </c:numCache>
            </c:numRef>
          </c:val>
        </c:ser>
        <c:gapWidth val="219"/>
        <c:overlap val="-27"/>
        <c:axId val="52707712"/>
        <c:axId val="52709248"/>
      </c:barChart>
      <c:catAx>
        <c:axId val="52707712"/>
        <c:scaling>
          <c:orientation val="minMax"/>
        </c:scaling>
        <c:delete val="1"/>
        <c:axPos val="b"/>
        <c:majorTickMark val="none"/>
        <c:tickLblPos val="none"/>
        <c:crossAx val="52709248"/>
        <c:crosses val="autoZero"/>
        <c:auto val="1"/>
        <c:lblAlgn val="ctr"/>
        <c:lblOffset val="100"/>
      </c:catAx>
      <c:valAx>
        <c:axId val="52709248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txPr>
          <a:bodyPr rot="-60000000" vert="horz"/>
          <a:lstStyle/>
          <a:p>
            <a:pPr>
              <a:defRPr/>
            </a:pPr>
            <a:endParaRPr lang="ru-RU"/>
          </a:p>
        </c:txPr>
        <c:crossAx val="52707712"/>
        <c:crosses val="autoZero"/>
        <c:crossBetween val="between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2576705434756441"/>
          <c:y val="3.7669892908473661E-2"/>
          <c:w val="0.84059380192154876"/>
          <c:h val="0.83855440777408763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Лист1!$N$4:$N$9</c:f>
                <c:numCache>
                  <c:formatCode>General</c:formatCode>
                  <c:ptCount val="6"/>
                  <c:pt idx="0">
                    <c:v>519.16478508665853</c:v>
                  </c:pt>
                  <c:pt idx="1">
                    <c:v>532.77283047175854</c:v>
                  </c:pt>
                  <c:pt idx="2">
                    <c:v>520.80073675775304</c:v>
                  </c:pt>
                  <c:pt idx="3">
                    <c:v>506.09624322594635</c:v>
                  </c:pt>
                  <c:pt idx="4">
                    <c:v>512.35816465524249</c:v>
                  </c:pt>
                  <c:pt idx="5">
                    <c:v>528.6179744985626</c:v>
                  </c:pt>
                </c:numCache>
              </c:numRef>
            </c:plus>
            <c:minus>
              <c:numRef>
                <c:f>Лист1!$N$4:$N$9</c:f>
                <c:numCache>
                  <c:formatCode>General</c:formatCode>
                  <c:ptCount val="6"/>
                  <c:pt idx="0">
                    <c:v>519.16478508665853</c:v>
                  </c:pt>
                  <c:pt idx="1">
                    <c:v>532.77283047175854</c:v>
                  </c:pt>
                  <c:pt idx="2">
                    <c:v>520.80073675775304</c:v>
                  </c:pt>
                  <c:pt idx="3">
                    <c:v>506.09624322594635</c:v>
                  </c:pt>
                  <c:pt idx="4">
                    <c:v>512.35816465524249</c:v>
                  </c:pt>
                  <c:pt idx="5">
                    <c:v>528.6179744985626</c:v>
                  </c:pt>
                </c:numCache>
              </c:numRef>
            </c:minus>
          </c:errBars>
          <c:val>
            <c:numRef>
              <c:f>Лист1!$L$4:$L$9</c:f>
              <c:numCache>
                <c:formatCode>0</c:formatCode>
                <c:ptCount val="6"/>
                <c:pt idx="0">
                  <c:v>1753.6666666666667</c:v>
                </c:pt>
                <c:pt idx="1">
                  <c:v>27169</c:v>
                </c:pt>
                <c:pt idx="2">
                  <c:v>14612.666666666661</c:v>
                </c:pt>
                <c:pt idx="3">
                  <c:v>12857.666666666661</c:v>
                </c:pt>
                <c:pt idx="4">
                  <c:v>10179</c:v>
                </c:pt>
                <c:pt idx="5">
                  <c:v>3335.3333333333671</c:v>
                </c:pt>
              </c:numCache>
            </c:numRef>
          </c:val>
        </c:ser>
        <c:axId val="52776960"/>
        <c:axId val="52778496"/>
      </c:barChart>
      <c:catAx>
        <c:axId val="52776960"/>
        <c:scaling>
          <c:orientation val="minMax"/>
        </c:scaling>
        <c:delete val="1"/>
        <c:axPos val="b"/>
        <c:tickLblPos val="none"/>
        <c:crossAx val="52778496"/>
        <c:crosses val="autoZero"/>
        <c:auto val="1"/>
        <c:lblAlgn val="ctr"/>
        <c:lblOffset val="100"/>
      </c:catAx>
      <c:valAx>
        <c:axId val="52778496"/>
        <c:scaling>
          <c:orientation val="minMax"/>
        </c:scaling>
        <c:axPos val="l"/>
        <c:majorGridlines/>
        <c:numFmt formatCode="0" sourceLinked="1"/>
        <c:tickLblPos val="nextTo"/>
        <c:crossAx val="52776960"/>
        <c:crosses val="autoZero"/>
        <c:crossBetween val="between"/>
      </c:valAx>
    </c:plotArea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"/>
  <c:chart>
    <c:plotArea>
      <c:layout>
        <c:manualLayout>
          <c:layoutTarget val="inner"/>
          <c:xMode val="edge"/>
          <c:yMode val="edge"/>
          <c:x val="0.14285201039033893"/>
          <c:y val="4.9276919604396022E-2"/>
          <c:w val="0.76919111271942253"/>
          <c:h val="0.82069767959384277"/>
        </c:manualLayout>
      </c:layout>
      <c:barChart>
        <c:barDir val="col"/>
        <c:grouping val="clustered"/>
        <c:ser>
          <c:idx val="0"/>
          <c:order val="0"/>
          <c:spPr>
            <a:solidFill>
              <a:schemeClr val="bg1">
                <a:lumMod val="65000"/>
              </a:schemeClr>
            </a:solidFill>
            <a:ln cmpd="sng">
              <a:solidFill>
                <a:schemeClr val="tx1"/>
              </a:solidFill>
            </a:ln>
            <a:effectLst/>
          </c:spPr>
          <c:errBars>
            <c:errBarType val="both"/>
            <c:errValType val="cust"/>
            <c:plus>
              <c:numRef>
                <c:f>Лист1!$L$26:$L$28</c:f>
                <c:numCache>
                  <c:formatCode>General</c:formatCode>
                  <c:ptCount val="3"/>
                  <c:pt idx="0">
                    <c:v>2</c:v>
                  </c:pt>
                  <c:pt idx="1">
                    <c:v>3.5</c:v>
                  </c:pt>
                  <c:pt idx="2">
                    <c:v>4</c:v>
                  </c:pt>
                </c:numCache>
              </c:numRef>
            </c:plus>
            <c:minus>
              <c:numRef>
                <c:f>Лист1!$L$26:$L$29</c:f>
                <c:numCache>
                  <c:formatCode>General</c:formatCode>
                  <c:ptCount val="4"/>
                  <c:pt idx="0">
                    <c:v>2</c:v>
                  </c:pt>
                  <c:pt idx="1">
                    <c:v>3.5</c:v>
                  </c:pt>
                  <c:pt idx="2">
                    <c:v>4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val>
            <c:numRef>
              <c:f>Лист1!$K$26:$K$28</c:f>
              <c:numCache>
                <c:formatCode>General</c:formatCode>
                <c:ptCount val="3"/>
                <c:pt idx="0">
                  <c:v>100</c:v>
                </c:pt>
                <c:pt idx="1">
                  <c:v>73</c:v>
                </c:pt>
                <c:pt idx="2">
                  <c:v>48</c:v>
                </c:pt>
              </c:numCache>
            </c:numRef>
          </c:val>
        </c:ser>
        <c:axId val="53389184"/>
        <c:axId val="53390720"/>
      </c:barChart>
      <c:catAx>
        <c:axId val="53389184"/>
        <c:scaling>
          <c:orientation val="minMax"/>
        </c:scaling>
        <c:delete val="1"/>
        <c:axPos val="b"/>
        <c:numFmt formatCode="General" sourceLinked="0"/>
        <c:tickLblPos val="none"/>
        <c:crossAx val="53390720"/>
        <c:crosses val="autoZero"/>
        <c:auto val="1"/>
        <c:lblAlgn val="ctr"/>
        <c:lblOffset val="100"/>
      </c:catAx>
      <c:valAx>
        <c:axId val="5339072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tint val="75000"/>
                  <a:shade val="95000"/>
                  <a:satMod val="105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tickLblPos val="nextTo"/>
        <c:spPr>
          <a:noFill/>
          <a:ln w="9525" cap="flat" cmpd="sng" algn="ctr">
            <a:solidFill>
              <a:schemeClr val="tx1">
                <a:tint val="75000"/>
                <a:shade val="95000"/>
                <a:satMod val="10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3389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 w="9525" cap="flat" cmpd="sng" algn="ctr">
      <a:noFill/>
      <a:prstDash val="solid"/>
    </a:ln>
    <a:effectLst/>
  </c:spPr>
  <c:txPr>
    <a:bodyPr/>
    <a:lstStyle/>
    <a:p>
      <a:pPr>
        <a:defRPr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7" Type="http://schemas.openxmlformats.org/officeDocument/2006/relationships/image" Target="../media/image4.emf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emf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8720" y="3347864"/>
            <a:ext cx="56272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bivariate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(phospho-p53 Ser15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DNA content) distribution of control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irradiated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6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Measurements were carried out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post-irradiation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61061" y="1221986"/>
            <a:ext cx="1724252" cy="1729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60879" y="1221986"/>
            <a:ext cx="1748241" cy="1754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58"/>
          <p:cNvSpPr txBox="1">
            <a:spLocks noChangeArrowheads="1"/>
          </p:cNvSpPr>
          <p:nvPr/>
        </p:nvSpPr>
        <p:spPr bwMode="auto">
          <a:xfrm>
            <a:off x="1714335" y="1175835"/>
            <a:ext cx="10080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900" dirty="0">
                <a:latin typeface="Helvetica CE" pitchFamily="34" charset="0"/>
                <a:cs typeface="Times New Roman" panose="02020603050405020304" pitchFamily="18" charset="0"/>
              </a:rPr>
              <a:t>Ctrl    </a:t>
            </a:r>
            <a:endParaRPr lang="ru-RU" alt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58"/>
          <p:cNvSpPr txBox="1">
            <a:spLocks noChangeArrowheads="1"/>
          </p:cNvSpPr>
          <p:nvPr/>
        </p:nvSpPr>
        <p:spPr bwMode="auto">
          <a:xfrm>
            <a:off x="3323189" y="1180503"/>
            <a:ext cx="10080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900" dirty="0" smtClean="0">
                <a:latin typeface="Helvetica CE" pitchFamily="34" charset="0"/>
                <a:cs typeface="Times New Roman" panose="02020603050405020304" pitchFamily="18" charset="0"/>
              </a:rPr>
              <a:t>IR, 2h   </a:t>
            </a:r>
            <a:endParaRPr lang="ru-RU" alt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58"/>
          <p:cNvSpPr txBox="1">
            <a:spLocks noChangeArrowheads="1"/>
          </p:cNvSpPr>
          <p:nvPr/>
        </p:nvSpPr>
        <p:spPr bwMode="auto">
          <a:xfrm rot="16200000">
            <a:off x="520105" y="1936279"/>
            <a:ext cx="10080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900" dirty="0" smtClean="0">
                <a:latin typeface="Helvetica CE" pitchFamily="34" charset="0"/>
                <a:cs typeface="Andalus" pitchFamily="18" charset="-78"/>
              </a:rPr>
              <a:t>P53 Ser15    </a:t>
            </a:r>
            <a:endParaRPr lang="ru-RU" altLang="ru-RU" sz="900" dirty="0">
              <a:latin typeface="Times New Roman" panose="02020603050405020304" pitchFamily="18" charset="0"/>
              <a:cs typeface="Andalus" pitchFamily="18" charset="-7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56792" y="2339752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G1</a:t>
            </a:r>
            <a:endParaRPr lang="ru-RU" sz="1000" dirty="0"/>
          </a:p>
        </p:txBody>
      </p:sp>
      <p:sp>
        <p:nvSpPr>
          <p:cNvPr id="26" name="TextBox 25"/>
          <p:cNvSpPr txBox="1"/>
          <p:nvPr/>
        </p:nvSpPr>
        <p:spPr>
          <a:xfrm>
            <a:off x="1844824" y="2267744"/>
            <a:ext cx="2439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</a:t>
            </a:r>
            <a:endParaRPr lang="ru-RU" sz="1000" dirty="0"/>
          </a:p>
        </p:txBody>
      </p:sp>
      <p:sp>
        <p:nvSpPr>
          <p:cNvPr id="27" name="TextBox 26"/>
          <p:cNvSpPr txBox="1"/>
          <p:nvPr/>
        </p:nvSpPr>
        <p:spPr>
          <a:xfrm>
            <a:off x="2090348" y="2165539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G2</a:t>
            </a:r>
            <a:endParaRPr lang="ru-RU" sz="1000" dirty="0"/>
          </a:p>
        </p:txBody>
      </p:sp>
      <p:sp>
        <p:nvSpPr>
          <p:cNvPr id="28" name="TextBox 27"/>
          <p:cNvSpPr txBox="1"/>
          <p:nvPr/>
        </p:nvSpPr>
        <p:spPr>
          <a:xfrm>
            <a:off x="3212976" y="2051720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G1</a:t>
            </a:r>
            <a:endParaRPr lang="ru-RU" sz="1000" dirty="0"/>
          </a:p>
        </p:txBody>
      </p:sp>
      <p:sp>
        <p:nvSpPr>
          <p:cNvPr id="29" name="TextBox 28"/>
          <p:cNvSpPr txBox="1"/>
          <p:nvPr/>
        </p:nvSpPr>
        <p:spPr>
          <a:xfrm>
            <a:off x="3545062" y="1907704"/>
            <a:ext cx="2439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S</a:t>
            </a:r>
            <a:endParaRPr lang="ru-RU" sz="1000" dirty="0"/>
          </a:p>
        </p:txBody>
      </p:sp>
      <p:sp>
        <p:nvSpPr>
          <p:cNvPr id="30" name="TextBox 29"/>
          <p:cNvSpPr txBox="1"/>
          <p:nvPr/>
        </p:nvSpPr>
        <p:spPr>
          <a:xfrm>
            <a:off x="3789040" y="1691680"/>
            <a:ext cx="3305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G2</a:t>
            </a:r>
            <a:endParaRPr lang="ru-RU" sz="1000" dirty="0"/>
          </a:p>
        </p:txBody>
      </p:sp>
      <p:cxnSp>
        <p:nvCxnSpPr>
          <p:cNvPr id="35" name="Прямая со стрелкой 34"/>
          <p:cNvCxnSpPr/>
          <p:nvPr/>
        </p:nvCxnSpPr>
        <p:spPr>
          <a:xfrm>
            <a:off x="3312040" y="2267744"/>
            <a:ext cx="0" cy="50405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4077072" y="1907704"/>
            <a:ext cx="0" cy="64807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945232" y="4499992"/>
          <a:ext cx="4572000" cy="184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1143000"/>
                <a:gridCol w="1143000"/>
                <a:gridCol w="1143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G1/S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S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G2/M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Control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16.2%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60,6%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23,2%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900" b="0" dirty="0" err="1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pifithrin</a:t>
                      </a:r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lang="el-GR" sz="9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16,5%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58,2%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25,3%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900" b="0" dirty="0" err="1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NaBut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28,6%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55,1%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16,3%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16840"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+ </a:t>
                      </a:r>
                      <a:r>
                        <a:rPr lang="en-US" sz="900" b="0" dirty="0" err="1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NaBut</a:t>
                      </a:r>
                      <a:endParaRPr lang="en-US" sz="900" b="0" dirty="0" smtClean="0">
                        <a:solidFill>
                          <a:sysClr val="windowText" lastClr="000000"/>
                        </a:solidFill>
                        <a:latin typeface="Helvetica CE" pitchFamily="34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 + </a:t>
                      </a:r>
                      <a:r>
                        <a:rPr lang="en-US" sz="900" b="0" dirty="0" err="1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pifithrin</a:t>
                      </a:r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-</a:t>
                      </a:r>
                      <a:r>
                        <a:rPr lang="el-GR" sz="900" b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α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30,4%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48,5%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0" dirty="0" smtClean="0">
                          <a:solidFill>
                            <a:sysClr val="windowText" lastClr="000000"/>
                          </a:solidFill>
                          <a:latin typeface="Helvetica CE" pitchFamily="34" charset="0"/>
                          <a:cs typeface="Times New Roman" pitchFamily="18" charset="0"/>
                        </a:rPr>
                        <a:t>21,1%</a:t>
                      </a:r>
                      <a:endParaRPr lang="ru-RU" sz="900" b="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826110" y="6732240"/>
            <a:ext cx="57712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</a:t>
            </a:r>
            <a:r>
              <a:rPr lang="ru-RU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 cycle distribution of control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treated 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pifithrin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(10µM), treated 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NaBut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(4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mM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treated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with 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NaBut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pifithrin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α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Measurements were carried out 24 h post treatment. 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3933056" y="4138210"/>
          <a:ext cx="2372825" cy="1659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337"/>
          <p:cNvSpPr txBox="1">
            <a:spLocks noChangeArrowheads="1"/>
          </p:cNvSpPr>
          <p:nvPr/>
        </p:nvSpPr>
        <p:spPr bwMode="auto">
          <a:xfrm>
            <a:off x="692696" y="376013"/>
            <a:ext cx="3129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500" dirty="0">
                <a:latin typeface="Helvetica CE" pitchFamily="34" charset="0"/>
                <a:cs typeface="Times New Roman" panose="02020603050405020304" pitchFamily="18" charset="0"/>
              </a:rPr>
              <a:t>A</a:t>
            </a: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37"/>
          <p:cNvSpPr txBox="1">
            <a:spLocks noChangeArrowheads="1"/>
          </p:cNvSpPr>
          <p:nvPr/>
        </p:nvSpPr>
        <p:spPr bwMode="auto">
          <a:xfrm>
            <a:off x="4149080" y="3851920"/>
            <a:ext cx="3129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500" dirty="0" smtClean="0">
                <a:latin typeface="Helvetica CE" pitchFamily="34" charset="0"/>
                <a:cs typeface="Times New Roman" panose="02020603050405020304" pitchFamily="18" charset="0"/>
              </a:rPr>
              <a:t>E</a:t>
            </a: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89120" y="4138210"/>
          <a:ext cx="2528020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65184" y="5650378"/>
            <a:ext cx="205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Ctrl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Nutlin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, 1d      Nutlin,1d</a:t>
            </a:r>
          </a:p>
          <a:p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                                     +ZVAD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21088" y="5650378"/>
            <a:ext cx="20518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Ctrl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         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Nutlin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, 1d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93927" y="4676760"/>
            <a:ext cx="18604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 CE" pitchFamily="34" charset="0"/>
                <a:cs typeface="Times New Roman" panose="02020603050405020304" pitchFamily="18" charset="0"/>
              </a:rPr>
              <a:t>Relative fluorescence units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45"/>
          <p:cNvSpPr txBox="1">
            <a:spLocks noChangeArrowheads="1"/>
          </p:cNvSpPr>
          <p:nvPr/>
        </p:nvSpPr>
        <p:spPr bwMode="auto">
          <a:xfrm rot="16200000">
            <a:off x="2978908" y="4696231"/>
            <a:ext cx="17907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100" dirty="0">
                <a:latin typeface="Helvetica CE" pitchFamily="34" charset="0"/>
                <a:cs typeface="Times New Roman" panose="02020603050405020304" pitchFamily="18" charset="0"/>
              </a:rPr>
              <a:t>relative cell </a:t>
            </a:r>
            <a:r>
              <a:rPr lang="en-US" altLang="ru-RU" sz="900" dirty="0">
                <a:latin typeface="Helvetica CE" pitchFamily="34" charset="0"/>
                <a:cs typeface="Times New Roman" panose="02020603050405020304" pitchFamily="18" charset="0"/>
              </a:rPr>
              <a:t>viability</a:t>
            </a:r>
            <a:r>
              <a:rPr lang="en-US" altLang="ru-RU" sz="1100" dirty="0">
                <a:latin typeface="Helvetica CE" pitchFamily="34" charset="0"/>
                <a:cs typeface="Times New Roman" panose="02020603050405020304" pitchFamily="18" charset="0"/>
              </a:rPr>
              <a:t>, %</a:t>
            </a:r>
            <a:endParaRPr lang="ru-RU" alt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688" y="6228184"/>
            <a:ext cx="58326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S3.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Irradiation and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nutlin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caused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significant level of apoptosis in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 cycle distribution of control and irradiated (6Gy, 24h)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(B):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vitro caspase-3 activity assay of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irradiated with 3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6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examined 1 and 3 days post-irradiation. Data are presented as mean ±S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three independent replicates (n=3).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Caspase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inhibitor ZVAD was added to the reaction sample 1 day after IR 6Gy to use as a negative control.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(C):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MTT assay. The effect of irradiation by a dose of 6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Gy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viability. Measurements were carried out 24 h post-irradiation.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(D)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vitro caspase 3 activity assay of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treated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nutlin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(10 µM) for 1 day. 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sample with caspase inhibitor ZVAD added to the reaction served as a negative control. Data are presented as mean ±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three independent replicates (n=3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MTT assay. The effect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nutlin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(10 µM) on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mESCs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viability.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xmlns="" val="3479446194"/>
              </p:ext>
            </p:extLst>
          </p:nvPr>
        </p:nvGraphicFramePr>
        <p:xfrm>
          <a:off x="834134" y="2051720"/>
          <a:ext cx="3026914" cy="15904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908720" y="3419872"/>
            <a:ext cx="3105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Ctrl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1d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3d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1d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3d     1d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, 6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endParaRPr lang="ru-RU" sz="9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6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6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+ZVAD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-121852" y="2511120"/>
            <a:ext cx="172569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 CE" pitchFamily="34" charset="0"/>
                <a:cs typeface="Times New Roman" panose="02020603050405020304" pitchFamily="18" charset="0"/>
              </a:rPr>
              <a:t>Relative fluorescence units</a:t>
            </a:r>
            <a:endParaRPr lang="ru-RU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45"/>
          <p:cNvSpPr txBox="1">
            <a:spLocks noChangeArrowheads="1"/>
          </p:cNvSpPr>
          <p:nvPr/>
        </p:nvSpPr>
        <p:spPr bwMode="auto">
          <a:xfrm rot="16200000">
            <a:off x="3240519" y="2454334"/>
            <a:ext cx="17907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ru-RU" sz="1100" dirty="0">
                <a:latin typeface="Helvetica CE" pitchFamily="34" charset="0"/>
                <a:cs typeface="Times New Roman" panose="02020603050405020304" pitchFamily="18" charset="0"/>
              </a:rPr>
              <a:t>relative cell </a:t>
            </a:r>
            <a:r>
              <a:rPr lang="en-US" altLang="ru-RU" sz="900" dirty="0">
                <a:latin typeface="Helvetica CE" pitchFamily="34" charset="0"/>
                <a:cs typeface="Times New Roman" panose="02020603050405020304" pitchFamily="18" charset="0"/>
              </a:rPr>
              <a:t>viability</a:t>
            </a:r>
            <a:r>
              <a:rPr lang="en-US" altLang="ru-RU" sz="1100" dirty="0">
                <a:latin typeface="Helvetica CE" pitchFamily="34" charset="0"/>
                <a:cs typeface="Times New Roman" panose="02020603050405020304" pitchFamily="18" charset="0"/>
              </a:rPr>
              <a:t>, %</a:t>
            </a:r>
            <a:endParaRPr lang="ru-RU" alt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337"/>
          <p:cNvSpPr txBox="1">
            <a:spLocks noChangeArrowheads="1"/>
          </p:cNvSpPr>
          <p:nvPr/>
        </p:nvSpPr>
        <p:spPr bwMode="auto">
          <a:xfrm>
            <a:off x="4077072" y="1691680"/>
            <a:ext cx="32412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500" dirty="0" smtClean="0">
                <a:latin typeface="Helvetica CE" pitchFamily="34" charset="0"/>
                <a:cs typeface="Times New Roman" panose="02020603050405020304" pitchFamily="18" charset="0"/>
              </a:rPr>
              <a:t>C</a:t>
            </a: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Диаграмма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33249677"/>
              </p:ext>
            </p:extLst>
          </p:nvPr>
        </p:nvGraphicFramePr>
        <p:xfrm>
          <a:off x="4179497" y="2051720"/>
          <a:ext cx="2310223" cy="15727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7" name="TextBox 337"/>
          <p:cNvSpPr txBox="1">
            <a:spLocks noChangeArrowheads="1"/>
          </p:cNvSpPr>
          <p:nvPr/>
        </p:nvSpPr>
        <p:spPr bwMode="auto">
          <a:xfrm>
            <a:off x="692696" y="3887053"/>
            <a:ext cx="324128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500" dirty="0" smtClean="0">
                <a:latin typeface="Helvetica CE" pitchFamily="34" charset="0"/>
                <a:cs typeface="Times New Roman" panose="02020603050405020304" pitchFamily="18" charset="0"/>
              </a:rPr>
              <a:t>D</a:t>
            </a: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251505" y="3410580"/>
            <a:ext cx="2051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Ctrl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   1d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          1d</a:t>
            </a:r>
          </a:p>
          <a:p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                           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sz="9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900" dirty="0" smtClean="0">
                <a:latin typeface="Helvetica CE" pitchFamily="34" charset="0"/>
                <a:cs typeface="Times New Roman" pitchFamily="18" charset="0"/>
              </a:rPr>
              <a:t>   6</a:t>
            </a:r>
            <a:r>
              <a:rPr lang="ru-RU" sz="9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900" dirty="0" err="1" smtClean="0">
                <a:latin typeface="Helvetica CE" pitchFamily="34" charset="0"/>
                <a:cs typeface="Times New Roman" pitchFamily="18" charset="0"/>
              </a:rPr>
              <a:t>Gy</a:t>
            </a:r>
            <a:endParaRPr lang="ru-RU" sz="9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8760" y="592037"/>
            <a:ext cx="1231123" cy="1099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6992" y="592037"/>
            <a:ext cx="1215833" cy="108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30"/>
          <p:cNvSpPr txBox="1"/>
          <p:nvPr/>
        </p:nvSpPr>
        <p:spPr>
          <a:xfrm>
            <a:off x="2473101" y="1175747"/>
            <a:ext cx="102790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G1: 26%</a:t>
            </a:r>
          </a:p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   S: 56%</a:t>
            </a:r>
          </a:p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G2/M: 18%</a:t>
            </a:r>
            <a:endParaRPr lang="ru-RU" sz="900" dirty="0">
              <a:latin typeface="Times New Roman" panose="02020603050405020304" pitchFamily="18" charset="0"/>
              <a:cs typeface="Andalus" pitchFamily="18" charset="-7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81128" y="1164326"/>
            <a:ext cx="13641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G1: 31%</a:t>
            </a:r>
          </a:p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   S: 47%</a:t>
            </a:r>
          </a:p>
          <a:p>
            <a:r>
              <a:rPr lang="en-US" sz="900" dirty="0" smtClean="0">
                <a:latin typeface="Helvetica CE" pitchFamily="34" charset="0"/>
                <a:cs typeface="Andalus" pitchFamily="18" charset="-78"/>
              </a:rPr>
              <a:t>G2/M: 22%</a:t>
            </a:r>
            <a:endParaRPr lang="ru-RU" sz="900" dirty="0">
              <a:latin typeface="Times New Roman" panose="02020603050405020304" pitchFamily="18" charset="0"/>
              <a:cs typeface="Andalus" pitchFamily="18" charset="-78"/>
            </a:endParaRPr>
          </a:p>
        </p:txBody>
      </p:sp>
      <p:sp>
        <p:nvSpPr>
          <p:cNvPr id="33" name="TextBox 58"/>
          <p:cNvSpPr txBox="1">
            <a:spLocks noChangeArrowheads="1"/>
          </p:cNvSpPr>
          <p:nvPr/>
        </p:nvSpPr>
        <p:spPr bwMode="auto">
          <a:xfrm>
            <a:off x="1799425" y="682290"/>
            <a:ext cx="10080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900" dirty="0">
                <a:latin typeface="Helvetica CE" pitchFamily="34" charset="0"/>
                <a:cs typeface="Andalus" pitchFamily="18" charset="-78"/>
              </a:rPr>
              <a:t>Ctrl  </a:t>
            </a:r>
            <a:endParaRPr lang="ru-RU" altLang="ru-RU" sz="900" dirty="0">
              <a:latin typeface="Times New Roman" panose="02020603050405020304" pitchFamily="18" charset="0"/>
              <a:cs typeface="Andalus" pitchFamily="18" charset="-78"/>
            </a:endParaRPr>
          </a:p>
        </p:txBody>
      </p:sp>
      <p:sp>
        <p:nvSpPr>
          <p:cNvPr id="34" name="TextBox 58"/>
          <p:cNvSpPr txBox="1">
            <a:spLocks noChangeArrowheads="1"/>
          </p:cNvSpPr>
          <p:nvPr/>
        </p:nvSpPr>
        <p:spPr bwMode="auto">
          <a:xfrm>
            <a:off x="4005064" y="664045"/>
            <a:ext cx="1008062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900" dirty="0" smtClean="0">
                <a:latin typeface="Helvetica CE" pitchFamily="34" charset="0"/>
                <a:cs typeface="Andalus" pitchFamily="18" charset="-78"/>
              </a:rPr>
              <a:t>IR, 1d   </a:t>
            </a:r>
            <a:endParaRPr lang="ru-RU" altLang="ru-RU" sz="900" dirty="0">
              <a:latin typeface="Times New Roman" panose="02020603050405020304" pitchFamily="18" charset="0"/>
              <a:cs typeface="Andalus" pitchFamily="18" charset="-78"/>
            </a:endParaRPr>
          </a:p>
        </p:txBody>
      </p:sp>
      <p:sp>
        <p:nvSpPr>
          <p:cNvPr id="35" name="TextBox 337"/>
          <p:cNvSpPr txBox="1">
            <a:spLocks noChangeArrowheads="1"/>
          </p:cNvSpPr>
          <p:nvPr/>
        </p:nvSpPr>
        <p:spPr bwMode="auto">
          <a:xfrm>
            <a:off x="692696" y="1728555"/>
            <a:ext cx="312906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1500" dirty="0" smtClean="0">
                <a:latin typeface="Helvetica CE" pitchFamily="34" charset="0"/>
                <a:cs typeface="Times New Roman" panose="02020603050405020304" pitchFamily="18" charset="0"/>
              </a:rPr>
              <a:t>B</a:t>
            </a:r>
            <a:endParaRPr lang="ru-RU" altLang="ru-RU" sz="1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420</Words>
  <Application>Microsoft Office PowerPoint</Application>
  <PresentationFormat>Экран (4:3)</PresentationFormat>
  <Paragraphs>60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Поспелов В.А.</cp:lastModifiedBy>
  <cp:revision>84</cp:revision>
  <dcterms:created xsi:type="dcterms:W3CDTF">2014-08-11T16:32:34Z</dcterms:created>
  <dcterms:modified xsi:type="dcterms:W3CDTF">2015-10-18T11:29:00Z</dcterms:modified>
</cp:coreProperties>
</file>