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10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84090-5E91-2D45-B835-6921C317001E}" type="datetimeFigureOut">
              <a:rPr lang="en-US" smtClean="0"/>
              <a:t>8/30/15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CB2E9-D96B-FB40-BB67-90185EB0B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72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CB2E9-D96B-FB40-BB67-90185EB0BC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1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6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9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73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4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43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64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8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9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6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44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3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7566D-8132-384E-A889-EB8951A3E0F1}" type="datetimeFigureOut">
              <a:rPr lang="en-US" smtClean="0"/>
              <a:t>8/30/15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45452-E3DF-9A49-9ED4-2BA710645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4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emf"/><Relationship Id="rId20" Type="http://schemas.openxmlformats.org/officeDocument/2006/relationships/image" Target="../media/image18.emf"/><Relationship Id="rId10" Type="http://schemas.openxmlformats.org/officeDocument/2006/relationships/image" Target="../media/image8.emf"/><Relationship Id="rId11" Type="http://schemas.openxmlformats.org/officeDocument/2006/relationships/image" Target="../media/image9.emf"/><Relationship Id="rId12" Type="http://schemas.openxmlformats.org/officeDocument/2006/relationships/image" Target="../media/image10.emf"/><Relationship Id="rId13" Type="http://schemas.openxmlformats.org/officeDocument/2006/relationships/image" Target="../media/image11.emf"/><Relationship Id="rId14" Type="http://schemas.openxmlformats.org/officeDocument/2006/relationships/image" Target="../media/image12.emf"/><Relationship Id="rId15" Type="http://schemas.openxmlformats.org/officeDocument/2006/relationships/image" Target="../media/image13.emf"/><Relationship Id="rId16" Type="http://schemas.openxmlformats.org/officeDocument/2006/relationships/image" Target="../media/image14.emf"/><Relationship Id="rId17" Type="http://schemas.openxmlformats.org/officeDocument/2006/relationships/image" Target="../media/image15.emf"/><Relationship Id="rId18" Type="http://schemas.openxmlformats.org/officeDocument/2006/relationships/image" Target="../media/image16.emf"/><Relationship Id="rId19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0514" y="-485"/>
            <a:ext cx="8573287" cy="6385741"/>
            <a:chOff x="-13345" y="16095"/>
            <a:chExt cx="9235659" cy="6860006"/>
          </a:xfrm>
        </p:grpSpPr>
        <p:grpSp>
          <p:nvGrpSpPr>
            <p:cNvPr id="11" name="Group 10"/>
            <p:cNvGrpSpPr/>
            <p:nvPr/>
          </p:nvGrpSpPr>
          <p:grpSpPr>
            <a:xfrm>
              <a:off x="-13345" y="16095"/>
              <a:ext cx="4557448" cy="3413322"/>
              <a:chOff x="34045" y="16095"/>
              <a:chExt cx="4557448" cy="3413322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34045" y="16095"/>
                <a:ext cx="4557448" cy="3413322"/>
                <a:chOff x="34045" y="16095"/>
                <a:chExt cx="4557448" cy="3413322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52587" y="16095"/>
                  <a:ext cx="4538906" cy="3413322"/>
                  <a:chOff x="336087" y="16095"/>
                  <a:chExt cx="4538906" cy="3413322"/>
                </a:xfrm>
              </p:grpSpPr>
              <p:pic>
                <p:nvPicPr>
                  <p:cNvPr id="25" name="Picture 24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022489" y="1769475"/>
                    <a:ext cx="1756673" cy="1578028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988469" y="363390"/>
                    <a:ext cx="1756673" cy="1605236"/>
                  </a:xfrm>
                  <a:prstGeom prst="rect">
                    <a:avLst/>
                  </a:prstGeom>
                </p:spPr>
              </p:pic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346542" y="16095"/>
                    <a:ext cx="3133378" cy="3303344"/>
                    <a:chOff x="38714" y="-70780"/>
                    <a:chExt cx="4019493" cy="3999370"/>
                  </a:xfrm>
                </p:grpSpPr>
                <p:pic>
                  <p:nvPicPr>
                    <p:cNvPr id="15" name="Picture 14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836965" y="2140003"/>
                      <a:ext cx="1937075" cy="1788587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" name="TextBox 3"/>
                    <p:cNvSpPr txBox="1"/>
                    <p:nvPr/>
                  </p:nvSpPr>
                  <p:spPr>
                    <a:xfrm>
                      <a:off x="1949502" y="-70780"/>
                      <a:ext cx="2108705" cy="33536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Spleen: CD11c+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p:txBody>
                </p:sp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1744454" y="519914"/>
                      <a:ext cx="1945165" cy="171822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2403606" y="535641"/>
                      <a:ext cx="769602" cy="25242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2609330" y="299801"/>
                      <a:ext cx="661868" cy="2154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 smtClean="0">
                          <a:latin typeface="Arial"/>
                          <a:cs typeface="Arial"/>
                        </a:rPr>
                        <a:t>IL-2</a:t>
                      </a:r>
                      <a:endParaRPr lang="en-US" sz="800" dirty="0">
                        <a:latin typeface="Arial"/>
                        <a:cs typeface="Arial"/>
                      </a:endParaRPr>
                    </a:p>
                  </p:txBody>
                </p:sp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38714" y="277237"/>
                      <a:ext cx="1910788" cy="1960906"/>
                      <a:chOff x="38714" y="277237"/>
                      <a:chExt cx="1910788" cy="1960906"/>
                    </a:xfrm>
                  </p:grpSpPr>
                  <p:grpSp>
                    <p:nvGrpSpPr>
                      <p:cNvPr id="9" name="Group 8"/>
                      <p:cNvGrpSpPr/>
                      <p:nvPr/>
                    </p:nvGrpSpPr>
                    <p:grpSpPr>
                      <a:xfrm>
                        <a:off x="38714" y="521673"/>
                        <a:ext cx="1910788" cy="1716470"/>
                        <a:chOff x="124502" y="945006"/>
                        <a:chExt cx="1910788" cy="1716470"/>
                      </a:xfrm>
                    </p:grpSpPr>
                    <p:pic>
                      <p:nvPicPr>
                        <p:cNvPr id="7" name="Picture 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24502" y="945006"/>
                          <a:ext cx="1910788" cy="1716470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8" name="Rectangle 7"/>
                        <p:cNvSpPr/>
                        <p:nvPr/>
                      </p:nvSpPr>
                      <p:spPr>
                        <a:xfrm>
                          <a:off x="814874" y="970796"/>
                          <a:ext cx="769602" cy="25242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6" name="TextBox 5"/>
                      <p:cNvSpPr txBox="1"/>
                      <p:nvPr/>
                    </p:nvSpPr>
                    <p:spPr>
                      <a:xfrm>
                        <a:off x="897379" y="277237"/>
                        <a:ext cx="661868" cy="944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800" dirty="0" smtClean="0">
                            <a:latin typeface="Arial"/>
                            <a:cs typeface="Arial"/>
                          </a:rPr>
                          <a:t>IFN-</a:t>
                        </a:r>
                        <a:r>
                          <a:rPr lang="en-US" sz="800" dirty="0" err="1" smtClean="0">
                            <a:latin typeface="Arial"/>
                            <a:cs typeface="Arial"/>
                          </a:rPr>
                          <a:t>γ</a:t>
                        </a:r>
                        <a:endParaRPr lang="en-US" sz="800" dirty="0">
                          <a:latin typeface="Arial"/>
                          <a:cs typeface="Arial"/>
                        </a:endParaRPr>
                      </a:p>
                    </p:txBody>
                  </p:sp>
                </p:grpSp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2532927" y="2221424"/>
                      <a:ext cx="769602" cy="25242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2632709" y="2293060"/>
                      <a:ext cx="661868" cy="2154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 smtClean="0">
                          <a:latin typeface="Arial"/>
                          <a:cs typeface="Arial"/>
                        </a:rPr>
                        <a:t>IL-10</a:t>
                      </a:r>
                      <a:endParaRPr lang="en-US" sz="800" dirty="0">
                        <a:latin typeface="Arial"/>
                        <a:cs typeface="Arial"/>
                      </a:endParaRPr>
                    </a:p>
                  </p:txBody>
                </p:sp>
              </p:grpSp>
              <p:sp>
                <p:nvSpPr>
                  <p:cNvPr id="20" name="Rectangle 19"/>
                  <p:cNvSpPr/>
                  <p:nvPr/>
                </p:nvSpPr>
                <p:spPr>
                  <a:xfrm>
                    <a:off x="3703239" y="408750"/>
                    <a:ext cx="599940" cy="20849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3698124" y="333093"/>
                    <a:ext cx="673389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GM-CSF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pic>
                <p:nvPicPr>
                  <p:cNvPr id="22" name="Picture 21"/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336087" y="1842127"/>
                    <a:ext cx="1568972" cy="1485525"/>
                  </a:xfrm>
                  <a:prstGeom prst="rect">
                    <a:avLst/>
                  </a:prstGeom>
                </p:spPr>
              </p:pic>
              <p:sp>
                <p:nvSpPr>
                  <p:cNvPr id="23" name="Rectangle 22"/>
                  <p:cNvSpPr/>
                  <p:nvPr/>
                </p:nvSpPr>
                <p:spPr>
                  <a:xfrm>
                    <a:off x="924310" y="1910167"/>
                    <a:ext cx="599940" cy="20849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998984" y="1952634"/>
                    <a:ext cx="515956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IL-12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3771279" y="1978534"/>
                    <a:ext cx="515956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TGF-β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487097" y="1555855"/>
                    <a:ext cx="4258045" cy="3543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 rot="18164352">
                    <a:off x="362856" y="1254124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 rot="18164352">
                    <a:off x="505865" y="1382891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 rot="18164352">
                    <a:off x="871581" y="1189304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 rot="18164352">
                    <a:off x="988904" y="1451557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 rot="18164352">
                    <a:off x="1326464" y="1350846"/>
                    <a:ext cx="953654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 rot="18164352">
                    <a:off x="1734087" y="1240904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 rot="18164352">
                    <a:off x="1854417" y="1370087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 rot="18164352">
                    <a:off x="2231754" y="1187007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 rot="18164352">
                    <a:off x="2338191" y="1449025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 rot="18164352">
                    <a:off x="2686021" y="1316203"/>
                    <a:ext cx="953654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 rot="18164352">
                    <a:off x="3079699" y="1241306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 rot="18164352">
                    <a:off x="3255883" y="1369421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 rot="18164352">
                    <a:off x="3667295" y="1174784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 rot="18164352">
                    <a:off x="3829923" y="1437662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 rot="18164352">
                    <a:off x="4201617" y="1358562"/>
                    <a:ext cx="953654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</a:t>
                    </a:r>
                  </a:p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545337" y="2947831"/>
                    <a:ext cx="4258045" cy="3543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 rot="18164352">
                    <a:off x="3127046" y="2621638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 rot="18164352">
                    <a:off x="3314571" y="2761517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 rot="18164352">
                    <a:off x="3715433" y="2578647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 rot="18164352">
                    <a:off x="3888216" y="2841099"/>
                    <a:ext cx="953654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 rot="18164352">
                    <a:off x="4248965" y="2740602"/>
                    <a:ext cx="953655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</a:t>
                    </a:r>
                  </a:p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 rot="18164352">
                    <a:off x="1756487" y="2624040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 rot="18164352">
                    <a:off x="1899442" y="2763921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2" name="TextBox 51"/>
                  <p:cNvSpPr txBox="1"/>
                  <p:nvPr/>
                </p:nvSpPr>
                <p:spPr>
                  <a:xfrm rot="18164352">
                    <a:off x="2265494" y="2570134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 rot="18164352">
                    <a:off x="2415597" y="2833013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 rot="18164352">
                    <a:off x="2742722" y="2764828"/>
                    <a:ext cx="953652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55" name="TextBox 54"/>
                  <p:cNvSpPr txBox="1"/>
                  <p:nvPr/>
                </p:nvSpPr>
                <p:spPr>
                  <a:xfrm rot="18164352">
                    <a:off x="342955" y="2641620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 rot="18164352">
                    <a:off x="508195" y="2770161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 rot="18164352">
                    <a:off x="896531" y="2575949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 rot="18164352">
                    <a:off x="1025535" y="2827912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 rot="18164352">
                    <a:off x="1364001" y="2726556"/>
                    <a:ext cx="953652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</p:grpSp>
            <p:sp>
              <p:nvSpPr>
                <p:cNvPr id="61" name="Rectangle 60"/>
                <p:cNvSpPr/>
                <p:nvPr/>
              </p:nvSpPr>
              <p:spPr>
                <a:xfrm>
                  <a:off x="41477" y="824926"/>
                  <a:ext cx="190611" cy="5093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50955" y="2222333"/>
                  <a:ext cx="190611" cy="5093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 rot="16200000">
                  <a:off x="-335060" y="872623"/>
                  <a:ext cx="95365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800" dirty="0" err="1" smtClean="0">
                      <a:latin typeface="Arial"/>
                      <a:cs typeface="Arial"/>
                    </a:rPr>
                    <a:t>pg</a:t>
                  </a:r>
                  <a:r>
                    <a:rPr lang="en-US" sz="800" dirty="0" smtClean="0">
                      <a:latin typeface="Arial"/>
                      <a:cs typeface="Arial"/>
                    </a:rPr>
                    <a:t> per mL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 rot="16200000">
                  <a:off x="-315541" y="2245293"/>
                  <a:ext cx="95365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800" dirty="0" err="1" smtClean="0">
                      <a:latin typeface="Arial"/>
                      <a:cs typeface="Arial"/>
                    </a:rPr>
                    <a:t>pg</a:t>
                  </a:r>
                  <a:r>
                    <a:rPr lang="en-US" sz="800" dirty="0" smtClean="0">
                      <a:latin typeface="Arial"/>
                      <a:cs typeface="Arial"/>
                    </a:rPr>
                    <a:t> per mL</a:t>
                  </a:r>
                </a:p>
              </p:txBody>
            </p:sp>
          </p:grpSp>
          <p:cxnSp>
            <p:nvCxnSpPr>
              <p:cNvPr id="3" name="Straight Connector 2"/>
              <p:cNvCxnSpPr/>
              <p:nvPr/>
            </p:nvCxnSpPr>
            <p:spPr>
              <a:xfrm>
                <a:off x="732410" y="841867"/>
                <a:ext cx="24643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11996" y="652809"/>
                <a:ext cx="8814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/>
                    <a:cs typeface="Arial"/>
                  </a:rPr>
                  <a:t>p=0.030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4709510" y="23719"/>
              <a:ext cx="4512804" cy="3419087"/>
              <a:chOff x="100973" y="61909"/>
              <a:chExt cx="4512804" cy="3419087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100973" y="61909"/>
                <a:ext cx="4512804" cy="3419087"/>
                <a:chOff x="100973" y="61909"/>
                <a:chExt cx="4512804" cy="3419087"/>
              </a:xfrm>
            </p:grpSpPr>
            <p:grpSp>
              <p:nvGrpSpPr>
                <p:cNvPr id="75" name="Group 74"/>
                <p:cNvGrpSpPr/>
                <p:nvPr/>
              </p:nvGrpSpPr>
              <p:grpSpPr>
                <a:xfrm>
                  <a:off x="100973" y="61909"/>
                  <a:ext cx="4434490" cy="3419087"/>
                  <a:chOff x="100973" y="52817"/>
                  <a:chExt cx="5141309" cy="3846769"/>
                </a:xfrm>
              </p:grpSpPr>
              <p:pic>
                <p:nvPicPr>
                  <p:cNvPr id="106" name="Picture 105"/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3391021" y="2120079"/>
                    <a:ext cx="1794561" cy="1639857"/>
                  </a:xfrm>
                  <a:prstGeom prst="rect">
                    <a:avLst/>
                  </a:prstGeom>
                </p:spPr>
              </p:pic>
              <p:pic>
                <p:nvPicPr>
                  <p:cNvPr id="107" name="Picture 106"/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781346" y="2070481"/>
                    <a:ext cx="1847815" cy="1712136"/>
                  </a:xfrm>
                  <a:prstGeom prst="rect">
                    <a:avLst/>
                  </a:prstGeom>
                </p:spPr>
              </p:pic>
              <p:pic>
                <p:nvPicPr>
                  <p:cNvPr id="108" name="Picture 107"/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3379681" y="531490"/>
                    <a:ext cx="1760541" cy="1648562"/>
                  </a:xfrm>
                  <a:prstGeom prst="rect">
                    <a:avLst/>
                  </a:prstGeom>
                </p:spPr>
              </p:pic>
              <p:pic>
                <p:nvPicPr>
                  <p:cNvPr id="109" name="Picture 108"/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713306" y="531490"/>
                    <a:ext cx="1847815" cy="1659902"/>
                  </a:xfrm>
                  <a:prstGeom prst="rect">
                    <a:avLst/>
                  </a:prstGeom>
                </p:spPr>
              </p:pic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2179854" y="52817"/>
                    <a:ext cx="164383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u="sng" dirty="0" smtClean="0">
                        <a:latin typeface="Arial"/>
                        <a:cs typeface="Arial"/>
                      </a:rPr>
                      <a:t>DLN</a:t>
                    </a:r>
                    <a:endParaRPr lang="en-US" sz="1200" u="sng" dirty="0">
                      <a:latin typeface="Arial"/>
                      <a:cs typeface="Arial"/>
                    </a:endParaRPr>
                  </a:p>
                </p:txBody>
              </p:sp>
              <p:pic>
                <p:nvPicPr>
                  <p:cNvPr id="111" name="Picture 110"/>
                  <p:cNvPicPr>
                    <a:picLocks noChangeAspect="1"/>
                  </p:cNvPicPr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100973" y="531490"/>
                    <a:ext cx="1804086" cy="1648562"/>
                  </a:xfrm>
                  <a:prstGeom prst="rect">
                    <a:avLst/>
                  </a:prstGeom>
                </p:spPr>
              </p:pic>
              <p:pic>
                <p:nvPicPr>
                  <p:cNvPr id="112" name="Picture 111"/>
                  <p:cNvPicPr>
                    <a:picLocks noChangeAspect="1"/>
                  </p:cNvPicPr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134989" y="2077986"/>
                    <a:ext cx="1820418" cy="1704631"/>
                  </a:xfrm>
                  <a:prstGeom prst="rect">
                    <a:avLst/>
                  </a:prstGeom>
                </p:spPr>
              </p:pic>
              <p:sp>
                <p:nvSpPr>
                  <p:cNvPr id="113" name="Rectangle 112"/>
                  <p:cNvSpPr/>
                  <p:nvPr/>
                </p:nvSpPr>
                <p:spPr>
                  <a:xfrm>
                    <a:off x="408226" y="1757735"/>
                    <a:ext cx="4754676" cy="54924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" name="Rectangle 113"/>
                  <p:cNvSpPr/>
                  <p:nvPr/>
                </p:nvSpPr>
                <p:spPr>
                  <a:xfrm>
                    <a:off x="395530" y="3350343"/>
                    <a:ext cx="4754676" cy="54924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" name="TextBox 114"/>
                  <p:cNvSpPr txBox="1"/>
                  <p:nvPr/>
                </p:nvSpPr>
                <p:spPr>
                  <a:xfrm>
                    <a:off x="4145474" y="2188630"/>
                    <a:ext cx="696110" cy="25224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TGF-β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2669124" y="2176569"/>
                    <a:ext cx="721897" cy="26039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IL-10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7" name="TextBox 116"/>
                  <p:cNvSpPr txBox="1"/>
                  <p:nvPr/>
                </p:nvSpPr>
                <p:spPr>
                  <a:xfrm>
                    <a:off x="991275" y="2152946"/>
                    <a:ext cx="855193" cy="26039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IL-12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8" name="Rectangle 117"/>
                  <p:cNvSpPr/>
                  <p:nvPr/>
                </p:nvSpPr>
                <p:spPr>
                  <a:xfrm>
                    <a:off x="487606" y="508810"/>
                    <a:ext cx="4754676" cy="2487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4067420" y="363161"/>
                    <a:ext cx="870884" cy="25224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GM-CSF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2612424" y="352577"/>
                    <a:ext cx="515956" cy="17794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IL-2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21" name="TextBox 120"/>
                  <p:cNvSpPr txBox="1"/>
                  <p:nvPr/>
                </p:nvSpPr>
                <p:spPr>
                  <a:xfrm>
                    <a:off x="991275" y="341671"/>
                    <a:ext cx="730534" cy="25224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IFN-</a:t>
                    </a:r>
                    <a:r>
                      <a:rPr lang="en-US" sz="800" dirty="0" err="1" smtClean="0">
                        <a:latin typeface="Arial"/>
                        <a:cs typeface="Arial"/>
                      </a:rPr>
                      <a:t>γ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76" name="TextBox 75"/>
                <p:cNvSpPr txBox="1"/>
                <p:nvPr/>
              </p:nvSpPr>
              <p:spPr>
                <a:xfrm rot="18164352">
                  <a:off x="2968286" y="2677487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>
                      <a:latin typeface="Arial"/>
                      <a:cs typeface="Arial"/>
                    </a:rPr>
                    <a:t>N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aive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 rot="18164352">
                  <a:off x="3121791" y="2817792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Untreated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 rot="18164352">
                  <a:off x="3510918" y="2613092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RT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 rot="18164352">
                  <a:off x="3617241" y="2886034"/>
                  <a:ext cx="95365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 rot="18164352">
                  <a:off x="3987750" y="2785536"/>
                  <a:ext cx="953653" cy="298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RT +</a:t>
                  </a:r>
                </a:p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 rot="18164352">
                  <a:off x="1608526" y="2671551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>
                      <a:latin typeface="Arial"/>
                      <a:cs typeface="Arial"/>
                    </a:rPr>
                    <a:t>N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aive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 rot="18164352">
                  <a:off x="1762031" y="2800942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Untreated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 rot="18164352">
                  <a:off x="2140213" y="2618071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RT</a:t>
                  </a: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 rot="18164352">
                  <a:off x="2279371" y="2858269"/>
                  <a:ext cx="95365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 rot="18164352">
                  <a:off x="2573266" y="2801424"/>
                  <a:ext cx="953652" cy="298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RT +</a:t>
                  </a:r>
                </a:p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 rot="18164352">
                  <a:off x="165258" y="2680426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>
                      <a:latin typeface="Arial"/>
                      <a:cs typeface="Arial"/>
                    </a:rPr>
                    <a:t>N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aive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 rot="18164352">
                  <a:off x="318763" y="2809817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Untreated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 rot="18164352">
                  <a:off x="696945" y="2626946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RT</a:t>
                  </a: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 rot="18164352">
                  <a:off x="825158" y="2878059"/>
                  <a:ext cx="95365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 rot="18164352">
                  <a:off x="1162833" y="2788470"/>
                  <a:ext cx="953653" cy="298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RT + </a:t>
                  </a:r>
                </a:p>
                <a:p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 rot="18164352">
                  <a:off x="2952849" y="1240526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>
                      <a:latin typeface="Arial"/>
                      <a:cs typeface="Arial"/>
                    </a:rPr>
                    <a:t>N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aive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 rot="18164352">
                  <a:off x="3106354" y="1369917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Untreated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 rot="18164352">
                  <a:off x="3484536" y="1187046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RT</a:t>
                  </a: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 rot="18164352">
                  <a:off x="3623694" y="1427244"/>
                  <a:ext cx="95365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 rot="18164352">
                  <a:off x="3939479" y="1348569"/>
                  <a:ext cx="953653" cy="298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RT + </a:t>
                  </a:r>
                </a:p>
                <a:p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 rot="18164352">
                  <a:off x="1580996" y="1254380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>
                      <a:latin typeface="Arial"/>
                      <a:cs typeface="Arial"/>
                    </a:rPr>
                    <a:t>N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aive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 rot="18164352">
                  <a:off x="1734501" y="1383771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Untreated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 rot="18164352">
                  <a:off x="2112683" y="1200900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RT</a:t>
                  </a: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 rot="18164352">
                  <a:off x="2251841" y="1441098"/>
                  <a:ext cx="95365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 rot="18164352">
                  <a:off x="2578570" y="1362424"/>
                  <a:ext cx="953653" cy="298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RT + </a:t>
                  </a:r>
                </a:p>
                <a:p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 rot="18164352">
                  <a:off x="133120" y="1253700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>
                      <a:latin typeface="Arial"/>
                      <a:cs typeface="Arial"/>
                    </a:rPr>
                    <a:t>N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aive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 rot="18164352">
                  <a:off x="286231" y="1383090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Untreated</a:t>
                  </a:r>
                  <a:endParaRPr lang="en-US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 rot="18164352">
                  <a:off x="664412" y="1200219"/>
                  <a:ext cx="113384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RT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 rot="18164352">
                  <a:off x="793415" y="1451332"/>
                  <a:ext cx="953653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 rot="18164352">
                  <a:off x="1152979" y="1350829"/>
                  <a:ext cx="953653" cy="298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latin typeface="Arial"/>
                      <a:cs typeface="Arial"/>
                    </a:rPr>
                    <a:t> RT + </a:t>
                  </a:r>
                </a:p>
                <a:p>
                  <a:r>
                    <a:rPr lang="en-US" sz="600" dirty="0" err="1" smtClean="0">
                      <a:latin typeface="Arial"/>
                      <a:cs typeface="Arial"/>
                    </a:rPr>
                    <a:t>rLM</a:t>
                  </a:r>
                  <a:r>
                    <a:rPr lang="en-US" sz="600" dirty="0" smtClean="0">
                      <a:latin typeface="Arial"/>
                      <a:cs typeface="Arial"/>
                    </a:rPr>
                    <a:t>-OVA</a:t>
                  </a:r>
                </a:p>
              </p:txBody>
            </p:sp>
          </p:grpSp>
          <p:sp>
            <p:nvSpPr>
              <p:cNvPr id="71" name="Rectangle 70"/>
              <p:cNvSpPr/>
              <p:nvPr/>
            </p:nvSpPr>
            <p:spPr>
              <a:xfrm>
                <a:off x="117301" y="843880"/>
                <a:ext cx="190611" cy="5093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37305" y="2228820"/>
                <a:ext cx="190611" cy="5093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 rot="16200000">
                <a:off x="-263698" y="868268"/>
                <a:ext cx="9536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 </a:t>
                </a:r>
                <a:r>
                  <a:rPr lang="en-US" sz="800" dirty="0" err="1" smtClean="0">
                    <a:latin typeface="Arial"/>
                    <a:cs typeface="Arial"/>
                  </a:rPr>
                  <a:t>pg</a:t>
                </a:r>
                <a:r>
                  <a:rPr lang="en-US" sz="800" dirty="0" smtClean="0">
                    <a:latin typeface="Arial"/>
                    <a:cs typeface="Arial"/>
                  </a:rPr>
                  <a:t> per mL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 rot="16200000">
                <a:off x="-248203" y="2273724"/>
                <a:ext cx="9536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 </a:t>
                </a:r>
                <a:r>
                  <a:rPr lang="en-US" sz="800" dirty="0" err="1" smtClean="0">
                    <a:latin typeface="Arial"/>
                    <a:cs typeface="Arial"/>
                  </a:rPr>
                  <a:t>pg</a:t>
                </a:r>
                <a:r>
                  <a:rPr lang="en-US" sz="800" dirty="0" smtClean="0">
                    <a:latin typeface="Arial"/>
                    <a:cs typeface="Arial"/>
                  </a:rPr>
                  <a:t> per mL</a:t>
                </a:r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11916" y="3433837"/>
              <a:ext cx="4517877" cy="3442264"/>
              <a:chOff x="145735" y="93749"/>
              <a:chExt cx="4517877" cy="3442264"/>
            </a:xfrm>
          </p:grpSpPr>
          <p:grpSp>
            <p:nvGrpSpPr>
              <p:cNvPr id="177" name="Group 176"/>
              <p:cNvGrpSpPr/>
              <p:nvPr/>
            </p:nvGrpSpPr>
            <p:grpSpPr>
              <a:xfrm>
                <a:off x="145735" y="337925"/>
                <a:ext cx="4517877" cy="3198088"/>
                <a:chOff x="137178" y="138269"/>
                <a:chExt cx="4517877" cy="3198088"/>
              </a:xfrm>
            </p:grpSpPr>
            <p:grpSp>
              <p:nvGrpSpPr>
                <p:cNvPr id="179" name="Group 178"/>
                <p:cNvGrpSpPr/>
                <p:nvPr/>
              </p:nvGrpSpPr>
              <p:grpSpPr>
                <a:xfrm>
                  <a:off x="137178" y="138269"/>
                  <a:ext cx="4517877" cy="3198088"/>
                  <a:chOff x="137178" y="138269"/>
                  <a:chExt cx="4517877" cy="3198088"/>
                </a:xfrm>
              </p:grpSpPr>
              <p:pic>
                <p:nvPicPr>
                  <p:cNvPr id="184" name="Picture 183"/>
                  <p:cNvPicPr>
                    <a:picLocks noChangeAspect="1"/>
                  </p:cNvPicPr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1709223" y="1804260"/>
                    <a:ext cx="1430134" cy="1368179"/>
                  </a:xfrm>
                  <a:prstGeom prst="rect">
                    <a:avLst/>
                  </a:prstGeom>
                </p:spPr>
              </p:pic>
              <p:pic>
                <p:nvPicPr>
                  <p:cNvPr id="185" name="Picture 184"/>
                  <p:cNvPicPr>
                    <a:picLocks noChangeAspect="1"/>
                  </p:cNvPicPr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3001875" y="408249"/>
                    <a:ext cx="1576078" cy="1440209"/>
                  </a:xfrm>
                  <a:prstGeom prst="rect">
                    <a:avLst/>
                  </a:prstGeom>
                </p:spPr>
              </p:pic>
              <p:pic>
                <p:nvPicPr>
                  <p:cNvPr id="186" name="Picture 185"/>
                  <p:cNvPicPr>
                    <a:picLocks noChangeAspect="1"/>
                  </p:cNvPicPr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1573143" y="408249"/>
                    <a:ext cx="1606066" cy="1418691"/>
                  </a:xfrm>
                  <a:prstGeom prst="rect">
                    <a:avLst/>
                  </a:prstGeom>
                </p:spPr>
              </p:pic>
              <p:pic>
                <p:nvPicPr>
                  <p:cNvPr id="187" name="Picture 186"/>
                  <p:cNvPicPr>
                    <a:picLocks noChangeAspect="1"/>
                  </p:cNvPicPr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137178" y="408249"/>
                    <a:ext cx="1606065" cy="1418691"/>
                  </a:xfrm>
                  <a:prstGeom prst="rect">
                    <a:avLst/>
                  </a:prstGeom>
                </p:spPr>
              </p:pic>
              <p:pic>
                <p:nvPicPr>
                  <p:cNvPr id="188" name="Picture 187"/>
                  <p:cNvPicPr>
                    <a:picLocks noChangeAspect="1"/>
                  </p:cNvPicPr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247366" y="1804260"/>
                    <a:ext cx="1473197" cy="1379495"/>
                  </a:xfrm>
                  <a:prstGeom prst="rect">
                    <a:avLst/>
                  </a:prstGeom>
                </p:spPr>
              </p:pic>
              <p:pic>
                <p:nvPicPr>
                  <p:cNvPr id="189" name="Picture 188"/>
                  <p:cNvPicPr>
                    <a:picLocks noChangeAspect="1"/>
                  </p:cNvPicPr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3162037" y="1776221"/>
                    <a:ext cx="1415916" cy="1415916"/>
                  </a:xfrm>
                  <a:prstGeom prst="rect">
                    <a:avLst/>
                  </a:prstGeom>
                </p:spPr>
              </p:pic>
              <p:sp>
                <p:nvSpPr>
                  <p:cNvPr id="190" name="Rectangle 189"/>
                  <p:cNvSpPr/>
                  <p:nvPr/>
                </p:nvSpPr>
                <p:spPr>
                  <a:xfrm>
                    <a:off x="377325" y="1463874"/>
                    <a:ext cx="4101011" cy="5093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Rectangle 190"/>
                  <p:cNvSpPr/>
                  <p:nvPr/>
                </p:nvSpPr>
                <p:spPr>
                  <a:xfrm>
                    <a:off x="456705" y="2827032"/>
                    <a:ext cx="4101011" cy="5093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2" name="Rectangle 191"/>
                  <p:cNvSpPr/>
                  <p:nvPr/>
                </p:nvSpPr>
                <p:spPr>
                  <a:xfrm>
                    <a:off x="529725" y="350315"/>
                    <a:ext cx="4101011" cy="232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" name="Rectangle 192"/>
                  <p:cNvSpPr/>
                  <p:nvPr/>
                </p:nvSpPr>
                <p:spPr>
                  <a:xfrm flipH="1">
                    <a:off x="1720563" y="2262666"/>
                    <a:ext cx="170095" cy="3569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4" name="TextBox 193"/>
                  <p:cNvSpPr txBox="1"/>
                  <p:nvPr/>
                </p:nvSpPr>
                <p:spPr>
                  <a:xfrm>
                    <a:off x="3579964" y="1728361"/>
                    <a:ext cx="600410" cy="2241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TGF-β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5" name="TextBox 194"/>
                  <p:cNvSpPr txBox="1"/>
                  <p:nvPr/>
                </p:nvSpPr>
                <p:spPr>
                  <a:xfrm>
                    <a:off x="2306579" y="1756112"/>
                    <a:ext cx="639068" cy="23144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IL-10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6" name="TextBox 195"/>
                  <p:cNvSpPr txBox="1"/>
                  <p:nvPr/>
                </p:nvSpPr>
                <p:spPr>
                  <a:xfrm>
                    <a:off x="859400" y="1753266"/>
                    <a:ext cx="611216" cy="23144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IL-12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7" name="TextBox 196"/>
                  <p:cNvSpPr txBox="1"/>
                  <p:nvPr/>
                </p:nvSpPr>
                <p:spPr>
                  <a:xfrm>
                    <a:off x="3512641" y="138269"/>
                    <a:ext cx="751156" cy="2241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GM-CSF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8" name="TextBox 197"/>
                  <p:cNvSpPr txBox="1"/>
                  <p:nvPr/>
                </p:nvSpPr>
                <p:spPr>
                  <a:xfrm>
                    <a:off x="2257676" y="138677"/>
                    <a:ext cx="445023" cy="15816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IL-2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9" name="TextBox 198"/>
                  <p:cNvSpPr txBox="1"/>
                  <p:nvPr/>
                </p:nvSpPr>
                <p:spPr>
                  <a:xfrm>
                    <a:off x="852066" y="139959"/>
                    <a:ext cx="630101" cy="22419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/>
                        <a:cs typeface="Arial"/>
                      </a:rPr>
                      <a:t>IFN-</a:t>
                    </a:r>
                    <a:r>
                      <a:rPr lang="en-US" sz="800" dirty="0" err="1" smtClean="0">
                        <a:latin typeface="Arial"/>
                        <a:cs typeface="Arial"/>
                      </a:rPr>
                      <a:t>γ</a:t>
                    </a:r>
                    <a:endParaRPr lang="en-US" sz="8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0" name="TextBox 199"/>
                  <p:cNvSpPr txBox="1"/>
                  <p:nvPr/>
                </p:nvSpPr>
                <p:spPr>
                  <a:xfrm rot="18164352">
                    <a:off x="3052121" y="2505463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1" name="TextBox 200"/>
                  <p:cNvSpPr txBox="1"/>
                  <p:nvPr/>
                </p:nvSpPr>
                <p:spPr>
                  <a:xfrm rot="18164352">
                    <a:off x="3236994" y="2647206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2" name="TextBox 201"/>
                  <p:cNvSpPr txBox="1"/>
                  <p:nvPr/>
                </p:nvSpPr>
                <p:spPr>
                  <a:xfrm rot="18164352">
                    <a:off x="3585275" y="2442506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203" name="TextBox 202"/>
                  <p:cNvSpPr txBox="1"/>
                  <p:nvPr/>
                </p:nvSpPr>
                <p:spPr>
                  <a:xfrm rot="18164352">
                    <a:off x="3712021" y="2703096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04" name="TextBox 203"/>
                  <p:cNvSpPr txBox="1"/>
                  <p:nvPr/>
                </p:nvSpPr>
                <p:spPr>
                  <a:xfrm rot="18164352">
                    <a:off x="4029028" y="2613686"/>
                    <a:ext cx="953653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05" name="TextBox 204"/>
                  <p:cNvSpPr txBox="1"/>
                  <p:nvPr/>
                </p:nvSpPr>
                <p:spPr>
                  <a:xfrm rot="18164352">
                    <a:off x="1674872" y="2500965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6" name="TextBox 205"/>
                  <p:cNvSpPr txBox="1"/>
                  <p:nvPr/>
                </p:nvSpPr>
                <p:spPr>
                  <a:xfrm rot="18164352">
                    <a:off x="1828377" y="2630356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7" name="TextBox 206"/>
                  <p:cNvSpPr txBox="1"/>
                  <p:nvPr/>
                </p:nvSpPr>
                <p:spPr>
                  <a:xfrm rot="18164352">
                    <a:off x="2178125" y="2438008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208" name="TextBox 207"/>
                  <p:cNvSpPr txBox="1"/>
                  <p:nvPr/>
                </p:nvSpPr>
                <p:spPr>
                  <a:xfrm rot="18164352">
                    <a:off x="2284449" y="2698598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09" name="TextBox 208"/>
                  <p:cNvSpPr txBox="1"/>
                  <p:nvPr/>
                </p:nvSpPr>
                <p:spPr>
                  <a:xfrm rot="18164352">
                    <a:off x="2610795" y="2607689"/>
                    <a:ext cx="953653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10" name="TextBox 209"/>
                  <p:cNvSpPr txBox="1"/>
                  <p:nvPr/>
                </p:nvSpPr>
                <p:spPr>
                  <a:xfrm rot="18164352">
                    <a:off x="230137" y="2520755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1" name="TextBox 210"/>
                  <p:cNvSpPr txBox="1"/>
                  <p:nvPr/>
                </p:nvSpPr>
                <p:spPr>
                  <a:xfrm rot="18164352">
                    <a:off x="382175" y="2651583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2" name="TextBox 211"/>
                  <p:cNvSpPr txBox="1"/>
                  <p:nvPr/>
                </p:nvSpPr>
                <p:spPr>
                  <a:xfrm rot="18164352">
                    <a:off x="744335" y="2456360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213" name="TextBox 212"/>
                  <p:cNvSpPr txBox="1"/>
                  <p:nvPr/>
                </p:nvSpPr>
                <p:spPr>
                  <a:xfrm rot="18164352">
                    <a:off x="860136" y="2730739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14" name="TextBox 213"/>
                  <p:cNvSpPr txBox="1"/>
                  <p:nvPr/>
                </p:nvSpPr>
                <p:spPr>
                  <a:xfrm rot="18164352">
                    <a:off x="1209839" y="2607382"/>
                    <a:ext cx="953653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15" name="TextBox 214"/>
                  <p:cNvSpPr txBox="1"/>
                  <p:nvPr/>
                </p:nvSpPr>
                <p:spPr>
                  <a:xfrm rot="18164352">
                    <a:off x="3036684" y="1156670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6" name="TextBox 215"/>
                  <p:cNvSpPr txBox="1"/>
                  <p:nvPr/>
                </p:nvSpPr>
                <p:spPr>
                  <a:xfrm rot="18164352">
                    <a:off x="3188722" y="1287499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17" name="TextBox 216"/>
                  <p:cNvSpPr txBox="1"/>
                  <p:nvPr/>
                </p:nvSpPr>
                <p:spPr>
                  <a:xfrm rot="18164352">
                    <a:off x="3579316" y="1082799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218" name="TextBox 217"/>
                  <p:cNvSpPr txBox="1"/>
                  <p:nvPr/>
                </p:nvSpPr>
                <p:spPr>
                  <a:xfrm rot="18164352">
                    <a:off x="3717007" y="1354303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19" name="TextBox 218"/>
                  <p:cNvSpPr txBox="1"/>
                  <p:nvPr/>
                </p:nvSpPr>
                <p:spPr>
                  <a:xfrm rot="18164352">
                    <a:off x="4012751" y="1277508"/>
                    <a:ext cx="953653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</a:t>
                    </a:r>
                  </a:p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20" name="TextBox 219"/>
                  <p:cNvSpPr txBox="1"/>
                  <p:nvPr/>
                </p:nvSpPr>
                <p:spPr>
                  <a:xfrm rot="18164352">
                    <a:off x="1645875" y="1151571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21" name="TextBox 220"/>
                  <p:cNvSpPr txBox="1"/>
                  <p:nvPr/>
                </p:nvSpPr>
                <p:spPr>
                  <a:xfrm rot="18164352">
                    <a:off x="1805924" y="1272922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22" name="TextBox 221"/>
                  <p:cNvSpPr txBox="1"/>
                  <p:nvPr/>
                </p:nvSpPr>
                <p:spPr>
                  <a:xfrm rot="18164352">
                    <a:off x="2188507" y="1090051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223" name="TextBox 222"/>
                  <p:cNvSpPr txBox="1"/>
                  <p:nvPr/>
                </p:nvSpPr>
                <p:spPr>
                  <a:xfrm rot="18164352">
                    <a:off x="2326198" y="1349203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24" name="TextBox 223"/>
                  <p:cNvSpPr txBox="1"/>
                  <p:nvPr/>
                </p:nvSpPr>
                <p:spPr>
                  <a:xfrm rot="18164352">
                    <a:off x="2619724" y="1309711"/>
                    <a:ext cx="953653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</a:t>
                    </a:r>
                  </a:p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+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25" name="TextBox 224"/>
                  <p:cNvSpPr txBox="1"/>
                  <p:nvPr/>
                </p:nvSpPr>
                <p:spPr>
                  <a:xfrm rot="18164352">
                    <a:off x="207477" y="1161804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>
                        <a:latin typeface="Arial"/>
                        <a:cs typeface="Arial"/>
                      </a:rPr>
                      <a:t>N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aive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26" name="TextBox 225"/>
                  <p:cNvSpPr txBox="1"/>
                  <p:nvPr/>
                </p:nvSpPr>
                <p:spPr>
                  <a:xfrm rot="18164352">
                    <a:off x="371532" y="1292633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Untreated</a:t>
                    </a:r>
                    <a:endParaRPr lang="en-US" sz="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27" name="TextBox 226"/>
                  <p:cNvSpPr txBox="1"/>
                  <p:nvPr/>
                </p:nvSpPr>
                <p:spPr>
                  <a:xfrm rot="18164352">
                    <a:off x="749715" y="1078456"/>
                    <a:ext cx="1133846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RT</a:t>
                    </a: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 rot="18164352">
                    <a:off x="883118" y="1337607"/>
                    <a:ext cx="953653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  <p:sp>
                <p:nvSpPr>
                  <p:cNvPr id="229" name="TextBox 228"/>
                  <p:cNvSpPr txBox="1"/>
                  <p:nvPr/>
                </p:nvSpPr>
                <p:spPr>
                  <a:xfrm rot="18164352">
                    <a:off x="1199366" y="1260303"/>
                    <a:ext cx="953653" cy="2984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/>
                        <a:cs typeface="Arial"/>
                      </a:rPr>
                      <a:t> RT + </a:t>
                    </a:r>
                  </a:p>
                  <a:p>
                    <a:r>
                      <a:rPr lang="en-US" sz="600" dirty="0" err="1" smtClean="0">
                        <a:latin typeface="Arial"/>
                        <a:cs typeface="Arial"/>
                      </a:rPr>
                      <a:t>rLM</a:t>
                    </a:r>
                    <a:r>
                      <a:rPr lang="en-US" sz="600" dirty="0" smtClean="0">
                        <a:latin typeface="Arial"/>
                        <a:cs typeface="Arial"/>
                      </a:rPr>
                      <a:t>-OVA</a:t>
                    </a:r>
                  </a:p>
                </p:txBody>
              </p:sp>
            </p:grpSp>
            <p:sp>
              <p:nvSpPr>
                <p:cNvPr id="180" name="Rectangle 179"/>
                <p:cNvSpPr/>
                <p:nvPr/>
              </p:nvSpPr>
              <p:spPr>
                <a:xfrm>
                  <a:off x="145735" y="787018"/>
                  <a:ext cx="190611" cy="5093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Rectangle 180"/>
                <p:cNvSpPr/>
                <p:nvPr/>
              </p:nvSpPr>
              <p:spPr>
                <a:xfrm>
                  <a:off x="224626" y="2157983"/>
                  <a:ext cx="190611" cy="5093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 rot="16200000">
                  <a:off x="-216702" y="758401"/>
                  <a:ext cx="95365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800" dirty="0" err="1" smtClean="0">
                      <a:latin typeface="Arial"/>
                      <a:cs typeface="Arial"/>
                    </a:rPr>
                    <a:t>pg</a:t>
                  </a:r>
                  <a:r>
                    <a:rPr lang="en-US" sz="800" dirty="0" smtClean="0">
                      <a:latin typeface="Arial"/>
                      <a:cs typeface="Arial"/>
                    </a:rPr>
                    <a:t> per mL</a:t>
                  </a: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 rot="16200000">
                  <a:off x="-164430" y="2150810"/>
                  <a:ext cx="95365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/>
                      <a:cs typeface="Arial"/>
                    </a:rPr>
                    <a:t> </a:t>
                  </a:r>
                  <a:r>
                    <a:rPr lang="en-US" sz="800" dirty="0" err="1" smtClean="0">
                      <a:latin typeface="Arial"/>
                      <a:cs typeface="Arial"/>
                    </a:rPr>
                    <a:t>pg</a:t>
                  </a:r>
                  <a:r>
                    <a:rPr lang="en-US" sz="800" dirty="0" smtClean="0">
                      <a:latin typeface="Arial"/>
                      <a:cs typeface="Arial"/>
                    </a:rPr>
                    <a:t> per mL</a:t>
                  </a:r>
                </a:p>
              </p:txBody>
            </p:sp>
          </p:grpSp>
          <p:sp>
            <p:nvSpPr>
              <p:cNvPr id="178" name="TextBox 177"/>
              <p:cNvSpPr txBox="1"/>
              <p:nvPr/>
            </p:nvSpPr>
            <p:spPr>
              <a:xfrm>
                <a:off x="1439636" y="93749"/>
                <a:ext cx="222470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u="sng" dirty="0" smtClean="0">
                    <a:latin typeface="Arial"/>
                    <a:cs typeface="Arial"/>
                  </a:rPr>
                  <a:t>Brain: CD11b+ / CD45-mid</a:t>
                </a:r>
                <a:endParaRPr lang="en-US" sz="1200" u="sng" dirty="0">
                  <a:latin typeface="Arial"/>
                  <a:cs typeface="Arial"/>
                </a:endParaRPr>
              </a:p>
            </p:txBody>
          </p:sp>
        </p:grpSp>
        <p:sp>
          <p:nvSpPr>
            <p:cNvPr id="230" name="TextBox 229"/>
            <p:cNvSpPr txBox="1"/>
            <p:nvPr/>
          </p:nvSpPr>
          <p:spPr>
            <a:xfrm>
              <a:off x="79412" y="91761"/>
              <a:ext cx="3330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4820186" y="96301"/>
              <a:ext cx="3330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79412" y="3736170"/>
              <a:ext cx="3330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C</a:t>
              </a:r>
            </a:p>
          </p:txBody>
        </p:sp>
        <p:cxnSp>
          <p:nvCxnSpPr>
            <p:cNvPr id="233" name="Straight Connector 232"/>
            <p:cNvCxnSpPr/>
            <p:nvPr/>
          </p:nvCxnSpPr>
          <p:spPr>
            <a:xfrm>
              <a:off x="887006" y="671827"/>
              <a:ext cx="418811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TextBox 233"/>
            <p:cNvSpPr txBox="1"/>
            <p:nvPr/>
          </p:nvSpPr>
          <p:spPr>
            <a:xfrm>
              <a:off x="652808" y="471137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p=0.027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35" name="Straight Connector 234"/>
            <p:cNvCxnSpPr/>
            <p:nvPr/>
          </p:nvCxnSpPr>
          <p:spPr>
            <a:xfrm>
              <a:off x="3698612" y="727564"/>
              <a:ext cx="532303" cy="105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TextBox 237"/>
            <p:cNvSpPr txBox="1"/>
            <p:nvPr/>
          </p:nvSpPr>
          <p:spPr>
            <a:xfrm>
              <a:off x="3488229" y="524791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p=0.021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49" name="Straight Connector 248"/>
            <p:cNvCxnSpPr/>
            <p:nvPr/>
          </p:nvCxnSpPr>
          <p:spPr>
            <a:xfrm>
              <a:off x="5601183" y="757357"/>
              <a:ext cx="532303" cy="105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TextBox 249"/>
            <p:cNvSpPr txBox="1"/>
            <p:nvPr/>
          </p:nvSpPr>
          <p:spPr>
            <a:xfrm>
              <a:off x="5427525" y="555366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p=0.024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51" name="Straight Connector 250"/>
            <p:cNvCxnSpPr/>
            <p:nvPr/>
          </p:nvCxnSpPr>
          <p:spPr>
            <a:xfrm flipV="1">
              <a:off x="6801597" y="773839"/>
              <a:ext cx="339126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TextBox 253"/>
            <p:cNvSpPr txBox="1"/>
            <p:nvPr/>
          </p:nvSpPr>
          <p:spPr>
            <a:xfrm>
              <a:off x="6527664" y="578628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p=0.12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56" name="Straight Connector 255"/>
            <p:cNvCxnSpPr/>
            <p:nvPr/>
          </p:nvCxnSpPr>
          <p:spPr>
            <a:xfrm flipV="1">
              <a:off x="7028381" y="573072"/>
              <a:ext cx="509085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TextBox 257"/>
            <p:cNvSpPr txBox="1"/>
            <p:nvPr/>
          </p:nvSpPr>
          <p:spPr>
            <a:xfrm>
              <a:off x="6837041" y="362377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p=0.14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59" name="Straight Connector 258"/>
            <p:cNvCxnSpPr/>
            <p:nvPr/>
          </p:nvCxnSpPr>
          <p:spPr>
            <a:xfrm flipV="1">
              <a:off x="5517267" y="2365296"/>
              <a:ext cx="212346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TextBox 261"/>
            <p:cNvSpPr txBox="1"/>
            <p:nvPr/>
          </p:nvSpPr>
          <p:spPr>
            <a:xfrm>
              <a:off x="5172752" y="2153289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p=0.13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63" name="Straight Connector 262"/>
            <p:cNvCxnSpPr/>
            <p:nvPr/>
          </p:nvCxnSpPr>
          <p:spPr>
            <a:xfrm flipV="1">
              <a:off x="8001963" y="2221104"/>
              <a:ext cx="248762" cy="122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/>
            <p:cNvSpPr txBox="1"/>
            <p:nvPr/>
          </p:nvSpPr>
          <p:spPr>
            <a:xfrm>
              <a:off x="7690064" y="2016045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p=0.27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67" name="Straight Connector 266"/>
            <p:cNvCxnSpPr/>
            <p:nvPr/>
          </p:nvCxnSpPr>
          <p:spPr>
            <a:xfrm>
              <a:off x="996059" y="4324780"/>
              <a:ext cx="421412" cy="19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TextBox 268"/>
            <p:cNvSpPr txBox="1"/>
            <p:nvPr/>
          </p:nvSpPr>
          <p:spPr>
            <a:xfrm>
              <a:off x="769751" y="4121478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p=0.002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70" name="Straight Connector 269"/>
            <p:cNvCxnSpPr/>
            <p:nvPr/>
          </p:nvCxnSpPr>
          <p:spPr>
            <a:xfrm>
              <a:off x="732356" y="4149801"/>
              <a:ext cx="250800" cy="19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TextBox 271"/>
            <p:cNvSpPr txBox="1"/>
            <p:nvPr/>
          </p:nvSpPr>
          <p:spPr>
            <a:xfrm>
              <a:off x="424453" y="3954700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p=0.01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74" name="Straight Connector 273"/>
            <p:cNvCxnSpPr/>
            <p:nvPr/>
          </p:nvCxnSpPr>
          <p:spPr>
            <a:xfrm>
              <a:off x="2166081" y="4166764"/>
              <a:ext cx="29305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TextBox 275"/>
            <p:cNvSpPr txBox="1"/>
            <p:nvPr/>
          </p:nvSpPr>
          <p:spPr>
            <a:xfrm>
              <a:off x="1869353" y="3968850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p=0.007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77" name="Straight Connector 276"/>
            <p:cNvCxnSpPr/>
            <p:nvPr/>
          </p:nvCxnSpPr>
          <p:spPr>
            <a:xfrm>
              <a:off x="2376787" y="3975020"/>
              <a:ext cx="421412" cy="19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Box 277"/>
            <p:cNvSpPr txBox="1"/>
            <p:nvPr/>
          </p:nvSpPr>
          <p:spPr>
            <a:xfrm>
              <a:off x="2129733" y="3786018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p=0.005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79" name="Straight Connector 278"/>
            <p:cNvCxnSpPr/>
            <p:nvPr/>
          </p:nvCxnSpPr>
          <p:spPr>
            <a:xfrm>
              <a:off x="3557129" y="4159984"/>
              <a:ext cx="250800" cy="19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TextBox 279"/>
            <p:cNvSpPr txBox="1"/>
            <p:nvPr/>
          </p:nvSpPr>
          <p:spPr>
            <a:xfrm>
              <a:off x="3223042" y="3968760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/>
                  <a:cs typeface="Arial"/>
                </a:rPr>
                <a:t>p</a:t>
              </a:r>
              <a:r>
                <a:rPr lang="en-US" sz="800" dirty="0" smtClean="0">
                  <a:latin typeface="Arial"/>
                  <a:cs typeface="Arial"/>
                </a:rPr>
                <a:t>&lt;0.001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81" name="Straight Connector 280"/>
            <p:cNvCxnSpPr/>
            <p:nvPr/>
          </p:nvCxnSpPr>
          <p:spPr>
            <a:xfrm flipV="1">
              <a:off x="3760880" y="3968760"/>
              <a:ext cx="526715" cy="824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TextBox 282"/>
            <p:cNvSpPr txBox="1"/>
            <p:nvPr/>
          </p:nvSpPr>
          <p:spPr>
            <a:xfrm>
              <a:off x="3569739" y="3786018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/>
                  <a:cs typeface="Arial"/>
                </a:rPr>
                <a:t>p</a:t>
              </a:r>
              <a:r>
                <a:rPr lang="en-US" sz="800" dirty="0" smtClean="0">
                  <a:latin typeface="Arial"/>
                  <a:cs typeface="Arial"/>
                </a:rPr>
                <a:t>=0.001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>
            <a:xfrm>
              <a:off x="1960384" y="5621899"/>
              <a:ext cx="250800" cy="19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TextBox 284"/>
            <p:cNvSpPr txBox="1"/>
            <p:nvPr/>
          </p:nvSpPr>
          <p:spPr>
            <a:xfrm>
              <a:off x="1648361" y="5424545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/>
                  <a:cs typeface="Arial"/>
                </a:rPr>
                <a:t>p</a:t>
              </a:r>
              <a:r>
                <a:rPr lang="en-US" sz="800" dirty="0" smtClean="0">
                  <a:latin typeface="Arial"/>
                  <a:cs typeface="Arial"/>
                </a:rPr>
                <a:t>=0.06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286" name="Straight Connector 285"/>
            <p:cNvCxnSpPr/>
            <p:nvPr/>
          </p:nvCxnSpPr>
          <p:spPr>
            <a:xfrm>
              <a:off x="3372848" y="5542169"/>
              <a:ext cx="250800" cy="19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TextBox 286"/>
            <p:cNvSpPr txBox="1"/>
            <p:nvPr/>
          </p:nvSpPr>
          <p:spPr>
            <a:xfrm>
              <a:off x="3049368" y="5353572"/>
              <a:ext cx="8814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p&lt;0.001</a:t>
              </a:r>
              <a:endParaRPr lang="en-US" sz="800" dirty="0">
                <a:latin typeface="Arial"/>
                <a:cs typeface="Arial"/>
              </a:endParaRPr>
            </a:p>
          </p:txBody>
        </p:sp>
      </p:grpSp>
      <p:sp>
        <p:nvSpPr>
          <p:cNvPr id="236" name="Rectangle 235"/>
          <p:cNvSpPr/>
          <p:nvPr/>
        </p:nvSpPr>
        <p:spPr>
          <a:xfrm>
            <a:off x="326544" y="6337745"/>
            <a:ext cx="85445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b="1" dirty="0" smtClean="0">
                <a:latin typeface="Arial"/>
                <a:cs typeface="Arial"/>
              </a:rPr>
              <a:t>Supplemental Figure 6: </a:t>
            </a:r>
            <a:r>
              <a:rPr lang="en-US" sz="1000" b="1" dirty="0">
                <a:latin typeface="Arial"/>
                <a:cs typeface="Arial"/>
              </a:rPr>
              <a:t>B16-OVA brain tumors stimulate secretion of TGF-β1 from microglia.</a:t>
            </a:r>
            <a:r>
              <a:rPr lang="en-US" sz="1000" dirty="0">
                <a:latin typeface="Arial"/>
                <a:cs typeface="Arial"/>
              </a:rPr>
              <a:t>  Cytokine concentrations in the supernatants from OT-1 cells co-cultured with (A) CD11c+ APCs isolated from the spleen at a ratio of 1:5, (B) </a:t>
            </a:r>
            <a:r>
              <a:rPr lang="en-US" sz="1000" dirty="0" smtClean="0">
                <a:latin typeface="Arial"/>
                <a:cs typeface="Arial"/>
              </a:rPr>
              <a:t>APC from </a:t>
            </a:r>
            <a:r>
              <a:rPr lang="en-US" sz="1000" dirty="0">
                <a:latin typeface="Arial"/>
                <a:cs typeface="Arial"/>
              </a:rPr>
              <a:t>brain tumor draining lymph nodes at a ratio of 1:1, (C) and CD11b+/CD45-mid microglia isolated from the brain at a ratio of 1:5. </a:t>
            </a:r>
          </a:p>
        </p:txBody>
      </p:sp>
    </p:spTree>
    <p:extLst>
      <p:ext uri="{BB962C8B-B14F-4D97-AF65-F5344CB8AC3E}">
        <p14:creationId xmlns:p14="http://schemas.microsoft.com/office/powerpoint/2010/main" val="183001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473</Words>
  <Application>Microsoft Macintosh PowerPoint</Application>
  <PresentationFormat>On-screen Show (4:3)</PresentationFormat>
  <Paragraphs>156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Johns Hopkins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GM-CSF</dc:title>
  <dc:creator>Charles  Drake</dc:creator>
  <cp:lastModifiedBy>Christopher Jackson</cp:lastModifiedBy>
  <cp:revision>31</cp:revision>
  <dcterms:created xsi:type="dcterms:W3CDTF">2014-10-20T14:22:48Z</dcterms:created>
  <dcterms:modified xsi:type="dcterms:W3CDTF">2015-08-30T23:41:08Z</dcterms:modified>
</cp:coreProperties>
</file>