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0" r:id="rId2"/>
    <p:sldId id="274" r:id="rId3"/>
    <p:sldId id="276" r:id="rId4"/>
    <p:sldId id="278" r:id="rId5"/>
    <p:sldId id="279" r:id="rId6"/>
    <p:sldId id="277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3813" autoAdjust="0"/>
  </p:normalViewPr>
  <p:slideViewPr>
    <p:cSldViewPr>
      <p:cViewPr>
        <p:scale>
          <a:sx n="130" d="100"/>
          <a:sy n="130" d="100"/>
        </p:scale>
        <p:origin x="-1134" y="41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F34BF-D578-4B93-B448-330B006F1A56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36B153-35B9-4613-99CD-D6AC4A9C2E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80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microsoft.com/office/2007/relationships/hdphoto" Target="../media/hdphoto2.wdp"/><Relationship Id="rId10" Type="http://schemas.openxmlformats.org/officeDocument/2006/relationships/image" Target="../media/image5.wmf"/><Relationship Id="rId4" Type="http://schemas.openxmlformats.org/officeDocument/2006/relationships/image" Target="../media/image2.jpe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13" Type="http://schemas.openxmlformats.org/officeDocument/2006/relationships/image" Target="../media/image17.tiff"/><Relationship Id="rId3" Type="http://schemas.openxmlformats.org/officeDocument/2006/relationships/image" Target="../media/image7.tiff"/><Relationship Id="rId7" Type="http://schemas.openxmlformats.org/officeDocument/2006/relationships/image" Target="../media/image11.tiff"/><Relationship Id="rId12" Type="http://schemas.openxmlformats.org/officeDocument/2006/relationships/image" Target="../media/image16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f"/><Relationship Id="rId11" Type="http://schemas.openxmlformats.org/officeDocument/2006/relationships/image" Target="../media/image15.tiff"/><Relationship Id="rId5" Type="http://schemas.openxmlformats.org/officeDocument/2006/relationships/image" Target="../media/image9.tiff"/><Relationship Id="rId10" Type="http://schemas.openxmlformats.org/officeDocument/2006/relationships/image" Target="../media/image14.tiff"/><Relationship Id="rId4" Type="http://schemas.openxmlformats.org/officeDocument/2006/relationships/image" Target="../media/image8.tiff"/><Relationship Id="rId9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6.wmf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wmf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2900" y="366184"/>
            <a:ext cx="6172200" cy="853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Supplementary Figure 1</a:t>
            </a:r>
            <a:endParaRPr lang="en-US" sz="1800" b="1" dirty="0"/>
          </a:p>
        </p:txBody>
      </p:sp>
      <p:pic>
        <p:nvPicPr>
          <p:cNvPr id="5" name="Picture 12" descr="Y:\Active Projects\Nba2 iPR KO project\Glomerular Pathology\Jones Stain images\C 0191 1578 Jones 40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365" y="1771751"/>
            <a:ext cx="1937210" cy="145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Y:\Active Projects\Nba2 iPR KO project\Glomerular Pathology\Jones Stain images\C 0197 1571 Jones 40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365" y="3260695"/>
            <a:ext cx="1937210" cy="145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5" descr="Y:\Active Projects\Nba2 iPR KO project\Glomerular Pathology\Mac2 images\C 0199 1578 mac2 40x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3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813" y="1770222"/>
            <a:ext cx="1937210" cy="145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6" descr="Y:\Active Projects\Nba2 iPR KO project\Glomerular Pathology\Mac2 images\C 0206 1571 mac2 40x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30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812" y="3262997"/>
            <a:ext cx="1937211" cy="1452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16175" y="1524001"/>
            <a:ext cx="681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Damage</a:t>
            </a:r>
            <a:endParaRPr lang="en-US" sz="1000" b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2276782" y="1524000"/>
            <a:ext cx="5966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Mac-2</a:t>
            </a:r>
            <a:r>
              <a:rPr lang="en-US" sz="1000" b="1" baseline="30000" dirty="0" smtClean="0"/>
              <a:t>+</a:t>
            </a:r>
            <a:endParaRPr lang="en-US" sz="1000" b="1" baseline="30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316195" y="1914887"/>
            <a:ext cx="261610" cy="1049721"/>
            <a:chOff x="1239995" y="2509275"/>
            <a:chExt cx="261610" cy="1049721"/>
          </a:xfrm>
        </p:grpSpPr>
        <p:sp>
          <p:nvSpPr>
            <p:cNvPr id="13" name="TextBox 12"/>
            <p:cNvSpPr txBox="1"/>
            <p:nvPr/>
          </p:nvSpPr>
          <p:spPr>
            <a:xfrm rot="16200000">
              <a:off x="845939" y="2903331"/>
              <a:ext cx="10497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/>
                <a:t>Nba2</a:t>
              </a:r>
              <a:r>
                <a:rPr lang="en-US" sz="1100" b="1" dirty="0" smtClean="0"/>
                <a:t>.PR</a:t>
              </a:r>
              <a:r>
                <a:rPr lang="en-US" sz="1100" b="1" baseline="30000" dirty="0" smtClean="0"/>
                <a:t>+/+</a:t>
              </a:r>
              <a:endParaRPr lang="en-US" sz="1100" b="1" baseline="30000" dirty="0"/>
            </a:p>
          </p:txBody>
        </p:sp>
        <p:pic>
          <p:nvPicPr>
            <p:cNvPr id="14" name="Picture 2" descr="C:\Users\Grant\AppData\Local\Microsoft\Windows\Temporary Internet Files\Content.IE5\24226P2E\MC900303655[1].wmf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323896" y="3416365"/>
              <a:ext cx="115289" cy="168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1316195" y="3369879"/>
            <a:ext cx="261610" cy="1049721"/>
            <a:chOff x="1254256" y="3819047"/>
            <a:chExt cx="261610" cy="1049721"/>
          </a:xfrm>
        </p:grpSpPr>
        <p:sp>
          <p:nvSpPr>
            <p:cNvPr id="16" name="TextBox 15"/>
            <p:cNvSpPr txBox="1"/>
            <p:nvPr/>
          </p:nvSpPr>
          <p:spPr>
            <a:xfrm rot="16200000">
              <a:off x="860200" y="4213103"/>
              <a:ext cx="10497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 smtClean="0"/>
                <a:t>Nba2</a:t>
              </a:r>
              <a:r>
                <a:rPr lang="en-US" sz="1100" b="1" dirty="0" smtClean="0"/>
                <a:t>.PR</a:t>
              </a:r>
              <a:r>
                <a:rPr lang="en-US" sz="1100" b="1" baseline="30000" dirty="0"/>
                <a:t>-</a:t>
              </a:r>
              <a:r>
                <a:rPr lang="en-US" sz="1100" b="1" baseline="30000" dirty="0" smtClean="0"/>
                <a:t>/-</a:t>
              </a:r>
              <a:endParaRPr lang="en-US" sz="1100" b="1" baseline="30000" dirty="0"/>
            </a:p>
          </p:txBody>
        </p:sp>
        <p:pic>
          <p:nvPicPr>
            <p:cNvPr id="17" name="Picture 2" descr="C:\Users\Grant\AppData\Local\Microsoft\Windows\Temporary Internet Files\Content.IE5\24226P2E\MC900303655[1].wmf"/>
            <p:cNvPicPr>
              <a:picLocks noChangeAspect="1" noChangeArrowheads="1"/>
            </p:cNvPicPr>
            <p:nvPr/>
          </p:nvPicPr>
          <p:blipFill>
            <a:blip r:embed="rId10" cstate="print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331309" y="4697777"/>
              <a:ext cx="115289" cy="168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Right Arrow 17"/>
          <p:cNvSpPr/>
          <p:nvPr/>
        </p:nvSpPr>
        <p:spPr>
          <a:xfrm rot="21002585">
            <a:off x="2241536" y="2249209"/>
            <a:ext cx="151404" cy="762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9091702">
            <a:off x="3222264" y="2246455"/>
            <a:ext cx="179810" cy="110370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2800887">
            <a:off x="2289930" y="3745040"/>
            <a:ext cx="151404" cy="762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8364802">
            <a:off x="3115279" y="4386750"/>
            <a:ext cx="179810" cy="110370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55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Supplementary Figure </a:t>
            </a:r>
            <a:r>
              <a:rPr lang="en-US" sz="1800" b="1" dirty="0" smtClean="0"/>
              <a:t>2</a:t>
            </a:r>
            <a:endParaRPr lang="en-US" sz="1800" b="1" dirty="0"/>
          </a:p>
        </p:txBody>
      </p:sp>
      <p:pic>
        <p:nvPicPr>
          <p:cNvPr id="1029" name="Picture 5" descr="Y:\Active Projects\Nba2 iPR KO project\140404 PR staining in kidney + controls\glom pr 40x_RGB_0001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1" b="842"/>
          <a:stretch/>
        </p:blipFill>
        <p:spPr bwMode="auto">
          <a:xfrm>
            <a:off x="2468753" y="3252994"/>
            <a:ext cx="1744904" cy="130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\\128.208.137.8\users\RHM\GHughes\Active Projects\PRKO Paper\120120 PR uterus WT, E2-treated, iPRKO\120120 B6 WT Uterus + E2 40x 400 ms ISO 2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" t="236" r="2664" b="9695"/>
          <a:stretch/>
        </p:blipFill>
        <p:spPr bwMode="auto">
          <a:xfrm>
            <a:off x="691940" y="3252993"/>
            <a:ext cx="1744903" cy="130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Y:\Active Projects\iPR and RP-MPs\120213 IHC B6 spleen uterus iPR-biotin-AF555\110803 B6 uterus +E2 iPR, DAPI 40x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7" b="9682"/>
          <a:stretch/>
        </p:blipFill>
        <p:spPr bwMode="auto">
          <a:xfrm>
            <a:off x="2468753" y="1877555"/>
            <a:ext cx="1744903" cy="130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68752" y="1878957"/>
            <a:ext cx="2209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Y:\Active Projects\Nba2 iPR KO project\140404 PR staining in kidney + controls\uterus pr 40x_RGB_0001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993" y="1878957"/>
            <a:ext cx="1744903" cy="130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Y:\Active Projects\Nba2 iPR KO project\140404 PR staining in kidney + controls\uterus iso 40x_RGB_0002.t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" t="31706" r="69698" b="30819"/>
          <a:stretch/>
        </p:blipFill>
        <p:spPr bwMode="auto">
          <a:xfrm>
            <a:off x="3656836" y="1877555"/>
            <a:ext cx="556821" cy="51926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Y:\Active Projects\Nba2 iPR KO project\140404 PR staining in kidney + controls\glom iso 40x_RGB_0001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 r="17564" b="9669"/>
          <a:stretch/>
        </p:blipFill>
        <p:spPr bwMode="auto">
          <a:xfrm>
            <a:off x="3656838" y="3252994"/>
            <a:ext cx="556819" cy="51926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Y:\Active Projects\Nba2 iPR KO project\140404 PR staining in kidney + controls\tube pr 40x_RGB_0001.ti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714"/>
          <a:stretch/>
        </p:blipFill>
        <p:spPr bwMode="auto">
          <a:xfrm>
            <a:off x="4256993" y="3252993"/>
            <a:ext cx="1733476" cy="130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\\128.208.137.8\users\RHM\GHughes\Active Projects\PRKO Paper\120120 PR uterus WT, E2-treated, iPRKO\120120 B6 WT Uterus + E2 40x 400 ms PR 2.tif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" t="9708" r="794"/>
          <a:stretch/>
        </p:blipFill>
        <p:spPr bwMode="auto">
          <a:xfrm>
            <a:off x="691940" y="1880469"/>
            <a:ext cx="1744904" cy="130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\\128.208.137.8\users\RHM\GHughes\Active Projects\PRKO Paper\120120 PR uterus WT, E2-treated, iPRKO\120120 B6 PRKO Uterus40x 400 ms ISO 2.tif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7" t="1664" r="54046" b="62569"/>
          <a:stretch/>
        </p:blipFill>
        <p:spPr bwMode="auto">
          <a:xfrm>
            <a:off x="1867638" y="1879067"/>
            <a:ext cx="569206" cy="529425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\\128.208.137.8\users\RHM\GHughes\Active Projects\PRKO Paper\120120 PR uterus WT, E2-treated, iPRKO\120120 B6 PRKO Uterus40x 400 ms PR 2.tif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6" t="12637" r="50370" b="51451"/>
          <a:stretch/>
        </p:blipFill>
        <p:spPr bwMode="auto">
          <a:xfrm>
            <a:off x="1860451" y="3252993"/>
            <a:ext cx="576392" cy="525686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Y:\Active Projects\Nba2 iPR KO project\140404 PR staining in kidney + controls\uterus iso 40x_RGB_0002.tif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17" t="58049" r="-1428" b="2272"/>
          <a:stretch/>
        </p:blipFill>
        <p:spPr bwMode="auto">
          <a:xfrm>
            <a:off x="5445079" y="1878957"/>
            <a:ext cx="556819" cy="51926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Y:\Active Projects\Nba2 iPR KO project\140404 PR staining in kidney + controls\tube iso 40x_RGB_0001.tif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" r="62591" b="59184"/>
          <a:stretch/>
        </p:blipFill>
        <p:spPr bwMode="auto">
          <a:xfrm>
            <a:off x="5418268" y="3253774"/>
            <a:ext cx="572201" cy="52549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91940" y="1879066"/>
            <a:ext cx="2209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1940" y="3252993"/>
            <a:ext cx="2209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56994" y="1878957"/>
            <a:ext cx="2209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68753" y="3252993"/>
            <a:ext cx="2209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56993" y="3252993"/>
            <a:ext cx="2209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47301" y="3825987"/>
            <a:ext cx="2391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*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31396" y="3253774"/>
            <a:ext cx="2391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*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49802" y="381538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/>
                </a:solidFill>
              </a:rPr>
              <a:t>#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59394" y="3424188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/>
                </a:solidFill>
              </a:rPr>
              <a:t>#</a:t>
            </a:r>
            <a:endParaRPr lang="en-US" sz="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218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43" y="1447800"/>
            <a:ext cx="2810871" cy="198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475" y="1676674"/>
            <a:ext cx="2732197" cy="175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17" y="3505200"/>
            <a:ext cx="2753654" cy="175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178" y="3505200"/>
            <a:ext cx="2653521" cy="175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6" y="5410475"/>
            <a:ext cx="2767958" cy="175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179" y="5281733"/>
            <a:ext cx="2653520" cy="188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73344" y="45720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1709" y="1522785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15921" y="5291151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6517" y="5281733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08709" y="3482153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53503" y="3428999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313567" y="1535747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</a:t>
            </a:r>
            <a:endParaRPr lang="en-US" sz="14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2236398" y="1123450"/>
            <a:ext cx="2273560" cy="400550"/>
            <a:chOff x="1653052" y="498540"/>
            <a:chExt cx="1499303" cy="257992"/>
          </a:xfrm>
        </p:grpSpPr>
        <p:grpSp>
          <p:nvGrpSpPr>
            <p:cNvPr id="19" name="Group 18"/>
            <p:cNvGrpSpPr/>
            <p:nvPr/>
          </p:nvGrpSpPr>
          <p:grpSpPr>
            <a:xfrm>
              <a:off x="1653052" y="504739"/>
              <a:ext cx="696452" cy="247239"/>
              <a:chOff x="2246182" y="1095944"/>
              <a:chExt cx="758450" cy="263207"/>
            </a:xfrm>
          </p:grpSpPr>
          <p:pic>
            <p:nvPicPr>
              <p:cNvPr id="25" name="Picture 2" descr="C:\Users\Grant\AppData\Local\Microsoft\Windows\Temporary Internet Files\Content.IE5\24226P2E\MC900303655[1].wmf"/>
              <p:cNvPicPr>
                <a:picLocks noChangeAspect="1" noChangeArrowheads="1"/>
              </p:cNvPicPr>
              <p:nvPr/>
            </p:nvPicPr>
            <p:blipFill>
              <a:blip r:embed="rId8" cstate="print">
                <a:duotone>
                  <a:prstClr val="black"/>
                  <a:schemeClr val="tx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6182" y="1196108"/>
                <a:ext cx="96471" cy="1424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6" name="Group 25"/>
              <p:cNvGrpSpPr/>
              <p:nvPr/>
            </p:nvGrpSpPr>
            <p:grpSpPr>
              <a:xfrm>
                <a:off x="2379303" y="1095944"/>
                <a:ext cx="625329" cy="263207"/>
                <a:chOff x="5556275" y="3711682"/>
                <a:chExt cx="1177457" cy="509996"/>
              </a:xfrm>
            </p:grpSpPr>
            <p:pic>
              <p:nvPicPr>
                <p:cNvPr id="27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771" t="19185" r="1796" b="65281"/>
                <a:stretch/>
              </p:blipFill>
              <p:spPr bwMode="auto">
                <a:xfrm>
                  <a:off x="5771262" y="3711682"/>
                  <a:ext cx="962470" cy="4945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2777" t="20207" r="23099" b="65656"/>
                <a:stretch/>
              </p:blipFill>
              <p:spPr bwMode="auto">
                <a:xfrm>
                  <a:off x="5556275" y="3805575"/>
                  <a:ext cx="171711" cy="4161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20" name="Group 19"/>
            <p:cNvGrpSpPr/>
            <p:nvPr/>
          </p:nvGrpSpPr>
          <p:grpSpPr>
            <a:xfrm>
              <a:off x="2393323" y="498540"/>
              <a:ext cx="759032" cy="257992"/>
              <a:chOff x="4626975" y="7620000"/>
              <a:chExt cx="759033" cy="25799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4732786" y="7620000"/>
                <a:ext cx="653222" cy="257992"/>
                <a:chOff x="4680779" y="4960528"/>
                <a:chExt cx="653222" cy="257992"/>
              </a:xfrm>
            </p:grpSpPr>
            <p:pic>
              <p:nvPicPr>
                <p:cNvPr id="23" name="Picture 14"/>
                <p:cNvPicPr>
                  <a:picLocks noChangeAspect="1" noChangeArrowheads="1"/>
                </p:cNvPicPr>
                <p:nvPr/>
              </p:nvPicPr>
              <p:blipFill rotWithShape="1"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307" t="16737" r="18909" b="63551"/>
                <a:stretch/>
              </p:blipFill>
              <p:spPr bwMode="auto">
                <a:xfrm>
                  <a:off x="4680779" y="4989112"/>
                  <a:ext cx="137634" cy="229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4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771" t="19185" r="1796" b="65281"/>
                <a:stretch/>
              </p:blipFill>
              <p:spPr bwMode="auto">
                <a:xfrm>
                  <a:off x="4827285" y="4960528"/>
                  <a:ext cx="506716" cy="2351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2" name="Picture 3" descr="C:\Users\Grant\AppData\Local\Microsoft\Windows\Temporary Internet Files\Content.IE5\RUIBR5SB\MC900303653[1].wmf"/>
              <p:cNvPicPr>
                <a:picLocks noChangeAspect="1" noChangeArrowheads="1"/>
              </p:cNvPicPr>
              <p:nvPr/>
            </p:nvPicPr>
            <p:blipFill>
              <a:blip r:embed="rId11" cstate="print">
                <a:duotone>
                  <a:prstClr val="black"/>
                  <a:schemeClr val="tx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6975" y="7701613"/>
                <a:ext cx="104360" cy="1232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618882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873344" y="45720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4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50695" y="1328646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28531" y="4523215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</a:t>
            </a:r>
            <a:endParaRPr lang="en-US" sz="14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1820085" y="3968188"/>
            <a:ext cx="1595361" cy="256058"/>
            <a:chOff x="1653052" y="498540"/>
            <a:chExt cx="1499303" cy="257992"/>
          </a:xfrm>
        </p:grpSpPr>
        <p:grpSp>
          <p:nvGrpSpPr>
            <p:cNvPr id="19" name="Group 18"/>
            <p:cNvGrpSpPr/>
            <p:nvPr/>
          </p:nvGrpSpPr>
          <p:grpSpPr>
            <a:xfrm>
              <a:off x="1653052" y="504739"/>
              <a:ext cx="696452" cy="247239"/>
              <a:chOff x="2246182" y="1095944"/>
              <a:chExt cx="758450" cy="263207"/>
            </a:xfrm>
          </p:grpSpPr>
          <p:pic>
            <p:nvPicPr>
              <p:cNvPr id="25" name="Picture 2" descr="C:\Users\Grant\AppData\Local\Microsoft\Windows\Temporary Internet Files\Content.IE5\24226P2E\MC900303655[1].wmf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prstClr val="black"/>
                  <a:schemeClr val="tx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6182" y="1196108"/>
                <a:ext cx="96471" cy="1424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6" name="Group 25"/>
              <p:cNvGrpSpPr/>
              <p:nvPr/>
            </p:nvGrpSpPr>
            <p:grpSpPr>
              <a:xfrm>
                <a:off x="2379303" y="1095944"/>
                <a:ext cx="625329" cy="263207"/>
                <a:chOff x="5556275" y="3711682"/>
                <a:chExt cx="1177457" cy="509996"/>
              </a:xfrm>
            </p:grpSpPr>
            <p:pic>
              <p:nvPicPr>
                <p:cNvPr id="27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771" t="19185" r="1796" b="65281"/>
                <a:stretch/>
              </p:blipFill>
              <p:spPr bwMode="auto">
                <a:xfrm>
                  <a:off x="5771262" y="3711682"/>
                  <a:ext cx="962470" cy="4945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8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2777" t="20207" r="23099" b="65656"/>
                <a:stretch/>
              </p:blipFill>
              <p:spPr bwMode="auto">
                <a:xfrm>
                  <a:off x="5556275" y="3805575"/>
                  <a:ext cx="171711" cy="4161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20" name="Group 19"/>
            <p:cNvGrpSpPr/>
            <p:nvPr/>
          </p:nvGrpSpPr>
          <p:grpSpPr>
            <a:xfrm>
              <a:off x="2393323" y="498540"/>
              <a:ext cx="759032" cy="257992"/>
              <a:chOff x="4626975" y="7620000"/>
              <a:chExt cx="759033" cy="25799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4732786" y="7620000"/>
                <a:ext cx="653222" cy="257992"/>
                <a:chOff x="4680779" y="4960528"/>
                <a:chExt cx="653222" cy="257992"/>
              </a:xfrm>
            </p:grpSpPr>
            <p:pic>
              <p:nvPicPr>
                <p:cNvPr id="23" name="Picture 14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307" t="16737" r="18909" b="63551"/>
                <a:stretch/>
              </p:blipFill>
              <p:spPr bwMode="auto">
                <a:xfrm>
                  <a:off x="4680779" y="4989112"/>
                  <a:ext cx="137634" cy="229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4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771" t="19185" r="1796" b="65281"/>
                <a:stretch/>
              </p:blipFill>
              <p:spPr bwMode="auto">
                <a:xfrm>
                  <a:off x="4827285" y="4960528"/>
                  <a:ext cx="506716" cy="2351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2" name="Picture 3" descr="C:\Users\Grant\AppData\Local\Microsoft\Windows\Temporary Internet Files\Content.IE5\RUIBR5SB\MC900303653[1].wmf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prstClr val="black"/>
                  <a:schemeClr val="tx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6975" y="7701613"/>
                <a:ext cx="104360" cy="1232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83" y="1754150"/>
            <a:ext cx="2322383" cy="163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984" y="1281564"/>
            <a:ext cx="2070629" cy="131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705" y="2599237"/>
            <a:ext cx="2070629" cy="131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14" y="4883081"/>
            <a:ext cx="2284323" cy="159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705" y="4224246"/>
            <a:ext cx="2070629" cy="131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705" y="5606982"/>
            <a:ext cx="2070629" cy="131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8" name="Group 37"/>
          <p:cNvGrpSpPr/>
          <p:nvPr/>
        </p:nvGrpSpPr>
        <p:grpSpPr>
          <a:xfrm>
            <a:off x="2951936" y="2014446"/>
            <a:ext cx="555798" cy="1295399"/>
            <a:chOff x="2608384" y="2791196"/>
            <a:chExt cx="555798" cy="1073590"/>
          </a:xfrm>
        </p:grpSpPr>
        <p:cxnSp>
          <p:nvCxnSpPr>
            <p:cNvPr id="44" name="Elbow Connector 43"/>
            <p:cNvCxnSpPr/>
            <p:nvPr/>
          </p:nvCxnSpPr>
          <p:spPr>
            <a:xfrm flipV="1">
              <a:off x="2608385" y="2791196"/>
              <a:ext cx="555797" cy="53679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lbow Connector 46"/>
            <p:cNvCxnSpPr/>
            <p:nvPr/>
          </p:nvCxnSpPr>
          <p:spPr>
            <a:xfrm>
              <a:off x="2608384" y="3327991"/>
              <a:ext cx="555797" cy="53679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2942673" y="4959282"/>
            <a:ext cx="555798" cy="1295399"/>
            <a:chOff x="2608384" y="2791196"/>
            <a:chExt cx="555798" cy="1073590"/>
          </a:xfrm>
        </p:grpSpPr>
        <p:cxnSp>
          <p:nvCxnSpPr>
            <p:cNvPr id="50" name="Elbow Connector 49"/>
            <p:cNvCxnSpPr/>
            <p:nvPr/>
          </p:nvCxnSpPr>
          <p:spPr>
            <a:xfrm flipV="1">
              <a:off x="2608385" y="2791196"/>
              <a:ext cx="555797" cy="53679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Elbow Connector 50"/>
            <p:cNvCxnSpPr/>
            <p:nvPr/>
          </p:nvCxnSpPr>
          <p:spPr>
            <a:xfrm>
              <a:off x="2608384" y="3327991"/>
              <a:ext cx="555797" cy="53679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3361231" y="1174757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3377037" y="2599237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563097" y="5629393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</a:t>
            </a:r>
            <a:endParaRPr lang="en-US" sz="1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498470" y="4235512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81169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859105" y="266131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5</a:t>
            </a:r>
            <a:endParaRPr lang="en-US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38" y="1656230"/>
            <a:ext cx="1207699" cy="120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10" y="2850504"/>
            <a:ext cx="1207699" cy="120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80" y="4018935"/>
            <a:ext cx="1534886" cy="146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598" y="2859501"/>
            <a:ext cx="1198666" cy="1193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70654"/>
            <a:ext cx="1198666" cy="1193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940" y="2849960"/>
            <a:ext cx="1091674" cy="121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4" r="12633"/>
          <a:stretch/>
        </p:blipFill>
        <p:spPr bwMode="auto">
          <a:xfrm>
            <a:off x="5322940" y="3997056"/>
            <a:ext cx="1154060" cy="147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940" y="1651574"/>
            <a:ext cx="1091674" cy="121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9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0" r="12548"/>
          <a:stretch/>
        </p:blipFill>
        <p:spPr bwMode="auto">
          <a:xfrm>
            <a:off x="4056598" y="4028513"/>
            <a:ext cx="1232197" cy="144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57"/>
          <p:cNvSpPr txBox="1"/>
          <p:nvPr/>
        </p:nvSpPr>
        <p:spPr>
          <a:xfrm rot="16200000">
            <a:off x="-1240638" y="3313449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Anti-chromatin Ig, 10 mo. (</a:t>
            </a:r>
            <a:r>
              <a:rPr lang="en-US" sz="1200" b="1" dirty="0" smtClean="0">
                <a:latin typeface="Symbol" panose="05050102010706020507" pitchFamily="18" charset="2"/>
              </a:rPr>
              <a:t>m</a:t>
            </a:r>
            <a:r>
              <a:rPr lang="en-US" sz="1200" b="1" dirty="0" smtClean="0"/>
              <a:t>g/ml</a:t>
            </a:r>
            <a:r>
              <a:rPr lang="en-US" sz="1200" b="1" dirty="0">
                <a:sym typeface="Wingdings"/>
              </a:rPr>
              <a:t>)</a:t>
            </a:r>
            <a:endParaRPr lang="en-US" sz="1200" b="1" dirty="0"/>
          </a:p>
        </p:txBody>
      </p:sp>
      <p:sp>
        <p:nvSpPr>
          <p:cNvPr id="59" name="TextBox 58"/>
          <p:cNvSpPr txBox="1"/>
          <p:nvPr/>
        </p:nvSpPr>
        <p:spPr>
          <a:xfrm rot="16200000">
            <a:off x="425258" y="2119174"/>
            <a:ext cx="498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IgM</a:t>
            </a:r>
            <a:endParaRPr lang="en-US" sz="1200" b="1" dirty="0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432485" y="3304384"/>
            <a:ext cx="498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IgG</a:t>
            </a:r>
            <a:r>
              <a:rPr lang="en-US" sz="1200" b="1" baseline="-25000" dirty="0" smtClean="0"/>
              <a:t>1</a:t>
            </a:r>
            <a:endParaRPr lang="en-US" sz="1200" b="1" baseline="-25000" dirty="0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397250" y="4390960"/>
            <a:ext cx="554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IgG</a:t>
            </a:r>
            <a:r>
              <a:rPr lang="en-US" sz="1200" b="1" baseline="-25000" dirty="0" smtClean="0"/>
              <a:t>2c</a:t>
            </a:r>
            <a:endParaRPr lang="en-US" sz="1200" b="1" baseline="-25000" dirty="0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1656230"/>
            <a:ext cx="1071562" cy="1190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2846854"/>
            <a:ext cx="1071562" cy="1190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6"/>
          <a:stretch/>
        </p:blipFill>
        <p:spPr bwMode="auto">
          <a:xfrm>
            <a:off x="2092471" y="4028910"/>
            <a:ext cx="1336529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TextBox 64"/>
          <p:cNvSpPr txBox="1"/>
          <p:nvPr/>
        </p:nvSpPr>
        <p:spPr>
          <a:xfrm rot="16200000">
            <a:off x="3650697" y="2168304"/>
            <a:ext cx="498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IgM</a:t>
            </a:r>
            <a:endParaRPr lang="en-US" sz="1200" b="1" dirty="0"/>
          </a:p>
        </p:txBody>
      </p:sp>
      <p:sp>
        <p:nvSpPr>
          <p:cNvPr id="66" name="TextBox 65"/>
          <p:cNvSpPr txBox="1"/>
          <p:nvPr/>
        </p:nvSpPr>
        <p:spPr>
          <a:xfrm rot="16200000">
            <a:off x="3657924" y="3353514"/>
            <a:ext cx="498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IgG</a:t>
            </a:r>
            <a:r>
              <a:rPr lang="en-US" sz="1200" b="1" baseline="-25000" dirty="0" smtClean="0"/>
              <a:t>1</a:t>
            </a:r>
            <a:endParaRPr lang="en-US" sz="1200" b="1" baseline="-25000" dirty="0"/>
          </a:p>
        </p:txBody>
      </p:sp>
      <p:sp>
        <p:nvSpPr>
          <p:cNvPr id="67" name="TextBox 66"/>
          <p:cNvSpPr txBox="1"/>
          <p:nvPr/>
        </p:nvSpPr>
        <p:spPr>
          <a:xfrm rot="16200000">
            <a:off x="3622689" y="4440090"/>
            <a:ext cx="554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IgG</a:t>
            </a:r>
            <a:r>
              <a:rPr lang="en-US" sz="1200" b="1" baseline="-25000" dirty="0" smtClean="0"/>
              <a:t>2c</a:t>
            </a:r>
            <a:endParaRPr lang="en-US" sz="1200" b="1" baseline="-25000" dirty="0"/>
          </a:p>
        </p:txBody>
      </p:sp>
      <p:sp>
        <p:nvSpPr>
          <p:cNvPr id="68" name="TextBox 67"/>
          <p:cNvSpPr txBox="1"/>
          <p:nvPr/>
        </p:nvSpPr>
        <p:spPr>
          <a:xfrm rot="16200000">
            <a:off x="1997297" y="3353514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Anti-chromatin Ig AUC, 8 mo. (</a:t>
            </a:r>
            <a:r>
              <a:rPr lang="en-US" sz="1200" b="1" dirty="0" smtClean="0">
                <a:latin typeface="Symbol" panose="05050102010706020507" pitchFamily="18" charset="2"/>
              </a:rPr>
              <a:t>m</a:t>
            </a:r>
            <a:r>
              <a:rPr lang="en-US" sz="1200" b="1" dirty="0" smtClean="0"/>
              <a:t>g/</a:t>
            </a:r>
            <a:r>
              <a:rPr lang="en-US" sz="1200" b="1" dirty="0" err="1" smtClean="0"/>
              <a:t>ml</a:t>
            </a:r>
            <a:r>
              <a:rPr lang="en-US" sz="1200" b="1" dirty="0" err="1" smtClean="0">
                <a:sym typeface="Wingdings"/>
              </a:rPr>
              <a:t>mo</a:t>
            </a:r>
            <a:r>
              <a:rPr lang="en-US" sz="1200" b="1" dirty="0" smtClean="0">
                <a:sym typeface="Wingdings"/>
              </a:rPr>
              <a:t>.)</a:t>
            </a:r>
            <a:endParaRPr lang="en-US" sz="1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822338" y="1443257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2092471" y="1443257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4056598" y="1443257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</a:t>
            </a:r>
            <a:endParaRPr lang="en-US" sz="1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5261890" y="1443257"/>
            <a:ext cx="29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14892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63" y="1222250"/>
            <a:ext cx="4724400" cy="2467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045763" y="318977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6</a:t>
            </a:r>
            <a:endParaRPr lang="en-US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2595379" y="1066800"/>
            <a:ext cx="1900422" cy="318081"/>
            <a:chOff x="1653052" y="498540"/>
            <a:chExt cx="1499303" cy="257992"/>
          </a:xfrm>
        </p:grpSpPr>
        <p:grpSp>
          <p:nvGrpSpPr>
            <p:cNvPr id="21" name="Group 20"/>
            <p:cNvGrpSpPr/>
            <p:nvPr/>
          </p:nvGrpSpPr>
          <p:grpSpPr>
            <a:xfrm>
              <a:off x="1653052" y="504739"/>
              <a:ext cx="696452" cy="247239"/>
              <a:chOff x="2246182" y="1095944"/>
              <a:chExt cx="758450" cy="263207"/>
            </a:xfrm>
          </p:grpSpPr>
          <p:pic>
            <p:nvPicPr>
              <p:cNvPr id="27" name="Picture 2" descr="C:\Users\Grant\AppData\Local\Microsoft\Windows\Temporary Internet Files\Content.IE5\24226P2E\MC900303655[1].wmf"/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prstClr val="black"/>
                  <a:schemeClr val="tx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6182" y="1196108"/>
                <a:ext cx="96471" cy="1424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8" name="Group 27"/>
              <p:cNvGrpSpPr/>
              <p:nvPr/>
            </p:nvGrpSpPr>
            <p:grpSpPr>
              <a:xfrm>
                <a:off x="2379303" y="1095944"/>
                <a:ext cx="625329" cy="263207"/>
                <a:chOff x="5556275" y="3711682"/>
                <a:chExt cx="1177457" cy="509996"/>
              </a:xfrm>
            </p:grpSpPr>
            <p:pic>
              <p:nvPicPr>
                <p:cNvPr id="29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771" t="19185" r="1796" b="65281"/>
                <a:stretch/>
              </p:blipFill>
              <p:spPr bwMode="auto">
                <a:xfrm>
                  <a:off x="5771262" y="3711682"/>
                  <a:ext cx="962470" cy="4945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2777" t="20207" r="23099" b="65656"/>
                <a:stretch/>
              </p:blipFill>
              <p:spPr bwMode="auto">
                <a:xfrm>
                  <a:off x="5556275" y="3805575"/>
                  <a:ext cx="171711" cy="4161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22" name="Group 21"/>
            <p:cNvGrpSpPr/>
            <p:nvPr/>
          </p:nvGrpSpPr>
          <p:grpSpPr>
            <a:xfrm>
              <a:off x="2393323" y="498540"/>
              <a:ext cx="759032" cy="257992"/>
              <a:chOff x="4626975" y="7620000"/>
              <a:chExt cx="759033" cy="257992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4732786" y="7620000"/>
                <a:ext cx="653222" cy="257992"/>
                <a:chOff x="4680779" y="4960528"/>
                <a:chExt cx="653222" cy="257992"/>
              </a:xfrm>
            </p:grpSpPr>
            <p:pic>
              <p:nvPicPr>
                <p:cNvPr id="25" name="Picture 14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5307" t="16737" r="18909" b="63551"/>
                <a:stretch/>
              </p:blipFill>
              <p:spPr bwMode="auto">
                <a:xfrm>
                  <a:off x="4680779" y="4989112"/>
                  <a:ext cx="137634" cy="2294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6" name="Picture 12"/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771" t="19185" r="1796" b="65281"/>
                <a:stretch/>
              </p:blipFill>
              <p:spPr bwMode="auto">
                <a:xfrm>
                  <a:off x="4827285" y="4960528"/>
                  <a:ext cx="506716" cy="2351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4" name="Picture 3" descr="C:\Users\Grant\AppData\Local\Microsoft\Windows\Temporary Internet Files\Content.IE5\RUIBR5SB\MC900303653[1].wmf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prstClr val="black"/>
                  <a:schemeClr val="tx1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6975" y="7701613"/>
                <a:ext cx="104360" cy="1232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15658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5599</TotalTime>
  <Words>78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Supplementary Figure 2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Hughes, Grant</dc:creator>
  <cp:lastModifiedBy>Grant</cp:lastModifiedBy>
  <cp:revision>203</cp:revision>
  <cp:lastPrinted>2014-02-22T00:17:59Z</cp:lastPrinted>
  <dcterms:created xsi:type="dcterms:W3CDTF">2006-08-16T00:00:00Z</dcterms:created>
  <dcterms:modified xsi:type="dcterms:W3CDTF">2014-11-18T23:33:04Z</dcterms:modified>
</cp:coreProperties>
</file>