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83" r:id="rId3"/>
    <p:sldId id="260" r:id="rId4"/>
    <p:sldId id="272" r:id="rId5"/>
    <p:sldId id="286" r:id="rId6"/>
    <p:sldId id="279" r:id="rId7"/>
    <p:sldId id="281" r:id="rId8"/>
    <p:sldId id="264" r:id="rId9"/>
    <p:sldId id="263" r:id="rId10"/>
    <p:sldId id="259" r:id="rId11"/>
    <p:sldId id="261" r:id="rId12"/>
    <p:sldId id="271" r:id="rId13"/>
    <p:sldId id="273" r:id="rId14"/>
    <p:sldId id="280" r:id="rId15"/>
    <p:sldId id="275" r:id="rId16"/>
    <p:sldId id="285" r:id="rId17"/>
    <p:sldId id="267" r:id="rId18"/>
    <p:sldId id="268" r:id="rId19"/>
    <p:sldId id="276" r:id="rId20"/>
    <p:sldId id="270" r:id="rId21"/>
    <p:sldId id="26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3876" autoAdjust="0"/>
    <p:restoredTop sz="94620" autoAdjust="0"/>
  </p:normalViewPr>
  <p:slideViewPr>
    <p:cSldViewPr snapToGrid="0" snapToObjects="1">
      <p:cViewPr>
        <p:scale>
          <a:sx n="100" d="100"/>
          <a:sy n="100" d="100"/>
        </p:scale>
        <p:origin x="-1912" y="-8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201B9-B40B-1C4F-B35F-919E6443FF92}" type="datetimeFigureOut">
              <a:rPr lang="en-US" smtClean="0"/>
              <a:pPr/>
              <a:t>8/24/15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0E642-C4D9-D943-A843-725DA08B8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4" Type="http://schemas.openxmlformats.org/officeDocument/2006/relationships/image" Target="../media/image30.tiff"/><Relationship Id="rId5" Type="http://schemas.openxmlformats.org/officeDocument/2006/relationships/image" Target="../media/image31.tiff"/><Relationship Id="rId6" Type="http://schemas.openxmlformats.org/officeDocument/2006/relationships/image" Target="../media/image32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4" Type="http://schemas.openxmlformats.org/officeDocument/2006/relationships/image" Target="../media/image35.tiff"/><Relationship Id="rId5" Type="http://schemas.openxmlformats.org/officeDocument/2006/relationships/image" Target="../media/image36.tiff"/><Relationship Id="rId6" Type="http://schemas.openxmlformats.org/officeDocument/2006/relationships/image" Target="../media/image3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tiff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9.png"/><Relationship Id="rId5" Type="http://schemas.microsoft.com/office/2007/relationships/hdphoto" Target="../media/hdphoto2.wdp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8300" y="419100"/>
            <a:ext cx="1449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</a:t>
            </a:r>
            <a:r>
              <a:rPr lang="en-US" sz="1400" dirty="0" smtClean="0">
                <a:latin typeface="Times New Roman"/>
                <a:cs typeface="Times New Roman"/>
              </a:rPr>
              <a:t> Fig 1</a:t>
            </a:r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250" y="2247900"/>
            <a:ext cx="48895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85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7181" y="342900"/>
            <a:ext cx="1467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10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7181" y="1224228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4815" y="1224228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B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86637"/>
            <a:ext cx="2438400" cy="2476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815" y="1686637"/>
            <a:ext cx="4508500" cy="237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8300" y="419100"/>
            <a:ext cx="14613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11</a:t>
            </a:r>
            <a:endParaRPr lang="en-US" sz="1200" dirty="0">
              <a:latin typeface="Times New Roman"/>
              <a:cs typeface="Times New Roma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11200" y="1539081"/>
            <a:ext cx="7753350" cy="2754848"/>
            <a:chOff x="711200" y="1539081"/>
            <a:chExt cx="7753350" cy="275484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b="25495"/>
            <a:stretch/>
          </p:blipFill>
          <p:spPr bwMode="auto">
            <a:xfrm>
              <a:off x="711200" y="1539081"/>
              <a:ext cx="3759200" cy="2270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2307798" y="4016930"/>
              <a:ext cx="102870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5613" indent="1588"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2813" indent="1588"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0013" indent="1588"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7213" indent="1588"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r>
                <a:rPr lang="en-US" sz="1200" dirty="0">
                  <a:latin typeface="Times New Roman"/>
                  <a:cs typeface="Times New Roman"/>
                </a:rPr>
                <a:t>CTRL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t="25495"/>
            <a:stretch/>
          </p:blipFill>
          <p:spPr bwMode="auto">
            <a:xfrm rot="10800000">
              <a:off x="4743450" y="1539081"/>
              <a:ext cx="3721100" cy="2270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6353210" y="4014549"/>
              <a:ext cx="125095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1pPr>
              <a:lvl2pPr marL="455613" indent="1588"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2pPr>
              <a:lvl3pPr marL="912813" indent="1588"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3pPr>
              <a:lvl4pPr marL="1370013" indent="1588"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4pPr>
              <a:lvl5pPr marL="1827213" indent="1588" algn="l" rtl="0" fontAlgn="base">
                <a:spcBef>
                  <a:spcPct val="0"/>
                </a:spcBef>
                <a:spcAft>
                  <a:spcPct val="0"/>
                </a:spcAft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5pPr>
              <a:lvl6pPr marL="2286000" algn="l" defTabSz="457200" rtl="0" eaLnBrk="1" latinLnBrk="0" hangingPunct="1"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6pPr>
              <a:lvl7pPr marL="2743200" algn="l" defTabSz="457200" rtl="0" eaLnBrk="1" latinLnBrk="0" hangingPunct="1"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7pPr>
              <a:lvl8pPr marL="3200400" algn="l" defTabSz="457200" rtl="0" eaLnBrk="1" latinLnBrk="0" hangingPunct="1"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8pPr>
              <a:lvl9pPr marL="3657600" algn="l" defTabSz="457200" rtl="0" eaLnBrk="1" latinLnBrk="0" hangingPunct="1">
                <a:defRPr sz="22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ＭＳ Ｐゴシック" charset="-128"/>
                </a:defRPr>
              </a:lvl9pPr>
            </a:lstStyle>
            <a:p>
              <a:r>
                <a:rPr lang="en-US" sz="1200" dirty="0">
                  <a:latin typeface="Times New Roman"/>
                  <a:cs typeface="Times New Roman"/>
                </a:rPr>
                <a:t>DKO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856" y="191706"/>
            <a:ext cx="1467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12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50" y="2044700"/>
            <a:ext cx="4229100" cy="27686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2718" y="431340"/>
            <a:ext cx="1467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13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688" y="887623"/>
            <a:ext cx="5022012" cy="260865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1259847" y="4131635"/>
            <a:ext cx="5211442" cy="2017054"/>
            <a:chOff x="1233977" y="2032737"/>
            <a:chExt cx="5211442" cy="20170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4200" y="2928898"/>
              <a:ext cx="3273306" cy="83268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737854" y="3772792"/>
              <a:ext cx="27075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/>
                  <a:cs typeface="Times New Roman"/>
                </a:rPr>
                <a:t>CTRL                                  </a:t>
              </a:r>
              <a:r>
                <a:rPr lang="en-US" sz="1200" dirty="0" smtClean="0">
                  <a:latin typeface="Times New Roman"/>
                  <a:cs typeface="Times New Roman"/>
                </a:rPr>
                <a:t>DKO</a:t>
              </a:r>
              <a:endParaRPr lang="en-US" sz="1200" dirty="0">
                <a:latin typeface="Times New Roman"/>
                <a:cs typeface="Times New Roman"/>
              </a:endParaRPr>
            </a:p>
          </p:txBody>
        </p:sp>
        <p:grpSp>
          <p:nvGrpSpPr>
            <p:cNvPr id="8" name="Group 12"/>
            <p:cNvGrpSpPr/>
            <p:nvPr/>
          </p:nvGrpSpPr>
          <p:grpSpPr>
            <a:xfrm>
              <a:off x="1266578" y="2276516"/>
              <a:ext cx="1663927" cy="276999"/>
              <a:chOff x="1233977" y="2102070"/>
              <a:chExt cx="1663927" cy="276999"/>
            </a:xfrm>
          </p:grpSpPr>
          <p:sp>
            <p:nvSpPr>
              <p:cNvPr id="13" name="TextBox 5"/>
              <p:cNvSpPr txBox="1"/>
              <p:nvPr/>
            </p:nvSpPr>
            <p:spPr>
              <a:xfrm>
                <a:off x="1233977" y="2102070"/>
                <a:ext cx="145094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/>
                    <a:cs typeface="Times New Roman"/>
                  </a:rPr>
                  <a:t>LRP4 (216 </a:t>
                </a:r>
                <a:r>
                  <a:rPr lang="en-US" sz="1200" dirty="0" err="1" smtClean="0">
                    <a:latin typeface="Times New Roman"/>
                    <a:cs typeface="Times New Roman"/>
                  </a:rPr>
                  <a:t>KDa</a:t>
                </a:r>
                <a:r>
                  <a:rPr lang="en-US" sz="1200" dirty="0" smtClean="0">
                    <a:latin typeface="Times New Roman"/>
                    <a:cs typeface="Times New Roman"/>
                  </a:rPr>
                  <a:t>)</a:t>
                </a:r>
                <a:endParaRPr lang="en-US" sz="1200" dirty="0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2469282" y="2238982"/>
                <a:ext cx="428622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13"/>
            <p:cNvGrpSpPr/>
            <p:nvPr/>
          </p:nvGrpSpPr>
          <p:grpSpPr>
            <a:xfrm>
              <a:off x="1233977" y="3196091"/>
              <a:ext cx="1696528" cy="276999"/>
              <a:chOff x="1201376" y="2042160"/>
              <a:chExt cx="1696528" cy="276999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201376" y="2042160"/>
                <a:ext cx="147156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/>
                    <a:cs typeface="Times New Roman"/>
                  </a:rPr>
                  <a:t> </a:t>
                </a:r>
                <a:r>
                  <a:rPr lang="en-US" sz="1200" dirty="0" err="1" smtClean="0">
                    <a:latin typeface="Times New Roman"/>
                    <a:cs typeface="Times New Roman"/>
                  </a:rPr>
                  <a:t>β-Actin</a:t>
                </a:r>
                <a:r>
                  <a:rPr lang="en-US" sz="1200" dirty="0" smtClean="0">
                    <a:latin typeface="Times New Roman"/>
                    <a:cs typeface="Times New Roman"/>
                  </a:rPr>
                  <a:t> (43 </a:t>
                </a:r>
                <a:r>
                  <a:rPr lang="en-US" sz="1200" dirty="0" err="1" smtClean="0">
                    <a:latin typeface="Times New Roman"/>
                    <a:cs typeface="Times New Roman"/>
                  </a:rPr>
                  <a:t>KDa</a:t>
                </a:r>
                <a:r>
                  <a:rPr lang="en-US" sz="1200" dirty="0" smtClean="0">
                    <a:latin typeface="Times New Roman"/>
                    <a:cs typeface="Times New Roman"/>
                  </a:rPr>
                  <a:t>) </a:t>
                </a:r>
                <a:endParaRPr lang="en-US" sz="1200" dirty="0">
                  <a:latin typeface="Times New Roman"/>
                  <a:cs typeface="Times New Roman"/>
                </a:endParaRP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V="1">
                <a:off x="2469282" y="2179072"/>
                <a:ext cx="428622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24200" y="2032737"/>
              <a:ext cx="3273306" cy="903823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982388" y="714117"/>
            <a:ext cx="503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0860" y="3734816"/>
            <a:ext cx="503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B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300" y="419100"/>
            <a:ext cx="1539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</a:t>
            </a:r>
            <a:r>
              <a:rPr lang="en-US" sz="1400" dirty="0" smtClean="0">
                <a:latin typeface="Times New Roman"/>
                <a:cs typeface="Times New Roman"/>
              </a:rPr>
              <a:t> Fig 14</a:t>
            </a:r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700" y="1625600"/>
            <a:ext cx="4546600" cy="36068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3406" y="263596"/>
            <a:ext cx="1467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15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526" y="1432456"/>
            <a:ext cx="37592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7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8670"/>
          <a:stretch/>
        </p:blipFill>
        <p:spPr>
          <a:xfrm>
            <a:off x="4371341" y="2184407"/>
            <a:ext cx="4316754" cy="3343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7567"/>
          <a:stretch/>
        </p:blipFill>
        <p:spPr>
          <a:xfrm>
            <a:off x="535051" y="1974689"/>
            <a:ext cx="3385954" cy="338349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3406" y="263596"/>
            <a:ext cx="1467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16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51612" y="1697690"/>
            <a:ext cx="514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Male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30400" y="1697690"/>
            <a:ext cx="63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Female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9" t="20389" r="11664" b="4925"/>
          <a:stretch/>
        </p:blipFill>
        <p:spPr>
          <a:xfrm>
            <a:off x="4423931" y="3779596"/>
            <a:ext cx="2505456" cy="2217684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23630" r="26158" b="85"/>
          <a:stretch/>
        </p:blipFill>
        <p:spPr>
          <a:xfrm>
            <a:off x="2305250" y="3635651"/>
            <a:ext cx="2162758" cy="24919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0" t="20348" r="11041" b="4032"/>
          <a:stretch/>
        </p:blipFill>
        <p:spPr>
          <a:xfrm>
            <a:off x="6676240" y="3783468"/>
            <a:ext cx="2507324" cy="2213812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27" name="TextBox 26"/>
          <p:cNvSpPr txBox="1"/>
          <p:nvPr/>
        </p:nvSpPr>
        <p:spPr>
          <a:xfrm>
            <a:off x="1672101" y="3266320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CTRL femur 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00385" y="3252810"/>
            <a:ext cx="2204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DKO femur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4073" y="6244727"/>
            <a:ext cx="1624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Bright field 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181699" y="6244727"/>
            <a:ext cx="9028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Bright field 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28358" y="6244727"/>
            <a:ext cx="2423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DAPI </a:t>
            </a:r>
            <a:r>
              <a:rPr lang="en-US" sz="1200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Phalloidin</a:t>
            </a:r>
            <a:endParaRPr lang="en-US" sz="1200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25259" y="6244727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DAPI</a:t>
            </a:r>
            <a:r>
              <a:rPr lang="en-US" sz="12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 </a:t>
            </a:r>
            <a:r>
              <a:rPr lang="en-US" sz="1200" dirty="0" err="1" smtClean="0">
                <a:solidFill>
                  <a:srgbClr val="00B050"/>
                </a:solidFill>
                <a:latin typeface="Times New Roman"/>
                <a:cs typeface="Times New Roman"/>
              </a:rPr>
              <a:t>Phalloidin</a:t>
            </a:r>
            <a:endParaRPr lang="en-US" sz="1200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pic>
        <p:nvPicPr>
          <p:cNvPr id="33" name="Content Placeholder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1" t="21045" r="24164" b="-972"/>
          <a:stretch/>
        </p:blipFill>
        <p:spPr>
          <a:xfrm>
            <a:off x="100262" y="3620266"/>
            <a:ext cx="2176111" cy="2545824"/>
          </a:xfrm>
          <a:prstGeom prst="rect">
            <a:avLst/>
          </a:prstGeom>
          <a:ln>
            <a:noFill/>
          </a:ln>
        </p:spPr>
      </p:pic>
      <p:sp>
        <p:nvSpPr>
          <p:cNvPr id="34" name="Rectangle 33"/>
          <p:cNvSpPr/>
          <p:nvPr/>
        </p:nvSpPr>
        <p:spPr>
          <a:xfrm>
            <a:off x="357437" y="4101602"/>
            <a:ext cx="762000" cy="6240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90812" y="4796927"/>
            <a:ext cx="1096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Imaging Region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967437" y="3987602"/>
            <a:ext cx="762000" cy="62407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41"/>
          <p:cNvGrpSpPr/>
          <p:nvPr/>
        </p:nvGrpSpPr>
        <p:grpSpPr>
          <a:xfrm>
            <a:off x="2908098" y="32369"/>
            <a:ext cx="3053346" cy="3053378"/>
            <a:chOff x="1405831" y="228601"/>
            <a:chExt cx="3361834" cy="3229952"/>
          </a:xfrm>
        </p:grpSpPr>
        <p:pic>
          <p:nvPicPr>
            <p:cNvPr id="43" name="Picture 2" descr="C:\Users\xieyi\Desktop\Femur-Tibia,left(5-7-14),RAC34,36,38,39,10s,26kv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30"/>
            <a:stretch/>
          </p:blipFill>
          <p:spPr bwMode="auto">
            <a:xfrm>
              <a:off x="1405831" y="228601"/>
              <a:ext cx="3361834" cy="3229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" name="Straight Connector 43"/>
            <p:cNvCxnSpPr/>
            <p:nvPr/>
          </p:nvCxnSpPr>
          <p:spPr>
            <a:xfrm>
              <a:off x="3169876" y="1466719"/>
              <a:ext cx="402897" cy="884693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 rot="20093772">
              <a:off x="2995147" y="1645370"/>
              <a:ext cx="349459" cy="707754"/>
            </a:xfrm>
            <a:prstGeom prst="rect">
              <a:avLst/>
            </a:prstGeom>
            <a:noFill/>
            <a:ln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/>
                <a:cs typeface="Times New Roman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3883501">
              <a:off x="2829478" y="1844522"/>
              <a:ext cx="754122" cy="304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  <a:latin typeface="Times New Roman"/>
                  <a:cs typeface="Times New Roman"/>
                </a:rPr>
                <a:t>sections</a:t>
              </a:r>
              <a:endParaRPr lang="en-US" sz="1200" dirty="0">
                <a:solidFill>
                  <a:srgbClr val="FFFF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960150" y="713601"/>
              <a:ext cx="1437939" cy="293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latin typeface="Times New Roman"/>
                  <a:cs typeface="Times New Roman"/>
                </a:rPr>
                <a:t>Third trochanter</a:t>
              </a:r>
              <a:endPara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48" name="Straight Arrow Connector 47"/>
            <p:cNvCxnSpPr>
              <a:stCxn id="47" idx="2"/>
            </p:cNvCxnSpPr>
            <p:nvPr/>
          </p:nvCxnSpPr>
          <p:spPr>
            <a:xfrm rot="5400000">
              <a:off x="3109741" y="1183220"/>
              <a:ext cx="745981" cy="392778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13579" y="0"/>
            <a:ext cx="15397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</a:t>
            </a:r>
            <a:r>
              <a:rPr lang="en-US" sz="1400" dirty="0" smtClean="0">
                <a:latin typeface="Times New Roman"/>
                <a:cs typeface="Times New Roman"/>
              </a:rPr>
              <a:t> Fig 17 </a:t>
            </a:r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623107" y="3686022"/>
            <a:ext cx="5029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876870" y="3686022"/>
            <a:ext cx="5029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1509" y="3686022"/>
            <a:ext cx="5669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368783" y="3686022"/>
            <a:ext cx="56692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04285" y="3642174"/>
            <a:ext cx="6078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500</a:t>
            </a:r>
            <a:r>
              <a:rPr lang="en-US" sz="800" dirty="0">
                <a:latin typeface="Times New Roman"/>
                <a:cs typeface="Times New Roman"/>
              </a:rPr>
              <a:t> mm</a:t>
            </a:r>
          </a:p>
        </p:txBody>
      </p:sp>
    </p:spTree>
    <p:extLst>
      <p:ext uri="{BB962C8B-B14F-4D97-AF65-F5344CB8AC3E}">
        <p14:creationId xmlns:p14="http://schemas.microsoft.com/office/powerpoint/2010/main" val="404054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662750" y="28819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Proximal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8585" y="28819"/>
            <a:ext cx="5522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Distal</a:t>
            </a:r>
            <a:endParaRPr lang="en-US" sz="1200" dirty="0">
              <a:latin typeface="Times New Roman"/>
              <a:cs typeface="Times New Roman"/>
            </a:endParaRPr>
          </a:p>
        </p:txBody>
      </p:sp>
      <p:grpSp>
        <p:nvGrpSpPr>
          <p:cNvPr id="2" name="Group 31"/>
          <p:cNvGrpSpPr/>
          <p:nvPr/>
        </p:nvGrpSpPr>
        <p:grpSpPr>
          <a:xfrm>
            <a:off x="2331013" y="369332"/>
            <a:ext cx="4300038" cy="2183367"/>
            <a:chOff x="1872162" y="369333"/>
            <a:chExt cx="3782791" cy="1766412"/>
          </a:xfrm>
        </p:grpSpPr>
        <p:pic>
          <p:nvPicPr>
            <p:cNvPr id="6" name="Picture 2" descr="O:\Shared Lab Data\Anita Xie\Dr.Dallas\Insognina\5-23-14\#6,11,4,5,10s,26v,RTLT &amp;RT humerus.t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37" t="52263" r="31305" b="14775"/>
            <a:stretch/>
          </p:blipFill>
          <p:spPr bwMode="auto">
            <a:xfrm rot="5400000">
              <a:off x="3015462" y="-503747"/>
              <a:ext cx="1496192" cy="37827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/>
            <p:cNvCxnSpPr/>
            <p:nvPr/>
          </p:nvCxnSpPr>
          <p:spPr>
            <a:xfrm rot="5400000" flipV="1">
              <a:off x="2891153" y="1112739"/>
              <a:ext cx="950159" cy="3787"/>
            </a:xfrm>
            <a:prstGeom prst="line">
              <a:avLst/>
            </a:prstGeom>
            <a:ln w="2540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 rot="21539661">
              <a:off x="3419088" y="902369"/>
              <a:ext cx="249176" cy="513507"/>
            </a:xfrm>
            <a:prstGeom prst="rect">
              <a:avLst/>
            </a:prstGeom>
            <a:noFill/>
            <a:ln>
              <a:solidFill>
                <a:srgbClr val="FFFF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latin typeface="Times New Roman"/>
                <a:cs typeface="Times New Roman"/>
              </a:endParaRPr>
            </a:p>
          </p:txBody>
        </p:sp>
        <p:sp>
          <p:nvSpPr>
            <p:cNvPr id="9" name="Left Bracket 8"/>
            <p:cNvSpPr/>
            <p:nvPr/>
          </p:nvSpPr>
          <p:spPr>
            <a:xfrm rot="5400000">
              <a:off x="4192287" y="-382172"/>
              <a:ext cx="187024" cy="1743467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/>
                <a:cs typeface="Times New Roman"/>
              </a:endParaRPr>
            </a:p>
          </p:txBody>
        </p:sp>
        <p:sp>
          <p:nvSpPr>
            <p:cNvPr id="10" name="Left Bracket 9"/>
            <p:cNvSpPr/>
            <p:nvPr/>
          </p:nvSpPr>
          <p:spPr>
            <a:xfrm rot="5400000">
              <a:off x="2614649" y="-136213"/>
              <a:ext cx="240460" cy="1251551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/>
                <a:cs typeface="Times New Roman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63249" y="1580089"/>
              <a:ext cx="1155219" cy="2241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latin typeface="Times New Roman"/>
                  <a:cs typeface="Times New Roman"/>
                </a:rPr>
                <a:t>Deltoid tuberosity</a:t>
              </a:r>
              <a:endParaRPr lang="en-US" sz="1200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/>
                <a:cs typeface="Times New Roman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2940526" y="1229133"/>
              <a:ext cx="322519" cy="532682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5400000">
              <a:off x="3170403" y="1092871"/>
              <a:ext cx="750005" cy="243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  <a:latin typeface="Times New Roman"/>
                  <a:cs typeface="Times New Roman"/>
                </a:rPr>
                <a:t>sections</a:t>
              </a:r>
              <a:endParaRPr lang="en-US" sz="1200" dirty="0">
                <a:solidFill>
                  <a:srgbClr val="FFFF00"/>
                </a:solidFill>
                <a:latin typeface="Times New Roman"/>
                <a:cs typeface="Times New Roman"/>
              </a:endParaRPr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t="4849" r="8515" b="-4931"/>
          <a:stretch/>
        </p:blipFill>
        <p:spPr>
          <a:xfrm>
            <a:off x="4216191" y="3635550"/>
            <a:ext cx="2825818" cy="2152850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57"/>
          <a:stretch/>
        </p:blipFill>
        <p:spPr>
          <a:xfrm>
            <a:off x="2393220" y="3289300"/>
            <a:ext cx="2050002" cy="28324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1" t="4940" r="9895" b="-11244"/>
          <a:stretch/>
        </p:blipFill>
        <p:spPr>
          <a:xfrm>
            <a:off x="6272022" y="3563439"/>
            <a:ext cx="2825818" cy="2287786"/>
          </a:xfrm>
          <a:prstGeom prst="rect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</p:pic>
      <p:sp>
        <p:nvSpPr>
          <p:cNvPr id="20" name="TextBox 19"/>
          <p:cNvSpPr txBox="1"/>
          <p:nvPr/>
        </p:nvSpPr>
        <p:spPr>
          <a:xfrm>
            <a:off x="1769399" y="2853393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CTRL </a:t>
            </a:r>
            <a:r>
              <a:rPr lang="en-US" sz="1200" dirty="0" err="1">
                <a:latin typeface="Times New Roman"/>
                <a:cs typeface="Times New Roman"/>
              </a:rPr>
              <a:t>h</a:t>
            </a:r>
            <a:r>
              <a:rPr lang="en-US" sz="1200" dirty="0" err="1" smtClean="0">
                <a:latin typeface="Times New Roman"/>
                <a:cs typeface="Times New Roman"/>
              </a:rPr>
              <a:t>umerus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4578" y="2853393"/>
            <a:ext cx="22045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DKO </a:t>
            </a:r>
            <a:r>
              <a:rPr lang="en-US" sz="1200" dirty="0" err="1" smtClean="0">
                <a:latin typeface="Times New Roman"/>
                <a:cs typeface="Times New Roman"/>
              </a:rPr>
              <a:t>humerus</a:t>
            </a:r>
            <a:endParaRPr lang="en-US" sz="1200" dirty="0">
              <a:latin typeface="Times New Roman"/>
              <a:cs typeface="Times New Roman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970454" y="6184900"/>
            <a:ext cx="8143089" cy="288667"/>
            <a:chOff x="778774" y="6184900"/>
            <a:chExt cx="8143089" cy="288667"/>
          </a:xfrm>
        </p:grpSpPr>
        <p:sp>
          <p:nvSpPr>
            <p:cNvPr id="22" name="TextBox 21"/>
            <p:cNvSpPr txBox="1"/>
            <p:nvPr/>
          </p:nvSpPr>
          <p:spPr>
            <a:xfrm>
              <a:off x="778774" y="6184900"/>
              <a:ext cx="16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/>
                  <a:cs typeface="Times New Roman"/>
                </a:rPr>
                <a:t>Bright field </a:t>
              </a:r>
              <a:endParaRPr lang="en-US" sz="1200" dirty="0">
                <a:latin typeface="Times New Roman"/>
                <a:cs typeface="Times New Roman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092250" y="6196568"/>
              <a:ext cx="90281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Times New Roman"/>
                  <a:cs typeface="Times New Roman"/>
                </a:rPr>
                <a:t>Bright field </a:t>
              </a:r>
              <a:endParaRPr lang="en-US" sz="1200" dirty="0">
                <a:latin typeface="Times New Roman"/>
                <a:cs typeface="Times New Roman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27618" y="6196568"/>
              <a:ext cx="19664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DAPI  </a:t>
              </a:r>
              <a:r>
                <a:rPr lang="en-US" sz="1200" dirty="0" err="1" smtClean="0">
                  <a:solidFill>
                    <a:srgbClr val="00B050"/>
                  </a:solidFill>
                  <a:latin typeface="Times New Roman"/>
                  <a:cs typeface="Times New Roman"/>
                </a:rPr>
                <a:t>Phalloidin</a:t>
              </a:r>
              <a:endParaRPr lang="en-US" sz="1200" dirty="0">
                <a:solidFill>
                  <a:srgbClr val="00B05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16863" y="6196568"/>
              <a:ext cx="1905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00FF"/>
                  </a:solidFill>
                  <a:latin typeface="Times New Roman"/>
                  <a:cs typeface="Times New Roman"/>
                </a:rPr>
                <a:t>DAPI</a:t>
              </a:r>
              <a:r>
                <a:rPr lang="en-US" sz="1200" dirty="0" smtClean="0">
                  <a:solidFill>
                    <a:srgbClr val="00B0F0"/>
                  </a:solidFill>
                  <a:latin typeface="Times New Roman"/>
                  <a:cs typeface="Times New Roman"/>
                </a:rPr>
                <a:t>  </a:t>
              </a:r>
              <a:r>
                <a:rPr lang="en-US" sz="1200" dirty="0" err="1" smtClean="0">
                  <a:solidFill>
                    <a:srgbClr val="00B050"/>
                  </a:solidFill>
                  <a:latin typeface="Times New Roman"/>
                  <a:cs typeface="Times New Roman"/>
                </a:rPr>
                <a:t>Phalloidin</a:t>
              </a:r>
              <a:endParaRPr lang="en-US" sz="1200" dirty="0">
                <a:solidFill>
                  <a:srgbClr val="00B050"/>
                </a:solidFill>
                <a:latin typeface="Times New Roman"/>
                <a:cs typeface="Times New Roman"/>
              </a:endParaRPr>
            </a:p>
          </p:txBody>
        </p:sp>
      </p:grpSp>
      <p:pic>
        <p:nvPicPr>
          <p:cNvPr id="2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89"/>
          <a:stretch/>
        </p:blipFill>
        <p:spPr>
          <a:xfrm>
            <a:off x="294662" y="3289300"/>
            <a:ext cx="2048372" cy="2823736"/>
          </a:xfrm>
        </p:spPr>
      </p:pic>
      <p:sp>
        <p:nvSpPr>
          <p:cNvPr id="27" name="Rectangle 26"/>
          <p:cNvSpPr/>
          <p:nvPr/>
        </p:nvSpPr>
        <p:spPr>
          <a:xfrm>
            <a:off x="1211620" y="4060125"/>
            <a:ext cx="685800" cy="4853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560256" y="4217441"/>
            <a:ext cx="685800" cy="4853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13579" y="0"/>
            <a:ext cx="1467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18</a:t>
            </a:r>
            <a:endParaRPr lang="en-US" sz="1200" dirty="0">
              <a:latin typeface="Times New Roman"/>
              <a:cs typeface="Times New Roman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753691" y="6017991"/>
            <a:ext cx="5120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814179" y="6017991"/>
            <a:ext cx="5029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673375" y="5791284"/>
            <a:ext cx="1054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500 mm</a:t>
            </a:r>
            <a:endParaRPr lang="en-US" sz="1200" dirty="0">
              <a:latin typeface="Times New Roman"/>
              <a:cs typeface="Times New Roman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4775727" y="6017991"/>
            <a:ext cx="5577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6880135" y="6017991"/>
            <a:ext cx="5577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150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335068" y="1215232"/>
            <a:ext cx="1003939" cy="639762"/>
          </a:xfrm>
        </p:spPr>
        <p:txBody>
          <a:bodyPr>
            <a:normAutofit/>
          </a:bodyPr>
          <a:lstStyle/>
          <a:p>
            <a:r>
              <a:rPr lang="en-US" sz="1200" b="0" dirty="0" smtClean="0">
                <a:latin typeface="Times New Roman"/>
                <a:cs typeface="Times New Roman"/>
              </a:rPr>
              <a:t>CTRL</a:t>
            </a:r>
            <a:endParaRPr lang="en-US" sz="1200" b="0" dirty="0">
              <a:latin typeface="Times New Roman"/>
              <a:cs typeface="Times New Roman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324591" y="1215232"/>
            <a:ext cx="1062934" cy="639762"/>
          </a:xfrm>
        </p:spPr>
        <p:txBody>
          <a:bodyPr>
            <a:normAutofit/>
          </a:bodyPr>
          <a:lstStyle/>
          <a:p>
            <a:r>
              <a:rPr lang="en-US" sz="1200" b="0" dirty="0" smtClean="0">
                <a:latin typeface="Times New Roman"/>
                <a:cs typeface="Times New Roman"/>
              </a:rPr>
              <a:t>RAC2 KO</a:t>
            </a:r>
            <a:endParaRPr lang="en-US" sz="1200" b="0" dirty="0"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874" y="263596"/>
            <a:ext cx="14670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19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13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00" y="2174875"/>
            <a:ext cx="3951288" cy="3951288"/>
          </a:xfrm>
        </p:spPr>
      </p:pic>
      <p:pic>
        <p:nvPicPr>
          <p:cNvPr id="14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098" y="2174875"/>
            <a:ext cx="3951288" cy="3951288"/>
          </a:xfrm>
        </p:spPr>
      </p:pic>
    </p:spTree>
    <p:extLst>
      <p:ext uri="{BB962C8B-B14F-4D97-AF65-F5344CB8AC3E}">
        <p14:creationId xmlns:p14="http://schemas.microsoft.com/office/powerpoint/2010/main" val="166004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8300" y="419100"/>
            <a:ext cx="1449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</a:t>
            </a:r>
            <a:r>
              <a:rPr lang="en-US" sz="1400" dirty="0" smtClean="0">
                <a:latin typeface="Times New Roman"/>
                <a:cs typeface="Times New Roman"/>
              </a:rPr>
              <a:t> Fig 2</a:t>
            </a:r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236" y="419100"/>
            <a:ext cx="5016500" cy="2768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8236" y="3429000"/>
            <a:ext cx="5168900" cy="26162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4300" y="2107168"/>
            <a:ext cx="8951728" cy="4160282"/>
            <a:chOff x="114300" y="2107168"/>
            <a:chExt cx="8951728" cy="416028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10100" y="2728043"/>
              <a:ext cx="4455928" cy="3539407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300" y="2728043"/>
              <a:ext cx="4476750" cy="3539407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194951" y="2107168"/>
              <a:ext cx="5280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/>
                  <a:cs typeface="Times New Roman"/>
                </a:rPr>
                <a:t>CTRL                                                                                                       DKO</a:t>
              </a:r>
              <a:endParaRPr lang="en-US" sz="1200" dirty="0">
                <a:latin typeface="Times New Roman"/>
                <a:cs typeface="Times New Roman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28600" y="191202"/>
            <a:ext cx="2773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Fig. 20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7581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7537" t="5572" r="5136" b="54384"/>
          <a:stretch>
            <a:fillRect/>
          </a:stretch>
        </p:blipFill>
        <p:spPr>
          <a:xfrm>
            <a:off x="1407502" y="1794746"/>
            <a:ext cx="6095228" cy="36171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46383" y="842505"/>
            <a:ext cx="451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</a:t>
            </a:r>
            <a:endParaRPr lang="en-US" sz="1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579" y="842505"/>
            <a:ext cx="4510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Times New Roman"/>
                <a:cs typeface="Times New Roman"/>
              </a:rPr>
              <a:t>a</a:t>
            </a:r>
            <a:endParaRPr lang="en-US" sz="12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4682" y="0"/>
            <a:ext cx="14670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21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73888" y="1425414"/>
            <a:ext cx="312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A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96466" y="1577814"/>
            <a:ext cx="287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B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8300" y="419100"/>
            <a:ext cx="1390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3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3389" y="1424423"/>
            <a:ext cx="757276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Rac1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r>
              <a:rPr lang="en-US" sz="1200" baseline="30000" dirty="0" smtClean="0">
                <a:latin typeface="Times New Roman"/>
                <a:cs typeface="Times New Roman"/>
              </a:rPr>
              <a:t> /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r>
              <a:rPr lang="en-US" sz="1200" baseline="30000" dirty="0" smtClean="0">
                <a:latin typeface="Times New Roman"/>
                <a:cs typeface="Times New Roman"/>
              </a:rPr>
              <a:t>     </a:t>
            </a:r>
            <a:r>
              <a:rPr lang="en-US" sz="1200" dirty="0" smtClean="0">
                <a:latin typeface="Times New Roman"/>
                <a:cs typeface="Times New Roman"/>
              </a:rPr>
              <a:t>X    </a:t>
            </a:r>
            <a:r>
              <a:rPr lang="en-US" sz="1200" dirty="0" err="1" smtClean="0">
                <a:latin typeface="Times New Roman"/>
                <a:cs typeface="Times New Roman"/>
              </a:rPr>
              <a:t>CtskCre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baseline="30000" dirty="0" smtClean="0">
                <a:latin typeface="Times New Roman"/>
                <a:cs typeface="Times New Roman"/>
              </a:rPr>
              <a:t>/ +</a:t>
            </a:r>
          </a:p>
          <a:p>
            <a:endParaRPr lang="en-US" sz="1200" baseline="30000" dirty="0" smtClean="0">
              <a:latin typeface="Times New Roman"/>
              <a:cs typeface="Times New Roman"/>
            </a:endParaRPr>
          </a:p>
          <a:p>
            <a:r>
              <a:rPr lang="en-US" sz="1200" dirty="0" smtClean="0">
                <a:latin typeface="Times New Roman"/>
                <a:ea typeface="Wingdings"/>
                <a:cs typeface="Times New Roman"/>
              </a:rPr>
              <a:t>                 </a:t>
            </a:r>
            <a:r>
              <a:rPr lang="en-US" sz="1200" dirty="0" err="1" smtClean="0">
                <a:latin typeface="Times New Roman"/>
                <a:ea typeface="Wingdings"/>
                <a:cs typeface="Times New Roman"/>
              </a:rPr>
              <a:t></a:t>
            </a:r>
            <a:endParaRPr lang="en-US" sz="1200" dirty="0" smtClean="0">
              <a:latin typeface="Times New Roman"/>
              <a:ea typeface="Wingdings"/>
              <a:cs typeface="Times New Roman"/>
            </a:endParaRPr>
          </a:p>
          <a:p>
            <a:r>
              <a:rPr lang="en-US" sz="1200" dirty="0" smtClean="0">
                <a:latin typeface="Times New Roman"/>
                <a:cs typeface="Times New Roman"/>
              </a:rPr>
              <a:t>Rac1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r>
              <a:rPr lang="en-US" sz="1200" baseline="30000" dirty="0" smtClean="0">
                <a:latin typeface="Times New Roman"/>
                <a:cs typeface="Times New Roman"/>
              </a:rPr>
              <a:t> / + </a:t>
            </a:r>
            <a:r>
              <a:rPr lang="en-US" sz="1200" dirty="0" err="1" smtClean="0">
                <a:latin typeface="Times New Roman"/>
                <a:cs typeface="Times New Roman"/>
              </a:rPr>
              <a:t>CtskCre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baseline="30000" dirty="0" smtClean="0">
                <a:latin typeface="Times New Roman"/>
                <a:cs typeface="Times New Roman"/>
              </a:rPr>
              <a:t>/ +       </a:t>
            </a:r>
            <a:r>
              <a:rPr lang="en-US" sz="1200" dirty="0" smtClean="0">
                <a:latin typeface="Times New Roman"/>
                <a:cs typeface="Times New Roman"/>
              </a:rPr>
              <a:t>X     Rac1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r>
              <a:rPr lang="en-US" sz="1200" baseline="30000" dirty="0" smtClean="0">
                <a:latin typeface="Times New Roman"/>
                <a:cs typeface="Times New Roman"/>
              </a:rPr>
              <a:t> /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endParaRPr lang="en-US" sz="1200" baseline="30000" dirty="0" smtClean="0">
              <a:latin typeface="Times New Roman"/>
              <a:cs typeface="Times New Roman"/>
            </a:endParaRPr>
          </a:p>
          <a:p>
            <a:endParaRPr lang="en-US" sz="1200" baseline="30000" dirty="0" smtClean="0">
              <a:latin typeface="Times New Roman"/>
              <a:cs typeface="Times New Roman"/>
            </a:endParaRPr>
          </a:p>
          <a:p>
            <a:pPr>
              <a:buFont typeface="Wingdings" pitchFamily="-104" charset="2"/>
              <a:buChar char=" "/>
            </a:pPr>
            <a:r>
              <a:rPr lang="en-US" sz="1200" baseline="30000" dirty="0" smtClean="0">
                <a:latin typeface="Times New Roman"/>
                <a:ea typeface="Wingdings"/>
                <a:cs typeface="Times New Roman"/>
              </a:rPr>
              <a:t>                                                </a:t>
            </a:r>
            <a:r>
              <a:rPr lang="en-US" sz="1200" baseline="30000" dirty="0" err="1" smtClean="0">
                <a:latin typeface="Times New Roman"/>
                <a:ea typeface="Wingdings"/>
                <a:cs typeface="Times New Roman"/>
              </a:rPr>
              <a:t></a:t>
            </a:r>
            <a:r>
              <a:rPr lang="en-US" sz="1200" dirty="0" smtClean="0">
                <a:latin typeface="Times New Roman"/>
                <a:cs typeface="Times New Roman"/>
              </a:rPr>
              <a:t>     </a:t>
            </a:r>
          </a:p>
          <a:p>
            <a:pPr>
              <a:buFont typeface="Wingdings" pitchFamily="-104" charset="2"/>
              <a:buChar char=" "/>
            </a:pPr>
            <a:r>
              <a:rPr lang="en-US" sz="1200" dirty="0" smtClean="0">
                <a:latin typeface="Times New Roman"/>
                <a:cs typeface="Times New Roman"/>
              </a:rPr>
              <a:t> Rac1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r>
              <a:rPr lang="en-US" sz="1200" baseline="30000" dirty="0" smtClean="0">
                <a:latin typeface="Times New Roman"/>
                <a:cs typeface="Times New Roman"/>
              </a:rPr>
              <a:t> /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r>
              <a:rPr lang="en-US" sz="1200" baseline="30000" dirty="0" smtClean="0">
                <a:latin typeface="Times New Roman"/>
                <a:cs typeface="Times New Roman"/>
              </a:rPr>
              <a:t> </a:t>
            </a:r>
            <a:r>
              <a:rPr lang="en-US" sz="1200" dirty="0" err="1" smtClean="0">
                <a:latin typeface="Times New Roman"/>
                <a:cs typeface="Times New Roman"/>
              </a:rPr>
              <a:t>CtskCre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baseline="30000" dirty="0" smtClean="0">
                <a:latin typeface="Times New Roman"/>
                <a:cs typeface="Times New Roman"/>
              </a:rPr>
              <a:t>/ + </a:t>
            </a:r>
            <a:r>
              <a:rPr lang="en-US" sz="1200" dirty="0" smtClean="0">
                <a:latin typeface="Times New Roman"/>
                <a:cs typeface="Times New Roman"/>
              </a:rPr>
              <a:t>(Rac1-OC </a:t>
            </a:r>
            <a:r>
              <a:rPr lang="en-US" sz="1200" baseline="30000" dirty="0" smtClean="0">
                <a:latin typeface="Times New Roman"/>
                <a:cs typeface="Times New Roman"/>
              </a:rPr>
              <a:t>- / -</a:t>
            </a:r>
            <a:r>
              <a:rPr lang="en-US" sz="1200" dirty="0" smtClean="0">
                <a:latin typeface="Times New Roman"/>
                <a:cs typeface="Times New Roman"/>
              </a:rPr>
              <a:t>)   X   Rac2 </a:t>
            </a:r>
            <a:r>
              <a:rPr lang="en-US" sz="1200" baseline="30000" dirty="0" smtClean="0">
                <a:latin typeface="Times New Roman"/>
                <a:cs typeface="Times New Roman"/>
              </a:rPr>
              <a:t>- / -</a:t>
            </a:r>
          </a:p>
          <a:p>
            <a:pPr>
              <a:buFont typeface="Wingdings" pitchFamily="-104" charset="2"/>
              <a:buChar char=" "/>
            </a:pPr>
            <a:endParaRPr lang="en-US" sz="1200" dirty="0" smtClean="0">
              <a:latin typeface="Times New Roman"/>
              <a:cs typeface="Times New Roman"/>
            </a:endParaRPr>
          </a:p>
          <a:p>
            <a:pPr>
              <a:buFont typeface="Wingdings" pitchFamily="-104" charset="2"/>
              <a:buChar char=" "/>
            </a:pPr>
            <a:r>
              <a:rPr lang="en-US" sz="1200" baseline="30000" dirty="0" smtClean="0">
                <a:latin typeface="Times New Roman"/>
                <a:ea typeface="Wingdings"/>
                <a:cs typeface="Times New Roman"/>
              </a:rPr>
              <a:t>                                                                                       </a:t>
            </a:r>
            <a:r>
              <a:rPr lang="en-US" sz="1200" baseline="30000" dirty="0" err="1" smtClean="0">
                <a:latin typeface="Times New Roman"/>
                <a:ea typeface="Wingdings"/>
                <a:cs typeface="Times New Roman"/>
              </a:rPr>
              <a:t></a:t>
            </a:r>
            <a:endParaRPr lang="en-US" sz="1200" baseline="30000" dirty="0" smtClean="0">
              <a:latin typeface="Times New Roman"/>
              <a:cs typeface="Times New Roman"/>
            </a:endParaRPr>
          </a:p>
          <a:p>
            <a:pPr>
              <a:buFont typeface="Wingdings" pitchFamily="-104" charset="2"/>
              <a:buChar char=" "/>
            </a:pPr>
            <a:r>
              <a:rPr lang="en-US" sz="1200" dirty="0" smtClean="0">
                <a:latin typeface="Times New Roman"/>
                <a:cs typeface="Times New Roman"/>
              </a:rPr>
              <a:t>        Rac1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r>
              <a:rPr lang="en-US" sz="1200" baseline="30000" dirty="0" smtClean="0">
                <a:latin typeface="Times New Roman"/>
                <a:cs typeface="Times New Roman"/>
              </a:rPr>
              <a:t> / + </a:t>
            </a:r>
            <a:r>
              <a:rPr lang="en-US" sz="1200" dirty="0" err="1" smtClean="0">
                <a:latin typeface="Times New Roman"/>
                <a:cs typeface="Times New Roman"/>
              </a:rPr>
              <a:t>CtskCre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baseline="30000" dirty="0" smtClean="0">
                <a:latin typeface="Times New Roman"/>
                <a:cs typeface="Times New Roman"/>
              </a:rPr>
              <a:t>/ + </a:t>
            </a:r>
            <a:r>
              <a:rPr lang="en-US" sz="1200" dirty="0" smtClean="0">
                <a:latin typeface="Times New Roman"/>
                <a:cs typeface="Times New Roman"/>
              </a:rPr>
              <a:t>Rac2 </a:t>
            </a:r>
            <a:r>
              <a:rPr lang="en-US" sz="1200" baseline="30000" dirty="0" smtClean="0">
                <a:latin typeface="Times New Roman"/>
                <a:cs typeface="Times New Roman"/>
              </a:rPr>
              <a:t>+ / - </a:t>
            </a:r>
            <a:r>
              <a:rPr lang="en-US" sz="1200" dirty="0" smtClean="0">
                <a:latin typeface="Times New Roman"/>
                <a:cs typeface="Times New Roman"/>
              </a:rPr>
              <a:t>  </a:t>
            </a:r>
            <a:r>
              <a:rPr lang="en-US" sz="1200" baseline="30000" dirty="0" smtClean="0">
                <a:latin typeface="Times New Roman"/>
                <a:cs typeface="Times New Roman"/>
              </a:rPr>
              <a:t>  </a:t>
            </a:r>
            <a:r>
              <a:rPr lang="en-US" sz="1200" dirty="0" smtClean="0">
                <a:latin typeface="Times New Roman"/>
                <a:cs typeface="Times New Roman"/>
              </a:rPr>
              <a:t>X    Rac1 </a:t>
            </a:r>
            <a:r>
              <a:rPr lang="en-US" sz="1200" baseline="30000" dirty="0" err="1" smtClean="0">
                <a:latin typeface="Times New Roman"/>
                <a:cs typeface="Times New Roman"/>
              </a:rPr>
              <a:t>f</a:t>
            </a:r>
            <a:r>
              <a:rPr lang="en-US" sz="1200" baseline="30000" dirty="0" smtClean="0">
                <a:latin typeface="Times New Roman"/>
                <a:cs typeface="Times New Roman"/>
              </a:rPr>
              <a:t> / + </a:t>
            </a:r>
            <a:r>
              <a:rPr lang="en-US" sz="1200" dirty="0" err="1" smtClean="0">
                <a:latin typeface="Times New Roman"/>
                <a:cs typeface="Times New Roman"/>
              </a:rPr>
              <a:t>CtskCre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baseline="30000" dirty="0" smtClean="0">
                <a:latin typeface="Times New Roman"/>
                <a:cs typeface="Times New Roman"/>
              </a:rPr>
              <a:t>- / - </a:t>
            </a:r>
            <a:r>
              <a:rPr lang="en-US" sz="1200" dirty="0" smtClean="0">
                <a:latin typeface="Times New Roman"/>
                <a:cs typeface="Times New Roman"/>
              </a:rPr>
              <a:t>Rac2 </a:t>
            </a:r>
            <a:r>
              <a:rPr lang="en-US" sz="1200" baseline="30000" dirty="0" smtClean="0">
                <a:latin typeface="Times New Roman"/>
                <a:cs typeface="Times New Roman"/>
              </a:rPr>
              <a:t>+ / -</a:t>
            </a:r>
          </a:p>
          <a:p>
            <a:pPr>
              <a:buFont typeface="Wingdings" pitchFamily="-104" charset="2"/>
              <a:buChar char=" "/>
            </a:pPr>
            <a:r>
              <a:rPr lang="en-US" sz="1200" baseline="30000" dirty="0" smtClean="0">
                <a:latin typeface="Times New Roman"/>
                <a:cs typeface="Times New Roman"/>
              </a:rPr>
              <a:t>          </a:t>
            </a:r>
          </a:p>
          <a:p>
            <a:pPr>
              <a:buFont typeface="Wingdings" pitchFamily="-104" charset="2"/>
              <a:buChar char=" "/>
            </a:pPr>
            <a:r>
              <a:rPr lang="en-US" sz="1200" baseline="30000" dirty="0" smtClean="0">
                <a:latin typeface="Times New Roman"/>
                <a:ea typeface="Wingdings"/>
                <a:cs typeface="Times New Roman"/>
              </a:rPr>
              <a:t>                                                                                       </a:t>
            </a:r>
            <a:r>
              <a:rPr lang="en-US" sz="1200" baseline="30000" dirty="0" err="1" smtClean="0">
                <a:latin typeface="Times New Roman"/>
                <a:ea typeface="Wingdings"/>
                <a:cs typeface="Times New Roman"/>
              </a:rPr>
              <a:t></a:t>
            </a:r>
            <a:endParaRPr lang="en-US" sz="1200" baseline="30000" dirty="0" smtClean="0">
              <a:latin typeface="Times New Roman"/>
              <a:cs typeface="Times New Roman"/>
            </a:endParaRPr>
          </a:p>
          <a:p>
            <a:pPr>
              <a:buFont typeface="Wingdings" pitchFamily="-104" charset="2"/>
              <a:buChar char=" "/>
            </a:pPr>
            <a:r>
              <a:rPr lang="en-US" sz="1200" dirty="0" smtClean="0">
                <a:latin typeface="Times New Roman"/>
                <a:cs typeface="Times New Roman"/>
              </a:rPr>
              <a:t>                                            Rac1-OC </a:t>
            </a:r>
            <a:r>
              <a:rPr lang="en-US" sz="1200" baseline="30000" dirty="0" smtClean="0">
                <a:latin typeface="Times New Roman"/>
                <a:cs typeface="Times New Roman"/>
              </a:rPr>
              <a:t>- / -</a:t>
            </a:r>
            <a:r>
              <a:rPr lang="en-US" sz="1200" dirty="0" smtClean="0">
                <a:latin typeface="Times New Roman"/>
                <a:cs typeface="Times New Roman"/>
              </a:rPr>
              <a:t> Rac2 </a:t>
            </a:r>
            <a:r>
              <a:rPr lang="en-US" sz="1200" baseline="30000" dirty="0" smtClean="0">
                <a:latin typeface="Times New Roman"/>
                <a:cs typeface="Times New Roman"/>
              </a:rPr>
              <a:t>- / -</a:t>
            </a:r>
            <a:r>
              <a:rPr lang="en-US" sz="1200" dirty="0" smtClean="0">
                <a:latin typeface="Times New Roman"/>
                <a:cs typeface="Times New Roman"/>
              </a:rPr>
              <a:t>   </a:t>
            </a:r>
            <a:r>
              <a:rPr lang="en-US" sz="1200" baseline="30000" dirty="0" smtClean="0">
                <a:latin typeface="Times New Roman"/>
                <a:cs typeface="Times New Roman"/>
              </a:rPr>
              <a:t> </a:t>
            </a:r>
          </a:p>
          <a:p>
            <a:pPr>
              <a:buFont typeface="Wingdings" pitchFamily="-104" charset="2"/>
              <a:buChar char=" "/>
            </a:pPr>
            <a:endParaRPr lang="en-US" sz="1200" baseline="30000" dirty="0" smtClean="0">
              <a:latin typeface="Times New Roman"/>
              <a:cs typeface="Times New Roman"/>
            </a:endParaRPr>
          </a:p>
          <a:p>
            <a:endParaRPr lang="en-US" sz="1200" baseline="30000" dirty="0" smtClean="0">
              <a:latin typeface="Times New Roman"/>
              <a:cs typeface="Times New Roman"/>
            </a:endParaRPr>
          </a:p>
          <a:p>
            <a:endParaRPr lang="en-US" sz="1200" baseline="30000" dirty="0" smtClean="0">
              <a:latin typeface="Times New Roman"/>
              <a:cs typeface="Times New Roman"/>
            </a:endParaRPr>
          </a:p>
          <a:p>
            <a:endParaRPr lang="en-US" sz="1200" baseline="30000" dirty="0" smtClean="0">
              <a:latin typeface="Times New Roman"/>
              <a:cs typeface="Times New Roman"/>
            </a:endParaRPr>
          </a:p>
          <a:p>
            <a:endParaRPr lang="en-US" sz="1200" baseline="30000" dirty="0" smtClean="0">
              <a:latin typeface="Times New Roman"/>
              <a:cs typeface="Times New Roman"/>
            </a:endParaRPr>
          </a:p>
          <a:p>
            <a:endParaRPr lang="en-US" sz="1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7268" y="383413"/>
            <a:ext cx="13900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4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5382" y="4780680"/>
            <a:ext cx="2587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Only keep Rac1 Rac2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300" y="1619250"/>
            <a:ext cx="4597400" cy="3619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88758" y="3522999"/>
            <a:ext cx="2374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WT                                DKO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896" y="2662739"/>
            <a:ext cx="3035300" cy="6096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8300" y="419100"/>
            <a:ext cx="277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Supplemental Fig 5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233977" y="2839652"/>
            <a:ext cx="1663927" cy="276999"/>
            <a:chOff x="1233977" y="2102070"/>
            <a:chExt cx="1663927" cy="276999"/>
          </a:xfrm>
        </p:grpSpPr>
        <p:sp>
          <p:nvSpPr>
            <p:cNvPr id="18" name="TextBox 17"/>
            <p:cNvSpPr txBox="1"/>
            <p:nvPr/>
          </p:nvSpPr>
          <p:spPr>
            <a:xfrm>
              <a:off x="1233977" y="2102070"/>
              <a:ext cx="14509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/>
                  <a:cs typeface="Times New Roman"/>
                </a:rPr>
                <a:t>RAC1 (21 </a:t>
              </a:r>
              <a:r>
                <a:rPr lang="en-US" sz="1200" dirty="0" err="1" smtClean="0">
                  <a:latin typeface="Times New Roman"/>
                  <a:cs typeface="Times New Roman"/>
                </a:rPr>
                <a:t>KDa</a:t>
              </a:r>
              <a:r>
                <a:rPr lang="en-US" sz="1200" dirty="0" smtClean="0">
                  <a:latin typeface="Times New Roman"/>
                  <a:cs typeface="Times New Roman"/>
                </a:rPr>
                <a:t>)</a:t>
              </a:r>
              <a:endParaRPr lang="en-US" sz="1200" dirty="0">
                <a:latin typeface="Times New Roman"/>
                <a:cs typeface="Times New Roman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2469282" y="2238982"/>
              <a:ext cx="42862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8300" y="419100"/>
            <a:ext cx="277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Supplemental Fig 6</a:t>
            </a:r>
            <a:endParaRPr lang="en-US" sz="12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288" y="1851782"/>
            <a:ext cx="2628900" cy="25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304" y="1851782"/>
            <a:ext cx="26035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68300" y="419100"/>
            <a:ext cx="13900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Fig 7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78" y="967446"/>
            <a:ext cx="3779275" cy="21295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78" y="3509773"/>
            <a:ext cx="3779275" cy="216385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30216" y="5839962"/>
            <a:ext cx="821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4-6 weeks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933" y="819389"/>
            <a:ext cx="3738525" cy="227764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5954" y="3509773"/>
            <a:ext cx="3768635" cy="21638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50696" y="5806094"/>
            <a:ext cx="966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14-16 weeks</a:t>
            </a:r>
            <a:endParaRPr lang="en-US" sz="1200" b="1" dirty="0">
              <a:latin typeface="Times New Roman"/>
              <a:cs typeface="Times New Roman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690537" y="715226"/>
            <a:ext cx="50800" cy="5367867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30216" y="5839962"/>
            <a:ext cx="8128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4-6 weeks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06" y="2081734"/>
            <a:ext cx="4294412" cy="40027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5708" y="2081735"/>
            <a:ext cx="4083867" cy="4002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27164" y="1609738"/>
            <a:ext cx="1461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Negative 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0397" y="1609738"/>
            <a:ext cx="1461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Positive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8301" y="419100"/>
            <a:ext cx="2001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</a:t>
            </a:r>
            <a:r>
              <a:rPr lang="en-US" sz="1400" dirty="0" smtClean="0">
                <a:latin typeface="Times New Roman"/>
                <a:cs typeface="Times New Roman"/>
              </a:rPr>
              <a:t> Fig 8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300" y="419100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Supplemental Fig 9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9648" y="2306975"/>
            <a:ext cx="3517900" cy="2768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48" y="2306975"/>
            <a:ext cx="3441700" cy="2768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28343" y="1749322"/>
            <a:ext cx="1030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RAC1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5135" y="1749322"/>
            <a:ext cx="1030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RAC2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3902</TotalTime>
  <Words>247</Words>
  <Application>Microsoft Macintosh PowerPoint</Application>
  <PresentationFormat>On-screen Show (4:3)</PresentationFormat>
  <Paragraphs>87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yale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meiling zhu</dc:creator>
  <cp:lastModifiedBy>Yale University</cp:lastModifiedBy>
  <cp:revision>184</cp:revision>
  <cp:lastPrinted>2014-07-09T17:58:01Z</cp:lastPrinted>
  <dcterms:created xsi:type="dcterms:W3CDTF">2015-08-22T14:29:33Z</dcterms:created>
  <dcterms:modified xsi:type="dcterms:W3CDTF">2015-08-24T19:21:48Z</dcterms:modified>
</cp:coreProperties>
</file>