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9C8B8-E280-41FE-B2CC-FC638947FC92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4AF07-41E6-44B1-A441-19D8B7D22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03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6F609-7569-4DD8-9D87-62AC4BADC9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858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008211" y="5029200"/>
            <a:ext cx="4233742" cy="1802503"/>
            <a:chOff x="3008211" y="5065024"/>
            <a:chExt cx="4233742" cy="1802503"/>
          </a:xfrm>
        </p:grpSpPr>
        <p:grpSp>
          <p:nvGrpSpPr>
            <p:cNvPr id="20" name="Group 19"/>
            <p:cNvGrpSpPr/>
            <p:nvPr/>
          </p:nvGrpSpPr>
          <p:grpSpPr>
            <a:xfrm>
              <a:off x="3218019" y="5105400"/>
              <a:ext cx="4023934" cy="1762127"/>
              <a:chOff x="3218019" y="5105400"/>
              <a:chExt cx="4023934" cy="176212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218019" y="5105400"/>
                <a:ext cx="4023934" cy="1549845"/>
                <a:chOff x="3218019" y="5152551"/>
                <a:chExt cx="4023934" cy="1549845"/>
              </a:xfrm>
            </p:grpSpPr>
            <p:pic>
              <p:nvPicPr>
                <p:cNvPr id="122" name="Picture 3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 l="5556" r="5556" b="6796"/>
                <a:stretch>
                  <a:fillRect/>
                </a:stretch>
              </p:blipFill>
              <p:spPr bwMode="auto">
                <a:xfrm>
                  <a:off x="3218019" y="5239356"/>
                  <a:ext cx="3566160" cy="14630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18" name="Group 17"/>
                <p:cNvGrpSpPr/>
                <p:nvPr/>
              </p:nvGrpSpPr>
              <p:grpSpPr>
                <a:xfrm>
                  <a:off x="6728773" y="5152551"/>
                  <a:ext cx="513180" cy="1475421"/>
                  <a:chOff x="6728773" y="5152551"/>
                  <a:chExt cx="513180" cy="1475421"/>
                </a:xfrm>
              </p:grpSpPr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6747269" y="6477003"/>
                    <a:ext cx="494684" cy="150969"/>
                  </a:xfrm>
                  <a:prstGeom prst="rect">
                    <a:avLst/>
                  </a:prstGeom>
                  <a:noFill/>
                </p:spPr>
                <p:txBody>
                  <a:bodyPr wrap="square" lIns="91436" tIns="45718" rIns="91436" bIns="45718" rtlCol="0">
                    <a:spAutoFit/>
                  </a:bodyPr>
                  <a:lstStyle/>
                  <a:p>
                    <a:r>
                      <a:rPr lang="en-US" sz="1200" dirty="0" smtClean="0"/>
                      <a:t>0.0</a:t>
                    </a:r>
                    <a:endParaRPr lang="en-US" sz="1200" dirty="0"/>
                  </a:p>
                </p:txBody>
              </p:sp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6728773" y="5152551"/>
                    <a:ext cx="494684" cy="150969"/>
                  </a:xfrm>
                  <a:prstGeom prst="rect">
                    <a:avLst/>
                  </a:prstGeom>
                  <a:noFill/>
                </p:spPr>
                <p:txBody>
                  <a:bodyPr wrap="square" lIns="91436" tIns="45718" rIns="91436" bIns="45718" rtlCol="0">
                    <a:spAutoFit/>
                  </a:bodyPr>
                  <a:lstStyle/>
                  <a:p>
                    <a:r>
                      <a:rPr lang="en-US" sz="1200" dirty="0" smtClean="0"/>
                      <a:t>0.8</a:t>
                    </a:r>
                    <a:endParaRPr lang="en-US" sz="1200" dirty="0"/>
                  </a:p>
                </p:txBody>
              </p:sp>
            </p:grpSp>
          </p:grpSp>
          <p:sp>
            <p:nvSpPr>
              <p:cNvPr id="131" name="TextBox 25"/>
              <p:cNvSpPr txBox="1">
                <a:spLocks noChangeArrowheads="1"/>
              </p:cNvSpPr>
              <p:nvPr/>
            </p:nvSpPr>
            <p:spPr bwMode="auto">
              <a:xfrm>
                <a:off x="3225319" y="6560820"/>
                <a:ext cx="417041" cy="276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4.0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132" name="TextBox 67"/>
              <p:cNvSpPr txBox="1">
                <a:spLocks noChangeArrowheads="1"/>
              </p:cNvSpPr>
              <p:nvPr/>
            </p:nvSpPr>
            <p:spPr bwMode="auto">
              <a:xfrm>
                <a:off x="6300442" y="6560820"/>
                <a:ext cx="656618" cy="306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0.5</a:t>
                </a:r>
              </a:p>
            </p:txBody>
          </p:sp>
          <p:sp>
            <p:nvSpPr>
              <p:cNvPr id="133" name="TextBox 68"/>
              <p:cNvSpPr txBox="1">
                <a:spLocks noChangeArrowheads="1"/>
              </p:cNvSpPr>
              <p:nvPr/>
            </p:nvSpPr>
            <p:spPr bwMode="auto">
              <a:xfrm>
                <a:off x="5453561" y="6560820"/>
                <a:ext cx="497659" cy="306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1.5</a:t>
                </a:r>
              </a:p>
            </p:txBody>
          </p:sp>
          <p:sp>
            <p:nvSpPr>
              <p:cNvPr id="134" name="TextBox 69"/>
              <p:cNvSpPr txBox="1">
                <a:spLocks noChangeArrowheads="1"/>
              </p:cNvSpPr>
              <p:nvPr/>
            </p:nvSpPr>
            <p:spPr bwMode="auto">
              <a:xfrm>
                <a:off x="5014251" y="6553200"/>
                <a:ext cx="487389" cy="150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2.0</a:t>
                </a:r>
              </a:p>
            </p:txBody>
          </p:sp>
          <p:sp>
            <p:nvSpPr>
              <p:cNvPr id="135" name="TextBox 70"/>
              <p:cNvSpPr txBox="1">
                <a:spLocks noChangeArrowheads="1"/>
              </p:cNvSpPr>
              <p:nvPr/>
            </p:nvSpPr>
            <p:spPr bwMode="auto">
              <a:xfrm>
                <a:off x="4568474" y="6560820"/>
                <a:ext cx="461618" cy="150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2.5</a:t>
                </a:r>
              </a:p>
            </p:txBody>
          </p:sp>
          <p:sp>
            <p:nvSpPr>
              <p:cNvPr id="136" name="TextBox 32"/>
              <p:cNvSpPr txBox="1">
                <a:spLocks noChangeArrowheads="1"/>
              </p:cNvSpPr>
              <p:nvPr/>
            </p:nvSpPr>
            <p:spPr bwMode="auto">
              <a:xfrm>
                <a:off x="3671063" y="6560820"/>
                <a:ext cx="506012" cy="306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3.5</a:t>
                </a:r>
              </a:p>
            </p:txBody>
          </p:sp>
          <p:sp>
            <p:nvSpPr>
              <p:cNvPr id="137" name="TextBox 31"/>
              <p:cNvSpPr txBox="1">
                <a:spLocks noChangeArrowheads="1"/>
              </p:cNvSpPr>
              <p:nvPr/>
            </p:nvSpPr>
            <p:spPr bwMode="auto">
              <a:xfrm>
                <a:off x="4115657" y="6560820"/>
                <a:ext cx="546278" cy="3067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3.0</a:t>
                </a:r>
              </a:p>
            </p:txBody>
          </p:sp>
          <p:sp>
            <p:nvSpPr>
              <p:cNvPr id="138" name="TextBox 27"/>
              <p:cNvSpPr txBox="1">
                <a:spLocks noChangeArrowheads="1"/>
              </p:cNvSpPr>
              <p:nvPr/>
            </p:nvSpPr>
            <p:spPr bwMode="auto">
              <a:xfrm>
                <a:off x="5911621" y="6560820"/>
                <a:ext cx="473939" cy="130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1.0</a:t>
                </a:r>
              </a:p>
            </p:txBody>
          </p:sp>
        </p:grpSp>
        <p:sp>
          <p:nvSpPr>
            <p:cNvPr id="112" name="TextBox 45"/>
            <p:cNvSpPr txBox="1">
              <a:spLocks noChangeArrowheads="1"/>
            </p:cNvSpPr>
            <p:nvPr/>
          </p:nvSpPr>
          <p:spPr bwMode="auto">
            <a:xfrm rot="16200000">
              <a:off x="2272932" y="5800303"/>
              <a:ext cx="1716776" cy="246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pPr algn="ctr"/>
              <a:r>
                <a:rPr lang="en-US" sz="1000" dirty="0">
                  <a:latin typeface="Calibri" pitchFamily="34" charset="0"/>
                </a:rPr>
                <a:t>OPLS-DA </a:t>
              </a:r>
              <a:r>
                <a:rPr lang="en-US" sz="1000" dirty="0" smtClean="0">
                  <a:latin typeface="Calibri" pitchFamily="34" charset="0"/>
                </a:rPr>
                <a:t>Coefficient </a:t>
              </a:r>
              <a:r>
                <a:rPr lang="en-US" sz="1000" dirty="0">
                  <a:latin typeface="Calibri" pitchFamily="34" charset="0"/>
                </a:rPr>
                <a:t>(</a:t>
              </a:r>
              <a:r>
                <a:rPr lang="en-US" sz="1000" dirty="0" err="1" smtClean="0">
                  <a:latin typeface="Calibri" pitchFamily="34" charset="0"/>
                </a:rPr>
                <a:t>a.u</a:t>
              </a:r>
              <a:r>
                <a:rPr lang="en-US" sz="1000" dirty="0" smtClean="0">
                  <a:latin typeface="Calibri" pitchFamily="34" charset="0"/>
                </a:rPr>
                <a:t>.)</a:t>
              </a:r>
              <a:endParaRPr lang="en-US" sz="1000" dirty="0">
                <a:latin typeface="Calibri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200400" y="521208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pic>
        <p:nvPicPr>
          <p:cNvPr id="147465" name="Picture 9"/>
          <p:cNvPicPr>
            <a:picLocks noChangeAspect="1" noChangeArrowheads="1"/>
          </p:cNvPicPr>
          <p:nvPr/>
        </p:nvPicPr>
        <p:blipFill>
          <a:blip r:embed="rId4" cstate="print"/>
          <a:srcRect l="5008" t="10042" b="6276"/>
          <a:stretch>
            <a:fillRect/>
          </a:stretch>
        </p:blipFill>
        <p:spPr bwMode="auto">
          <a:xfrm>
            <a:off x="152400" y="304800"/>
            <a:ext cx="242830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468" name="Picture 12"/>
          <p:cNvPicPr>
            <a:picLocks noChangeAspect="1" noChangeArrowheads="1"/>
          </p:cNvPicPr>
          <p:nvPr/>
        </p:nvPicPr>
        <p:blipFill>
          <a:blip r:embed="rId5" cstate="print"/>
          <a:srcRect l="3756" t="11715" b="6276"/>
          <a:stretch>
            <a:fillRect/>
          </a:stretch>
        </p:blipFill>
        <p:spPr bwMode="auto">
          <a:xfrm>
            <a:off x="152400" y="2057404"/>
            <a:ext cx="2444045" cy="155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5"/>
          <p:cNvGrpSpPr/>
          <p:nvPr/>
        </p:nvGrpSpPr>
        <p:grpSpPr>
          <a:xfrm>
            <a:off x="2969421" y="30480"/>
            <a:ext cx="4185518" cy="1876368"/>
            <a:chOff x="2969421" y="30480"/>
            <a:chExt cx="4185518" cy="1876368"/>
          </a:xfrm>
        </p:grpSpPr>
        <p:sp>
          <p:nvSpPr>
            <p:cNvPr id="42" name="TextBox 41"/>
            <p:cNvSpPr txBox="1"/>
            <p:nvPr/>
          </p:nvSpPr>
          <p:spPr>
            <a:xfrm>
              <a:off x="6609642" y="30480"/>
              <a:ext cx="528368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0.8</a:t>
              </a:r>
              <a:endParaRPr 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26571" y="1410549"/>
              <a:ext cx="528368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0.0</a:t>
              </a:r>
              <a:endParaRPr lang="en-US" sz="1200" dirty="0"/>
            </a:p>
          </p:txBody>
        </p:sp>
        <p:grpSp>
          <p:nvGrpSpPr>
            <p:cNvPr id="2" name="Group 55"/>
            <p:cNvGrpSpPr>
              <a:grpSpLocks noChangeAspect="1"/>
            </p:cNvGrpSpPr>
            <p:nvPr/>
          </p:nvGrpSpPr>
          <p:grpSpPr>
            <a:xfrm>
              <a:off x="2969421" y="54210"/>
              <a:ext cx="3736177" cy="1852638"/>
              <a:chOff x="4123219" y="352181"/>
              <a:chExt cx="4411176" cy="2586846"/>
            </a:xfrm>
          </p:grpSpPr>
          <p:grpSp>
            <p:nvGrpSpPr>
              <p:cNvPr id="3" name="Group 40"/>
              <p:cNvGrpSpPr/>
              <p:nvPr/>
            </p:nvGrpSpPr>
            <p:grpSpPr>
              <a:xfrm>
                <a:off x="4123219" y="352181"/>
                <a:ext cx="4411176" cy="2586846"/>
                <a:chOff x="4125335" y="342674"/>
                <a:chExt cx="4554060" cy="3440308"/>
              </a:xfrm>
            </p:grpSpPr>
            <p:pic>
              <p:nvPicPr>
                <p:cNvPr id="100356" name="Picture 4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 l="6349" t="-2544" r="4916" b="5882"/>
                <a:stretch>
                  <a:fillRect/>
                </a:stretch>
              </p:blipFill>
              <p:spPr bwMode="auto">
                <a:xfrm>
                  <a:off x="4419600" y="342674"/>
                  <a:ext cx="4259795" cy="2895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5" name="TextBox 4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802544" y="1731456"/>
                  <a:ext cx="2945698" cy="300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000" dirty="0">
                      <a:latin typeface="Calibri" pitchFamily="34" charset="0"/>
                    </a:rPr>
                    <a:t>OPLS-DA Coefficients (</a:t>
                  </a:r>
                  <a:r>
                    <a:rPr lang="en-US" sz="1000" dirty="0" err="1" smtClean="0">
                      <a:latin typeface="Calibri" pitchFamily="34" charset="0"/>
                    </a:rPr>
                    <a:t>a.u</a:t>
                  </a:r>
                  <a:r>
                    <a:rPr lang="en-US" sz="1000" dirty="0" smtClean="0">
                      <a:latin typeface="Calibri" pitchFamily="34" charset="0"/>
                    </a:rPr>
                    <a:t>.)</a:t>
                  </a:r>
                  <a:endParaRPr lang="en-US" sz="1000" dirty="0">
                    <a:latin typeface="Calibri" pitchFamily="34" charset="0"/>
                  </a:endParaRPr>
                </a:p>
              </p:txBody>
            </p:sp>
            <p:sp>
              <p:nvSpPr>
                <p:cNvPr id="29" name="TextBox 67"/>
                <p:cNvSpPr txBox="1">
                  <a:spLocks noChangeArrowheads="1"/>
                </p:cNvSpPr>
                <p:nvPr/>
              </p:nvSpPr>
              <p:spPr bwMode="auto">
                <a:xfrm>
                  <a:off x="8109918" y="3102191"/>
                  <a:ext cx="549977" cy="5025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0.5</a:t>
                  </a:r>
                </a:p>
              </p:txBody>
            </p:sp>
            <p:sp>
              <p:nvSpPr>
                <p:cNvPr id="30" name="TextBox 68"/>
                <p:cNvSpPr txBox="1">
                  <a:spLocks noChangeArrowheads="1"/>
                </p:cNvSpPr>
                <p:nvPr/>
              </p:nvSpPr>
              <p:spPr bwMode="auto">
                <a:xfrm>
                  <a:off x="7077035" y="3090908"/>
                  <a:ext cx="488620" cy="368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1.5</a:t>
                  </a:r>
                </a:p>
              </p:txBody>
            </p:sp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>
                  <a:off x="6533800" y="3102195"/>
                  <a:ext cx="566326" cy="4248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2.0</a:t>
                  </a:r>
                </a:p>
              </p:txBody>
            </p:sp>
            <p:sp>
              <p:nvSpPr>
                <p:cNvPr id="32" name="TextBox 70"/>
                <p:cNvSpPr txBox="1">
                  <a:spLocks noChangeArrowheads="1"/>
                </p:cNvSpPr>
                <p:nvPr/>
              </p:nvSpPr>
              <p:spPr bwMode="auto">
                <a:xfrm>
                  <a:off x="6007928" y="3100784"/>
                  <a:ext cx="536378" cy="4248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2.5</a:t>
                  </a:r>
                </a:p>
              </p:txBody>
            </p:sp>
            <p:sp>
              <p:nvSpPr>
                <p:cNvPr id="33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4406876" y="3090951"/>
                  <a:ext cx="465122" cy="514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 smtClean="0">
                      <a:latin typeface="Calibri" pitchFamily="34" charset="0"/>
                    </a:rPr>
                    <a:t>4.0</a:t>
                  </a:r>
                  <a:endParaRPr lang="en-US" sz="1200" dirty="0">
                    <a:latin typeface="Calibri" pitchFamily="34" charset="0"/>
                  </a:endParaRPr>
                </a:p>
              </p:txBody>
            </p:sp>
            <p:sp>
              <p:nvSpPr>
                <p:cNvPr id="34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4969783" y="3090949"/>
                  <a:ext cx="731384" cy="6920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3.5</a:t>
                  </a:r>
                </a:p>
              </p:txBody>
            </p:sp>
            <p:sp>
              <p:nvSpPr>
                <p:cNvPr id="35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5467329" y="3090951"/>
                  <a:ext cx="475941" cy="368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3.0</a:t>
                  </a:r>
                </a:p>
              </p:txBody>
            </p:sp>
            <p:sp>
              <p:nvSpPr>
                <p:cNvPr id="36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7595282" y="3107488"/>
                  <a:ext cx="550697" cy="368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1436" tIns="45718" rIns="91436" bIns="45718">
                  <a:spAutoFit/>
                </a:bodyPr>
                <a:lstStyle/>
                <a:p>
                  <a:r>
                    <a:rPr lang="en-US" sz="1200" dirty="0">
                      <a:latin typeface="Calibri" pitchFamily="34" charset="0"/>
                    </a:rPr>
                    <a:t>1.0</a:t>
                  </a:r>
                </a:p>
              </p:txBody>
            </p:sp>
          </p:grpSp>
          <p:sp>
            <p:nvSpPr>
              <p:cNvPr id="44" name="TextBox 11"/>
              <p:cNvSpPr txBox="1">
                <a:spLocks noChangeArrowheads="1"/>
              </p:cNvSpPr>
              <p:nvPr/>
            </p:nvSpPr>
            <p:spPr bwMode="auto">
              <a:xfrm>
                <a:off x="7684203" y="2076854"/>
                <a:ext cx="467738" cy="3778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1a</a:t>
                </a:r>
              </a:p>
            </p:txBody>
          </p:sp>
          <p:sp>
            <p:nvSpPr>
              <p:cNvPr id="45" name="TextBox 11"/>
              <p:cNvSpPr txBox="1">
                <a:spLocks noChangeArrowheads="1"/>
              </p:cNvSpPr>
              <p:nvPr/>
            </p:nvSpPr>
            <p:spPr bwMode="auto">
              <a:xfrm>
                <a:off x="7307430" y="2195614"/>
                <a:ext cx="457109" cy="363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1b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46" name="TextBox 11"/>
              <p:cNvSpPr txBox="1">
                <a:spLocks noChangeArrowheads="1"/>
              </p:cNvSpPr>
              <p:nvPr/>
            </p:nvSpPr>
            <p:spPr bwMode="auto">
              <a:xfrm>
                <a:off x="6934199" y="1981200"/>
                <a:ext cx="430630" cy="38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1c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47" name="TextBox 11"/>
              <p:cNvSpPr txBox="1">
                <a:spLocks noChangeArrowheads="1"/>
              </p:cNvSpPr>
              <p:nvPr/>
            </p:nvSpPr>
            <p:spPr bwMode="auto">
              <a:xfrm>
                <a:off x="6553199" y="1904999"/>
                <a:ext cx="455430" cy="342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1d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48" name="TextBox 11"/>
              <p:cNvSpPr txBox="1">
                <a:spLocks noChangeArrowheads="1"/>
              </p:cNvSpPr>
              <p:nvPr/>
            </p:nvSpPr>
            <p:spPr bwMode="auto">
              <a:xfrm>
                <a:off x="6248400" y="1981199"/>
                <a:ext cx="409320" cy="363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1e</a:t>
                </a:r>
                <a:endParaRPr lang="en-US" sz="1200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2941400" y="1623063"/>
            <a:ext cx="4208531" cy="1751788"/>
            <a:chOff x="2941400" y="1697536"/>
            <a:chExt cx="4208531" cy="1751788"/>
          </a:xfrm>
        </p:grpSpPr>
        <p:sp>
          <p:nvSpPr>
            <p:cNvPr id="49" name="TextBox 48"/>
            <p:cNvSpPr txBox="1"/>
            <p:nvPr/>
          </p:nvSpPr>
          <p:spPr>
            <a:xfrm>
              <a:off x="6631081" y="3027680"/>
              <a:ext cx="517711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0.0</a:t>
              </a:r>
              <a:endParaRPr lang="en-US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632220" y="1768555"/>
              <a:ext cx="517711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0.8</a:t>
              </a:r>
              <a:endParaRPr lang="en-US" sz="1200" dirty="0"/>
            </a:p>
          </p:txBody>
        </p:sp>
        <p:grpSp>
          <p:nvGrpSpPr>
            <p:cNvPr id="4" name="Group 56"/>
            <p:cNvGrpSpPr/>
            <p:nvPr/>
          </p:nvGrpSpPr>
          <p:grpSpPr>
            <a:xfrm>
              <a:off x="2941400" y="1697536"/>
              <a:ext cx="3762506" cy="1751788"/>
              <a:chOff x="4198752" y="3481260"/>
              <a:chExt cx="4675570" cy="3370841"/>
            </a:xfrm>
          </p:grpSpPr>
          <p:pic>
            <p:nvPicPr>
              <p:cNvPr id="147471" name="Picture 1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798" r="4558" b="5623"/>
              <a:stretch>
                <a:fillRect/>
              </a:stretch>
            </p:blipFill>
            <p:spPr bwMode="auto">
              <a:xfrm>
                <a:off x="4454722" y="3810000"/>
                <a:ext cx="4419600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8" name="Straight Arrow Connector 7"/>
              <p:cNvCxnSpPr/>
              <p:nvPr/>
            </p:nvCxnSpPr>
            <p:spPr>
              <a:xfrm rot="16200000" flipV="1">
                <a:off x="6057901" y="5372100"/>
                <a:ext cx="304800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rot="16200000" flipV="1">
                <a:off x="6819901" y="5372100"/>
                <a:ext cx="304800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67"/>
              <p:cNvSpPr txBox="1">
                <a:spLocks noChangeArrowheads="1"/>
              </p:cNvSpPr>
              <p:nvPr/>
            </p:nvSpPr>
            <p:spPr bwMode="auto">
              <a:xfrm>
                <a:off x="8300157" y="6319099"/>
                <a:ext cx="481576" cy="533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0.5</a:t>
                </a:r>
              </a:p>
            </p:txBody>
          </p:sp>
          <p:sp>
            <p:nvSpPr>
              <p:cNvPr id="11" name="TextBox 68"/>
              <p:cNvSpPr txBox="1">
                <a:spLocks noChangeArrowheads="1"/>
              </p:cNvSpPr>
              <p:nvPr/>
            </p:nvSpPr>
            <p:spPr bwMode="auto">
              <a:xfrm>
                <a:off x="7235137" y="6295131"/>
                <a:ext cx="536548" cy="533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1.5</a:t>
                </a:r>
              </a:p>
            </p:txBody>
          </p:sp>
          <p:sp>
            <p:nvSpPr>
              <p:cNvPr id="12" name="TextBox 69"/>
              <p:cNvSpPr txBox="1">
                <a:spLocks noChangeArrowheads="1"/>
              </p:cNvSpPr>
              <p:nvPr/>
            </p:nvSpPr>
            <p:spPr bwMode="auto">
              <a:xfrm>
                <a:off x="6675002" y="6299551"/>
                <a:ext cx="546571" cy="458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2.0</a:t>
                </a:r>
              </a:p>
            </p:txBody>
          </p:sp>
          <p:sp>
            <p:nvSpPr>
              <p:cNvPr id="13" name="TextBox 70"/>
              <p:cNvSpPr txBox="1">
                <a:spLocks noChangeArrowheads="1"/>
              </p:cNvSpPr>
              <p:nvPr/>
            </p:nvSpPr>
            <p:spPr bwMode="auto">
              <a:xfrm>
                <a:off x="6135892" y="6292048"/>
                <a:ext cx="476758" cy="310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2.5</a:t>
                </a:r>
              </a:p>
            </p:txBody>
          </p:sp>
          <p:sp>
            <p:nvSpPr>
              <p:cNvPr id="14" name="TextBox 25"/>
              <p:cNvSpPr txBox="1">
                <a:spLocks noChangeArrowheads="1"/>
              </p:cNvSpPr>
              <p:nvPr/>
            </p:nvSpPr>
            <p:spPr bwMode="auto">
              <a:xfrm>
                <a:off x="4498776" y="6299549"/>
                <a:ext cx="469781" cy="533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4.0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15" name="TextBox 32"/>
              <p:cNvSpPr txBox="1">
                <a:spLocks noChangeArrowheads="1"/>
              </p:cNvSpPr>
              <p:nvPr/>
            </p:nvSpPr>
            <p:spPr bwMode="auto">
              <a:xfrm>
                <a:off x="5068715" y="6294359"/>
                <a:ext cx="487420" cy="310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3.5</a:t>
                </a:r>
              </a:p>
            </p:txBody>
          </p:sp>
          <p:sp>
            <p:nvSpPr>
              <p:cNvPr id="16" name="TextBox 31"/>
              <p:cNvSpPr txBox="1">
                <a:spLocks noChangeArrowheads="1"/>
              </p:cNvSpPr>
              <p:nvPr/>
            </p:nvSpPr>
            <p:spPr bwMode="auto">
              <a:xfrm>
                <a:off x="5602114" y="6283072"/>
                <a:ext cx="514544" cy="310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3.0</a:t>
                </a:r>
              </a:p>
            </p:txBody>
          </p:sp>
          <p:sp>
            <p:nvSpPr>
              <p:cNvPr id="17" name="TextBox 27"/>
              <p:cNvSpPr txBox="1">
                <a:spLocks noChangeArrowheads="1"/>
              </p:cNvSpPr>
              <p:nvPr/>
            </p:nvSpPr>
            <p:spPr bwMode="auto">
              <a:xfrm>
                <a:off x="7775224" y="6313105"/>
                <a:ext cx="542512" cy="458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1.0</a:t>
                </a:r>
              </a:p>
            </p:txBody>
          </p:sp>
          <p:sp>
            <p:nvSpPr>
              <p:cNvPr id="26" name="TextBox 45"/>
              <p:cNvSpPr txBox="1">
                <a:spLocks noChangeArrowheads="1"/>
              </p:cNvSpPr>
              <p:nvPr/>
            </p:nvSpPr>
            <p:spPr bwMode="auto">
              <a:xfrm rot="16200000">
                <a:off x="2757998" y="4922014"/>
                <a:ext cx="3187475" cy="3059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000" dirty="0">
                    <a:latin typeface="Calibri" pitchFamily="34" charset="0"/>
                  </a:rPr>
                  <a:t>OPLS-DA </a:t>
                </a:r>
                <a:r>
                  <a:rPr lang="en-US" sz="1000" dirty="0" smtClean="0">
                    <a:latin typeface="Calibri" pitchFamily="34" charset="0"/>
                  </a:rPr>
                  <a:t>Coefficient </a:t>
                </a:r>
                <a:r>
                  <a:rPr lang="en-US" sz="1000" dirty="0">
                    <a:latin typeface="Calibri" pitchFamily="34" charset="0"/>
                  </a:rPr>
                  <a:t>(</a:t>
                </a:r>
                <a:r>
                  <a:rPr lang="en-US" sz="1000" dirty="0" err="1" smtClean="0">
                    <a:latin typeface="Calibri" pitchFamily="34" charset="0"/>
                  </a:rPr>
                  <a:t>a.u</a:t>
                </a:r>
                <a:r>
                  <a:rPr lang="en-US" sz="1000" dirty="0" smtClean="0">
                    <a:latin typeface="Calibri" pitchFamily="34" charset="0"/>
                  </a:rPr>
                  <a:t>.)</a:t>
                </a:r>
                <a:endParaRPr lang="en-US" sz="1000" dirty="0">
                  <a:latin typeface="Calibri" pitchFamily="34" charset="0"/>
                </a:endParaRPr>
              </a:p>
            </p:txBody>
          </p:sp>
          <p:sp>
            <p:nvSpPr>
              <p:cNvPr id="52" name="TextBox 11"/>
              <p:cNvSpPr txBox="1">
                <a:spLocks noChangeArrowheads="1"/>
              </p:cNvSpPr>
              <p:nvPr/>
            </p:nvSpPr>
            <p:spPr bwMode="auto">
              <a:xfrm>
                <a:off x="8000998" y="5337981"/>
                <a:ext cx="496659" cy="533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>
                    <a:latin typeface="Calibri" pitchFamily="34" charset="0"/>
                  </a:rPr>
                  <a:t>1a</a:t>
                </a:r>
              </a:p>
            </p:txBody>
          </p:sp>
          <p:sp>
            <p:nvSpPr>
              <p:cNvPr id="53" name="TextBox 11"/>
              <p:cNvSpPr txBox="1">
                <a:spLocks noChangeArrowheads="1"/>
              </p:cNvSpPr>
              <p:nvPr/>
            </p:nvSpPr>
            <p:spPr bwMode="auto">
              <a:xfrm>
                <a:off x="7541056" y="5638801"/>
                <a:ext cx="468748" cy="458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1b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54" name="TextBox 11"/>
              <p:cNvSpPr txBox="1">
                <a:spLocks noChangeArrowheads="1"/>
              </p:cNvSpPr>
              <p:nvPr/>
            </p:nvSpPr>
            <p:spPr bwMode="auto">
              <a:xfrm>
                <a:off x="7010400" y="5521498"/>
                <a:ext cx="472455" cy="458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1d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55" name="TextBox 11"/>
              <p:cNvSpPr txBox="1">
                <a:spLocks noChangeArrowheads="1"/>
              </p:cNvSpPr>
              <p:nvPr/>
            </p:nvSpPr>
            <p:spPr bwMode="auto">
              <a:xfrm>
                <a:off x="6172201" y="5638800"/>
                <a:ext cx="431621" cy="533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6" tIns="45718" rIns="91436" bIns="45718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1f</a:t>
                </a:r>
                <a:endParaRPr lang="en-US" sz="1200" dirty="0">
                  <a:latin typeface="Calibri" pitchFamily="34" charset="0"/>
                </a:endParaRPr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609600" y="3164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174429" y="13546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148469" y="1854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35000" y="2033131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62" name="Picture 6"/>
          <p:cNvPicPr>
            <a:picLocks noChangeAspect="1" noChangeArrowheads="1"/>
          </p:cNvPicPr>
          <p:nvPr/>
        </p:nvPicPr>
        <p:blipFill>
          <a:blip r:embed="rId8" cstate="print"/>
          <a:srcRect l="4930" t="11437" b="4881"/>
          <a:stretch>
            <a:fillRect/>
          </a:stretch>
        </p:blipFill>
        <p:spPr bwMode="auto">
          <a:xfrm>
            <a:off x="152400" y="3581400"/>
            <a:ext cx="2514600" cy="165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TextBox 63"/>
          <p:cNvSpPr txBox="1"/>
          <p:nvPr/>
        </p:nvSpPr>
        <p:spPr>
          <a:xfrm>
            <a:off x="638351" y="-84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9" cstate="print"/>
          <a:srcRect l="3678" t="13110" b="4881"/>
          <a:stretch>
            <a:fillRect/>
          </a:stretch>
        </p:blipFill>
        <p:spPr bwMode="auto">
          <a:xfrm>
            <a:off x="228600" y="5181600"/>
            <a:ext cx="2438400" cy="166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Group 65"/>
          <p:cNvGrpSpPr/>
          <p:nvPr/>
        </p:nvGrpSpPr>
        <p:grpSpPr>
          <a:xfrm>
            <a:off x="2970370" y="3294707"/>
            <a:ext cx="4177762" cy="1871653"/>
            <a:chOff x="4315491" y="-177642"/>
            <a:chExt cx="4462232" cy="3434074"/>
          </a:xfrm>
        </p:grpSpPr>
        <p:pic>
          <p:nvPicPr>
            <p:cNvPr id="67" name="Picture 7"/>
            <p:cNvPicPr>
              <a:picLocks noChangeAspect="1" noChangeArrowheads="1"/>
            </p:cNvPicPr>
            <p:nvPr/>
          </p:nvPicPr>
          <p:blipFill>
            <a:blip r:embed="rId10" cstate="print"/>
            <a:srcRect l="6517" t="-864" r="15195" b="9223"/>
            <a:stretch>
              <a:fillRect/>
            </a:stretch>
          </p:blipFill>
          <p:spPr bwMode="auto">
            <a:xfrm>
              <a:off x="4571999" y="-53622"/>
              <a:ext cx="3733802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8" name="TextBox 11"/>
            <p:cNvSpPr txBox="1">
              <a:spLocks noChangeArrowheads="1"/>
            </p:cNvSpPr>
            <p:nvPr/>
          </p:nvSpPr>
          <p:spPr bwMode="auto">
            <a:xfrm>
              <a:off x="7494650" y="1796345"/>
              <a:ext cx="379390" cy="173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1a</a:t>
              </a:r>
            </a:p>
          </p:txBody>
        </p:sp>
        <p:sp>
          <p:nvSpPr>
            <p:cNvPr id="69" name="TextBox 68"/>
            <p:cNvSpPr txBox="1">
              <a:spLocks noChangeArrowheads="1"/>
            </p:cNvSpPr>
            <p:nvPr/>
          </p:nvSpPr>
          <p:spPr bwMode="auto">
            <a:xfrm>
              <a:off x="7171305" y="1957211"/>
              <a:ext cx="485018" cy="292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1b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70" name="TextBox 69"/>
            <p:cNvSpPr txBox="1">
              <a:spLocks noChangeArrowheads="1"/>
            </p:cNvSpPr>
            <p:nvPr/>
          </p:nvSpPr>
          <p:spPr bwMode="auto">
            <a:xfrm>
              <a:off x="6893115" y="1522588"/>
              <a:ext cx="485018" cy="292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1c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71" name="TextBox 70"/>
            <p:cNvSpPr txBox="1">
              <a:spLocks noChangeArrowheads="1"/>
            </p:cNvSpPr>
            <p:nvPr/>
          </p:nvSpPr>
          <p:spPr bwMode="auto">
            <a:xfrm>
              <a:off x="6235136" y="1625599"/>
              <a:ext cx="485018" cy="292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1e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72" name="TextBox 25"/>
            <p:cNvSpPr txBox="1">
              <a:spLocks noChangeArrowheads="1"/>
            </p:cNvSpPr>
            <p:nvPr/>
          </p:nvSpPr>
          <p:spPr bwMode="auto">
            <a:xfrm>
              <a:off x="4572034" y="2682962"/>
              <a:ext cx="449560" cy="50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4.0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73" name="TextBox 45"/>
            <p:cNvSpPr txBox="1">
              <a:spLocks noChangeArrowheads="1"/>
            </p:cNvSpPr>
            <p:nvPr/>
          </p:nvSpPr>
          <p:spPr bwMode="auto">
            <a:xfrm rot="16200000">
              <a:off x="2994745" y="1249689"/>
              <a:ext cx="2904473" cy="26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000" dirty="0">
                  <a:latin typeface="Calibri" pitchFamily="34" charset="0"/>
                </a:rPr>
                <a:t>OPLS-DA </a:t>
              </a:r>
              <a:r>
                <a:rPr lang="en-US" sz="1000" dirty="0" smtClean="0">
                  <a:latin typeface="Calibri" pitchFamily="34" charset="0"/>
                </a:rPr>
                <a:t>Coefficient </a:t>
              </a:r>
              <a:r>
                <a:rPr lang="en-US" sz="1000" dirty="0">
                  <a:latin typeface="Calibri" pitchFamily="34" charset="0"/>
                </a:rPr>
                <a:t>(</a:t>
              </a:r>
              <a:r>
                <a:rPr lang="en-US" sz="1000" dirty="0" err="1" smtClean="0">
                  <a:latin typeface="Calibri" pitchFamily="34" charset="0"/>
                </a:rPr>
                <a:t>a.u</a:t>
              </a:r>
              <a:r>
                <a:rPr lang="en-US" sz="1000" dirty="0" smtClean="0">
                  <a:latin typeface="Calibri" pitchFamily="34" charset="0"/>
                </a:rPr>
                <a:t>.)</a:t>
              </a:r>
              <a:endParaRPr lang="en-US" sz="1000" dirty="0">
                <a:latin typeface="Calibri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229600" y="-177642"/>
              <a:ext cx="528368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0.8</a:t>
              </a:r>
              <a:endParaRPr lang="en-US" sz="1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249355" y="2460111"/>
              <a:ext cx="528368" cy="27699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en-US" sz="1200" dirty="0" smtClean="0"/>
                <a:t>0.0</a:t>
              </a:r>
              <a:endParaRPr lang="en-US" sz="1200" dirty="0"/>
            </a:p>
          </p:txBody>
        </p:sp>
        <p:sp>
          <p:nvSpPr>
            <p:cNvPr id="76" name="TextBox 67"/>
            <p:cNvSpPr txBox="1">
              <a:spLocks noChangeArrowheads="1"/>
            </p:cNvSpPr>
            <p:nvPr/>
          </p:nvSpPr>
          <p:spPr bwMode="auto">
            <a:xfrm>
              <a:off x="7800264" y="2692661"/>
              <a:ext cx="701328" cy="56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0.5</a:t>
              </a:r>
            </a:p>
          </p:txBody>
        </p:sp>
        <p:sp>
          <p:nvSpPr>
            <p:cNvPr id="77" name="TextBox 68"/>
            <p:cNvSpPr txBox="1">
              <a:spLocks noChangeArrowheads="1"/>
            </p:cNvSpPr>
            <p:nvPr/>
          </p:nvSpPr>
          <p:spPr bwMode="auto">
            <a:xfrm>
              <a:off x="6919237" y="2693692"/>
              <a:ext cx="531545" cy="562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1.5</a:t>
              </a:r>
            </a:p>
          </p:txBody>
        </p:sp>
        <p:sp>
          <p:nvSpPr>
            <p:cNvPr id="78" name="TextBox 69"/>
            <p:cNvSpPr txBox="1">
              <a:spLocks noChangeArrowheads="1"/>
            </p:cNvSpPr>
            <p:nvPr/>
          </p:nvSpPr>
          <p:spPr bwMode="auto">
            <a:xfrm>
              <a:off x="6454453" y="2687871"/>
              <a:ext cx="520576" cy="276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2.0</a:t>
              </a:r>
            </a:p>
          </p:txBody>
        </p:sp>
        <p:sp>
          <p:nvSpPr>
            <p:cNvPr id="79" name="TextBox 70"/>
            <p:cNvSpPr txBox="1">
              <a:spLocks noChangeArrowheads="1"/>
            </p:cNvSpPr>
            <p:nvPr/>
          </p:nvSpPr>
          <p:spPr bwMode="auto">
            <a:xfrm>
              <a:off x="5994172" y="2687871"/>
              <a:ext cx="493050" cy="276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2.5</a:t>
              </a:r>
            </a:p>
          </p:txBody>
        </p:sp>
        <p:sp>
          <p:nvSpPr>
            <p:cNvPr id="80" name="TextBox 32"/>
            <p:cNvSpPr txBox="1">
              <a:spLocks noChangeArrowheads="1"/>
            </p:cNvSpPr>
            <p:nvPr/>
          </p:nvSpPr>
          <p:spPr bwMode="auto">
            <a:xfrm>
              <a:off x="5049513" y="2687870"/>
              <a:ext cx="540467" cy="562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3.5</a:t>
              </a:r>
            </a:p>
          </p:txBody>
        </p:sp>
        <p:sp>
          <p:nvSpPr>
            <p:cNvPr id="81" name="TextBox 31"/>
            <p:cNvSpPr txBox="1">
              <a:spLocks noChangeArrowheads="1"/>
            </p:cNvSpPr>
            <p:nvPr/>
          </p:nvSpPr>
          <p:spPr bwMode="auto">
            <a:xfrm>
              <a:off x="5518661" y="2678550"/>
              <a:ext cx="583475" cy="562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3.0</a:t>
              </a:r>
            </a:p>
          </p:txBody>
        </p:sp>
        <p:sp>
          <p:nvSpPr>
            <p:cNvPr id="82" name="TextBox 27"/>
            <p:cNvSpPr txBox="1">
              <a:spLocks noChangeArrowheads="1"/>
            </p:cNvSpPr>
            <p:nvPr/>
          </p:nvSpPr>
          <p:spPr bwMode="auto">
            <a:xfrm>
              <a:off x="7383961" y="2687870"/>
              <a:ext cx="506210" cy="24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6" tIns="45718" rIns="91436" bIns="45718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1.0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528592" y="-38918"/>
              <a:ext cx="381000" cy="67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4962363" y="4326465"/>
            <a:ext cx="521214" cy="2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1d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4361018" y="5590408"/>
            <a:ext cx="457200" cy="2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1f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26" name="TextBox 11"/>
          <p:cNvSpPr txBox="1">
            <a:spLocks noChangeArrowheads="1"/>
          </p:cNvSpPr>
          <p:nvPr/>
        </p:nvSpPr>
        <p:spPr bwMode="auto">
          <a:xfrm>
            <a:off x="6040676" y="5544503"/>
            <a:ext cx="355204" cy="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1a</a:t>
            </a:r>
          </a:p>
        </p:txBody>
      </p:sp>
      <p:sp>
        <p:nvSpPr>
          <p:cNvPr id="127" name="TextBox 126"/>
          <p:cNvSpPr txBox="1">
            <a:spLocks noChangeArrowheads="1"/>
          </p:cNvSpPr>
          <p:nvPr/>
        </p:nvSpPr>
        <p:spPr bwMode="auto">
          <a:xfrm>
            <a:off x="5715400" y="5438807"/>
            <a:ext cx="454098" cy="15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1b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5445316" y="5516880"/>
            <a:ext cx="454098" cy="15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1c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29" name="TextBox 128"/>
          <p:cNvSpPr txBox="1">
            <a:spLocks noChangeArrowheads="1"/>
          </p:cNvSpPr>
          <p:nvPr/>
        </p:nvSpPr>
        <p:spPr bwMode="auto">
          <a:xfrm>
            <a:off x="4972080" y="5575168"/>
            <a:ext cx="521214" cy="2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1d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30" name="TextBox 129"/>
          <p:cNvSpPr txBox="1">
            <a:spLocks noChangeArrowheads="1"/>
          </p:cNvSpPr>
          <p:nvPr/>
        </p:nvSpPr>
        <p:spPr bwMode="auto">
          <a:xfrm>
            <a:off x="4788068" y="5480338"/>
            <a:ext cx="521214" cy="27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1e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85800" y="33528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629920" y="357274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706120" y="512722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138010" y="6026052"/>
            <a:ext cx="191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Additional file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6239</TotalTime>
  <Words>94</Words>
  <Application>Microsoft Office PowerPoint</Application>
  <PresentationFormat>On-screen Show (4:3)</PresentationFormat>
  <Paragraphs>76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soumita</dc:creator>
  <cp:lastModifiedBy>0002486</cp:lastModifiedBy>
  <cp:revision>65</cp:revision>
  <dcterms:created xsi:type="dcterms:W3CDTF">2013-10-30T11:24:19Z</dcterms:created>
  <dcterms:modified xsi:type="dcterms:W3CDTF">2016-04-05T10:06:58Z</dcterms:modified>
</cp:coreProperties>
</file>