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8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ucia\ricerca%20indipendente\grafo%20diff%20per%20paz-gennaio%202016-rev25-3-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183764876970182E-2"/>
          <c:y val="0.1037881959362939"/>
          <c:w val="0.88602937883399135"/>
          <c:h val="0.740493017226500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dati!$I$1</c:f>
              <c:strCache>
                <c:ptCount val="1"/>
                <c:pt idx="0">
                  <c:v>diff-pzprevisti-effettivi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5645315190390078E-3"/>
                  <c:y val="4.697399402255926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dati!$F$2:$F$63</c:f>
              <c:strCache>
                <c:ptCount val="39"/>
                <c:pt idx="0">
                  <c:v>1000</c:v>
                </c:pt>
                <c:pt idx="1">
                  <c:v>161</c:v>
                </c:pt>
                <c:pt idx="2">
                  <c:v>100</c:v>
                </c:pt>
                <c:pt idx="3">
                  <c:v>130</c:v>
                </c:pt>
                <c:pt idx="4">
                  <c:v>130</c:v>
                </c:pt>
                <c:pt idx="5">
                  <c:v>125</c:v>
                </c:pt>
                <c:pt idx="6">
                  <c:v>60</c:v>
                </c:pt>
                <c:pt idx="7">
                  <c:v>150</c:v>
                </c:pt>
                <c:pt idx="8">
                  <c:v>60</c:v>
                </c:pt>
                <c:pt idx="9">
                  <c:v>206</c:v>
                </c:pt>
                <c:pt idx="10">
                  <c:v>50</c:v>
                </c:pt>
                <c:pt idx="11">
                  <c:v>52</c:v>
                </c:pt>
                <c:pt idx="12">
                  <c:v>55</c:v>
                </c:pt>
                <c:pt idx="13">
                  <c:v>108</c:v>
                </c:pt>
                <c:pt idx="14">
                  <c:v>20</c:v>
                </c:pt>
                <c:pt idx="15">
                  <c:v>50</c:v>
                </c:pt>
                <c:pt idx="16">
                  <c:v>25</c:v>
                </c:pt>
                <c:pt idx="17">
                  <c:v>9</c:v>
                </c:pt>
                <c:pt idx="18">
                  <c:v>48</c:v>
                </c:pt>
                <c:pt idx="19">
                  <c:v>35</c:v>
                </c:pt>
                <c:pt idx="20">
                  <c:v>10</c:v>
                </c:pt>
                <c:pt idx="21">
                  <c:v>120</c:v>
                </c:pt>
                <c:pt idx="22">
                  <c:v>17</c:v>
                </c:pt>
                <c:pt idx="23">
                  <c:v>40</c:v>
                </c:pt>
                <c:pt idx="24">
                  <c:v>30</c:v>
                </c:pt>
                <c:pt idx="25">
                  <c:v>60</c:v>
                </c:pt>
                <c:pt idx="26">
                  <c:v>60</c:v>
                </c:pt>
                <c:pt idx="27">
                  <c:v>60</c:v>
                </c:pt>
                <c:pt idx="28">
                  <c:v>80</c:v>
                </c:pt>
                <c:pt idx="29">
                  <c:v>6</c:v>
                </c:pt>
                <c:pt idx="30">
                  <c:v>35</c:v>
                </c:pt>
                <c:pt idx="31">
                  <c:v>180</c:v>
                </c:pt>
                <c:pt idx="32">
                  <c:v>20</c:v>
                </c:pt>
                <c:pt idx="33">
                  <c:v>20</c:v>
                </c:pt>
                <c:pt idx="34">
                  <c:v>120</c:v>
                </c:pt>
                <c:pt idx="35">
                  <c:v>85</c:v>
                </c:pt>
                <c:pt idx="36">
                  <c:v>24</c:v>
                </c:pt>
                <c:pt idx="37">
                  <c:v>60</c:v>
                </c:pt>
                <c:pt idx="38">
                  <c:v>222</c:v>
                </c:pt>
              </c:strCache>
            </c:strRef>
          </c:cat>
          <c:val>
            <c:numRef>
              <c:f>dati!$I$2:$I$63</c:f>
              <c:numCache>
                <c:formatCode>0</c:formatCode>
                <c:ptCount val="39"/>
                <c:pt idx="0">
                  <c:v>-635</c:v>
                </c:pt>
                <c:pt idx="1">
                  <c:v>-115</c:v>
                </c:pt>
                <c:pt idx="2">
                  <c:v>-81</c:v>
                </c:pt>
                <c:pt idx="3">
                  <c:v>-79</c:v>
                </c:pt>
                <c:pt idx="4">
                  <c:v>-76</c:v>
                </c:pt>
                <c:pt idx="5">
                  <c:v>-47</c:v>
                </c:pt>
                <c:pt idx="6">
                  <c:v>-45</c:v>
                </c:pt>
                <c:pt idx="7">
                  <c:v>-45</c:v>
                </c:pt>
                <c:pt idx="8">
                  <c:v>-40</c:v>
                </c:pt>
                <c:pt idx="9">
                  <c:v>-35</c:v>
                </c:pt>
                <c:pt idx="10">
                  <c:v>-35</c:v>
                </c:pt>
                <c:pt idx="11">
                  <c:v>-25</c:v>
                </c:pt>
                <c:pt idx="12">
                  <c:v>-23</c:v>
                </c:pt>
                <c:pt idx="13">
                  <c:v>-22</c:v>
                </c:pt>
                <c:pt idx="14">
                  <c:v>-20</c:v>
                </c:pt>
                <c:pt idx="15">
                  <c:v>-19</c:v>
                </c:pt>
                <c:pt idx="16">
                  <c:v>-18</c:v>
                </c:pt>
                <c:pt idx="17">
                  <c:v>-16</c:v>
                </c:pt>
                <c:pt idx="18">
                  <c:v>-14</c:v>
                </c:pt>
                <c:pt idx="19">
                  <c:v>-5</c:v>
                </c:pt>
                <c:pt idx="20">
                  <c:v>-3</c:v>
                </c:pt>
                <c:pt idx="21">
                  <c:v>-2</c:v>
                </c:pt>
                <c:pt idx="22">
                  <c:v>-1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2</c:v>
                </c:pt>
                <c:pt idx="29">
                  <c:v>4</c:v>
                </c:pt>
                <c:pt idx="30">
                  <c:v>4</c:v>
                </c:pt>
                <c:pt idx="31">
                  <c:v>6</c:v>
                </c:pt>
                <c:pt idx="32">
                  <c:v>7</c:v>
                </c:pt>
                <c:pt idx="33">
                  <c:v>10</c:v>
                </c:pt>
                <c:pt idx="34">
                  <c:v>12</c:v>
                </c:pt>
                <c:pt idx="35">
                  <c:v>14</c:v>
                </c:pt>
                <c:pt idx="36">
                  <c:v>16</c:v>
                </c:pt>
                <c:pt idx="37">
                  <c:v>20</c:v>
                </c:pt>
                <c:pt idx="38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431360"/>
        <c:axId val="66972480"/>
        <c:axId val="0"/>
      </c:bar3DChart>
      <c:catAx>
        <c:axId val="92431360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39 published studies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6972480"/>
        <c:crosses val="autoZero"/>
        <c:auto val="0"/>
        <c:lblAlgn val="ctr"/>
        <c:lblOffset val="100"/>
        <c:noMultiLvlLbl val="0"/>
      </c:catAx>
      <c:valAx>
        <c:axId val="66972480"/>
        <c:scaling>
          <c:orientation val="minMax"/>
          <c:max val="60"/>
          <c:min val="-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1">
                    <a:latin typeface="+mn-lt"/>
                  </a:defRPr>
                </a:pPr>
                <a:r>
                  <a:rPr lang="en-US" sz="1000" b="1" i="0" u="none" strike="noStrike" baseline="0" dirty="0">
                    <a:effectLst/>
                    <a:latin typeface="+mn-lt"/>
                  </a:rPr>
                  <a:t>Absolute difference between planned and </a:t>
                </a:r>
                <a:r>
                  <a:rPr lang="en-US" sz="1000" b="1" i="0" u="none" strike="noStrike" baseline="0" dirty="0" smtClean="0">
                    <a:effectLst/>
                    <a:latin typeface="+mn-lt"/>
                  </a:rPr>
                  <a:t>final sample </a:t>
                </a:r>
                <a:r>
                  <a:rPr lang="en-US" sz="1000" b="1" i="0" u="none" strike="noStrike" baseline="0" dirty="0">
                    <a:effectLst/>
                    <a:latin typeface="+mn-lt"/>
                  </a:rPr>
                  <a:t>size </a:t>
                </a:r>
                <a:endParaRPr lang="it-IT" b="1" dirty="0"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2.5825366061991997E-2"/>
              <c:y val="0.11799585454502751"/>
            </c:manualLayout>
          </c:layout>
          <c:overlay val="0"/>
        </c:title>
        <c:numFmt formatCode="0" sourceLinked="1"/>
        <c:majorTickMark val="cross"/>
        <c:minorTickMark val="none"/>
        <c:tickLblPos val="nextTo"/>
        <c:crossAx val="92431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0.01045</cdr:x>
      <cdr:y>0.82518</cdr:y>
    </cdr:from>
    <cdr:to>
      <cdr:x>0.0453</cdr:x>
      <cdr:y>0.8718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114300" y="3371851"/>
          <a:ext cx="38100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  <cdr:relSizeAnchor xmlns:cdr="http://schemas.openxmlformats.org/drawingml/2006/chartDrawing">
    <cdr:from>
      <cdr:x>0.05252</cdr:x>
      <cdr:y>0.74596</cdr:y>
    </cdr:from>
    <cdr:to>
      <cdr:x>0.12363</cdr:x>
      <cdr:y>0.94919</cdr:y>
    </cdr:to>
    <cdr:grpSp>
      <cdr:nvGrpSpPr>
        <cdr:cNvPr id="5" name="Gruppo 4"/>
        <cdr:cNvGrpSpPr/>
      </cdr:nvGrpSpPr>
      <cdr:grpSpPr>
        <a:xfrm xmlns:a="http://schemas.openxmlformats.org/drawingml/2006/main">
          <a:off x="438290" y="4425074"/>
          <a:ext cx="593428" cy="1205570"/>
          <a:chOff x="180202" y="3057347"/>
          <a:chExt cx="777480" cy="830355"/>
        </a:xfrm>
      </cdr:grpSpPr>
      <cdr:sp macro="" textlink="">
        <cdr:nvSpPr>
          <cdr:cNvPr id="3" name="CasellaDiTesto 2"/>
          <cdr:cNvSpPr txBox="1"/>
        </cdr:nvSpPr>
        <cdr:spPr>
          <a:xfrm xmlns:a="http://schemas.openxmlformats.org/drawingml/2006/main">
            <a:off x="180202" y="3245226"/>
            <a:ext cx="574323" cy="642476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vertOverflow="clip" wrap="none" rtlCol="0"/>
          <a:lstStyle xmlns:a="http://schemas.openxmlformats.org/drawingml/2006/main"/>
          <a:p xmlns:a="http://schemas.openxmlformats.org/drawingml/2006/main">
            <a:r>
              <a:rPr lang="it-IT" sz="1100"/>
              <a:t>&gt; -100</a:t>
            </a:r>
          </a:p>
        </cdr:txBody>
      </cdr:sp>
      <cdr:sp macro="" textlink="">
        <cdr:nvSpPr>
          <cdr:cNvPr id="4" name="CasellaDiTesto 3"/>
          <cdr:cNvSpPr txBox="1"/>
        </cdr:nvSpPr>
        <cdr:spPr>
          <a:xfrm xmlns:a="http://schemas.openxmlformats.org/drawingml/2006/main" rot="5400000">
            <a:off x="622602" y="3106557"/>
            <a:ext cx="384289" cy="28587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none" rtlCol="0"/>
          <a:lstStyle xmlns:a="http://schemas.openxmlformats.org/drawingml/2006/main"/>
          <a:p xmlns:a="http://schemas.openxmlformats.org/drawingml/2006/main">
            <a:r>
              <a:rPr lang="it-IT" sz="1200" b="1">
                <a:solidFill>
                  <a:schemeClr val="bg1">
                    <a:lumMod val="50000"/>
                  </a:schemeClr>
                </a:solidFill>
              </a:rPr>
              <a:t>//</a:t>
            </a:r>
            <a:endParaRPr lang="it-IT" sz="1400" b="1">
              <a:solidFill>
                <a:schemeClr val="bg1">
                  <a:lumMod val="50000"/>
                </a:schemeClr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0.54087</cdr:x>
      <cdr:y>0.10925</cdr:y>
    </cdr:from>
    <cdr:to>
      <cdr:x>0.54132</cdr:x>
      <cdr:y>0.83148</cdr:y>
    </cdr:to>
    <cdr:cxnSp macro="">
      <cdr:nvCxnSpPr>
        <cdr:cNvPr id="7" name="Connettore 1 6"/>
        <cdr:cNvCxnSpPr/>
      </cdr:nvCxnSpPr>
      <cdr:spPr>
        <a:xfrm xmlns:a="http://schemas.openxmlformats.org/drawingml/2006/main">
          <a:off x="4513644" y="648072"/>
          <a:ext cx="3756" cy="428430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0.74367</cdr:x>
      <cdr:y>0.11046</cdr:y>
    </cdr:from>
    <cdr:to>
      <cdr:x>0.74976</cdr:x>
      <cdr:y>0.83443</cdr:y>
    </cdr:to>
    <cdr:cxnSp macro="">
      <cdr:nvCxnSpPr>
        <cdr:cNvPr id="9" name="Connettore 1 8"/>
        <cdr:cNvCxnSpPr/>
      </cdr:nvCxnSpPr>
      <cdr:spPr>
        <a:xfrm xmlns:a="http://schemas.openxmlformats.org/drawingml/2006/main">
          <a:off x="6206048" y="655280"/>
          <a:ext cx="50816" cy="429459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0.34099</cdr:x>
      <cdr:y>0.10918</cdr:y>
    </cdr:from>
    <cdr:to>
      <cdr:x>0.34105</cdr:x>
      <cdr:y>0.83283</cdr:y>
    </cdr:to>
    <cdr:cxnSp macro="">
      <cdr:nvCxnSpPr>
        <cdr:cNvPr id="10" name="Connettore 1 9"/>
        <cdr:cNvCxnSpPr/>
      </cdr:nvCxnSpPr>
      <cdr:spPr>
        <a:xfrm xmlns:a="http://schemas.openxmlformats.org/drawingml/2006/main">
          <a:off x="2845628" y="647660"/>
          <a:ext cx="477" cy="429273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0.31824</cdr:x>
      <cdr:y>0.13494</cdr:y>
    </cdr:from>
    <cdr:to>
      <cdr:x>0.36007</cdr:x>
      <cdr:y>0.26804</cdr:y>
    </cdr:to>
    <cdr:sp macro="" textlink="">
      <cdr:nvSpPr>
        <cdr:cNvPr id="11" name="CasellaDiTesto 10"/>
        <cdr:cNvSpPr txBox="1"/>
      </cdr:nvSpPr>
      <cdr:spPr>
        <a:xfrm xmlns:a="http://schemas.openxmlformats.org/drawingml/2006/main">
          <a:off x="2943367" y="574549"/>
          <a:ext cx="386876" cy="5666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it-IT" sz="1100"/>
            <a:t>Q</a:t>
          </a:r>
          <a:r>
            <a:rPr lang="it-IT" sz="1100" baseline="-25000"/>
            <a:t>1</a:t>
          </a:r>
        </a:p>
      </cdr:txBody>
    </cdr:sp>
  </cdr:relSizeAnchor>
  <cdr:relSizeAnchor xmlns:cdr="http://schemas.openxmlformats.org/drawingml/2006/chartDrawing">
    <cdr:from>
      <cdr:x>0.71655</cdr:x>
      <cdr:y>0.13494</cdr:y>
    </cdr:from>
    <cdr:to>
      <cdr:x>0.75838</cdr:x>
      <cdr:y>0.26803</cdr:y>
    </cdr:to>
    <cdr:sp macro="" textlink="">
      <cdr:nvSpPr>
        <cdr:cNvPr id="12" name="CasellaDiTesto 1"/>
        <cdr:cNvSpPr txBox="1"/>
      </cdr:nvSpPr>
      <cdr:spPr>
        <a:xfrm xmlns:a="http://schemas.openxmlformats.org/drawingml/2006/main">
          <a:off x="6770559" y="726220"/>
          <a:ext cx="395243" cy="7162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/>
            <a:t>Q</a:t>
          </a:r>
          <a:r>
            <a:rPr lang="it-IT" sz="1100" baseline="-25000"/>
            <a:t>3</a:t>
          </a:r>
        </a:p>
      </cdr:txBody>
    </cdr:sp>
  </cdr:relSizeAnchor>
  <cdr:relSizeAnchor xmlns:cdr="http://schemas.openxmlformats.org/drawingml/2006/chartDrawing">
    <cdr:from>
      <cdr:x>0.48404</cdr:x>
      <cdr:y>0.13494</cdr:y>
    </cdr:from>
    <cdr:to>
      <cdr:x>0.55065</cdr:x>
      <cdr:y>0.21996</cdr:y>
    </cdr:to>
    <cdr:sp macro="" textlink="">
      <cdr:nvSpPr>
        <cdr:cNvPr id="13" name="CasellaDiTesto 1"/>
        <cdr:cNvSpPr txBox="1"/>
      </cdr:nvSpPr>
      <cdr:spPr>
        <a:xfrm xmlns:a="http://schemas.openxmlformats.org/drawingml/2006/main">
          <a:off x="4476750" y="574549"/>
          <a:ext cx="616058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/>
            <a:t>Median</a:t>
          </a:r>
          <a:endParaRPr lang="it-IT" sz="1100" baseline="-25000"/>
        </a:p>
      </cdr:txBody>
    </cdr:sp>
  </cdr:relSizeAnchor>
  <cdr:relSizeAnchor xmlns:cdr="http://schemas.openxmlformats.org/drawingml/2006/chartDrawing">
    <cdr:from>
      <cdr:x>0.00863</cdr:x>
      <cdr:y>0.89626</cdr:y>
    </cdr:from>
    <cdr:to>
      <cdr:x>0.99713</cdr:x>
      <cdr:y>0.98751</cdr:y>
    </cdr:to>
    <cdr:sp macro="" textlink="">
      <cdr:nvSpPr>
        <cdr:cNvPr id="6" name="CasellaDiTesto 5"/>
        <cdr:cNvSpPr txBox="1"/>
      </cdr:nvSpPr>
      <cdr:spPr>
        <a:xfrm xmlns:a="http://schemas.openxmlformats.org/drawingml/2006/main">
          <a:off x="72009" y="5316661"/>
          <a:ext cx="8249250" cy="541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/>
            <a:t>Comparison between planned sample size (as reported at the beginning of the </a:t>
          </a:r>
          <a:r>
            <a:rPr lang="en-US" dirty="0" smtClean="0"/>
            <a:t>study) </a:t>
          </a:r>
          <a:r>
            <a:rPr lang="en-US" dirty="0"/>
            <a:t>and final number of subjects reported</a:t>
          </a:r>
        </a:p>
        <a:p xmlns:a="http://schemas.openxmlformats.org/drawingml/2006/main">
          <a:r>
            <a:rPr lang="en-US" dirty="0"/>
            <a:t>in the published article. Median difference: -5 subjects; </a:t>
          </a:r>
          <a:r>
            <a:rPr lang="en-US"/>
            <a:t>interquartile </a:t>
          </a:r>
          <a:r>
            <a:rPr lang="en-US" smtClean="0"/>
            <a:t>range:  </a:t>
          </a:r>
          <a:r>
            <a:rPr lang="en-US" dirty="0"/>
            <a:t>-35 to +3 subjects.</a:t>
          </a:r>
          <a:endParaRPr lang="it-IT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025466"/>
              </p:ext>
            </p:extLst>
          </p:nvPr>
        </p:nvGraphicFramePr>
        <p:xfrm>
          <a:off x="179512" y="548680"/>
          <a:ext cx="8345209" cy="5932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9080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52450"/>
            <a:ext cx="8343900" cy="592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878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63</Words>
  <Application>Microsoft Office PowerPoint</Application>
  <PresentationFormat>Presentazione su schermo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Lucia</dc:creator>
  <cp:lastModifiedBy>Traversa Giuseppe</cp:lastModifiedBy>
  <cp:revision>5</cp:revision>
  <dcterms:created xsi:type="dcterms:W3CDTF">2016-03-25T18:22:04Z</dcterms:created>
  <dcterms:modified xsi:type="dcterms:W3CDTF">2016-03-29T14:19:37Z</dcterms:modified>
</cp:coreProperties>
</file>