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8.xml" ContentType="application/vnd.openxmlformats-officedocument.presentationml.slideLayout+xml"/>
  <Default Extension="png" ContentType="image/png"/>
  <Override PartName="/ppt/slideLayouts/slideLayout7.xml" ContentType="application/vnd.openxmlformats-officedocument.presentationml.slideLayout+xml"/>
  <Default Extension="bin" ContentType="application/vnd.openxmlformats-officedocument.presentationml.printerSettings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</p:sldMasterIdLst>
  <p:sldIdLst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3400" y="-12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printerSettings" Target="printerSettings/printerSettings1.bin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3C11B-8C02-634E-8046-95BBFFE15B31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3919-1482-CA46-89A4-272A39D62D76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8FB14-717E-9C4D-8491-45AF14AB1077}" type="datetimeFigureOut">
              <a:rPr lang="de-DE"/>
              <a:pPr/>
              <a:t>3/18/16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D6FB-B2D2-FE46-8DC2-E6AA22B5703E}" type="slidenum">
              <a:rPr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4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3C11B-8C02-634E-8046-95BBFFE15B31}" type="datetimeFigureOut">
              <a:rPr lang="de-DE">
                <a:solidFill>
                  <a:prstClr val="black">
                    <a:tint val="75000"/>
                  </a:prstClr>
                </a:solidFill>
              </a:rPr>
              <a:pPr/>
              <a:t>3/18/16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53919-1482-CA46-89A4-272A39D62D76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399417" y="5455710"/>
            <a:ext cx="54189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>
                <a:latin typeface="Times New Roman"/>
                <a:cs typeface="Times New Roman"/>
              </a:rPr>
              <a:t>Supplementary Figure 1.</a:t>
            </a:r>
            <a:r>
              <a:rPr lang="en-GB" sz="1200" dirty="0" smtClean="0">
                <a:latin typeface="Times New Roman"/>
                <a:cs typeface="Times New Roman"/>
              </a:rPr>
              <a:t> </a:t>
            </a:r>
            <a:r>
              <a:rPr lang="en-GB" sz="1200" b="1" dirty="0" smtClean="0">
                <a:latin typeface="Times New Roman"/>
                <a:cs typeface="Times New Roman"/>
              </a:rPr>
              <a:t>Topology analysis of potato </a:t>
            </a:r>
            <a:r>
              <a:rPr lang="en-GB" sz="1200" b="1" dirty="0" err="1" smtClean="0">
                <a:latin typeface="Times New Roman"/>
                <a:cs typeface="Times New Roman"/>
              </a:rPr>
              <a:t>SWEETs</a:t>
            </a:r>
            <a:r>
              <a:rPr lang="en-GB" sz="1200" b="1" dirty="0" smtClean="0">
                <a:latin typeface="Times New Roman"/>
                <a:cs typeface="Times New Roman"/>
              </a:rPr>
              <a:t>. </a:t>
            </a:r>
            <a:r>
              <a:rPr lang="en-GB" sz="1200" dirty="0" smtClean="0">
                <a:latin typeface="Times New Roman"/>
                <a:cs typeface="Times New Roman"/>
              </a:rPr>
              <a:t>The upper panel shows the predicted domain structure of potato </a:t>
            </a:r>
            <a:r>
              <a:rPr lang="en-GB" sz="1200" dirty="0" err="1" smtClean="0">
                <a:latin typeface="Times New Roman"/>
                <a:cs typeface="Times New Roman"/>
              </a:rPr>
              <a:t>SWEETs </a:t>
            </a:r>
            <a:r>
              <a:rPr lang="en-GB" sz="1200" dirty="0" smtClean="0">
                <a:latin typeface="Times New Roman"/>
                <a:cs typeface="Times New Roman"/>
              </a:rPr>
              <a:t>in the NCBI database that were predicted to have more or less than 7 TM domains. Manual annotation and expression data (here not shown) revealed that almost all of them were wrongly annotated. Only </a:t>
            </a:r>
            <a:r>
              <a:rPr lang="en-GB" sz="1200" i="1" dirty="0" smtClean="0">
                <a:latin typeface="Times New Roman"/>
                <a:cs typeface="Times New Roman"/>
              </a:rPr>
              <a:t>SWEET7c </a:t>
            </a:r>
            <a:r>
              <a:rPr lang="en-GB" sz="1200" dirty="0" smtClean="0">
                <a:latin typeface="Times New Roman"/>
                <a:cs typeface="Times New Roman"/>
              </a:rPr>
              <a:t>that is possibly a pseudogene contains only 4 TM domains.</a:t>
            </a:r>
          </a:p>
        </p:txBody>
      </p:sp>
      <p:grpSp>
        <p:nvGrpSpPr>
          <p:cNvPr id="2" name="Group 194"/>
          <p:cNvGrpSpPr/>
          <p:nvPr/>
        </p:nvGrpSpPr>
        <p:grpSpPr>
          <a:xfrm>
            <a:off x="892608" y="849242"/>
            <a:ext cx="3941855" cy="4489318"/>
            <a:chOff x="892608" y="849242"/>
            <a:chExt cx="3941855" cy="4489318"/>
          </a:xfrm>
        </p:grpSpPr>
        <p:grpSp>
          <p:nvGrpSpPr>
            <p:cNvPr id="3" name="Group 191"/>
            <p:cNvGrpSpPr/>
            <p:nvPr/>
          </p:nvGrpSpPr>
          <p:grpSpPr>
            <a:xfrm>
              <a:off x="892608" y="849242"/>
              <a:ext cx="3941855" cy="4489318"/>
              <a:chOff x="2454708" y="633342"/>
              <a:chExt cx="3941855" cy="4489318"/>
            </a:xfrm>
          </p:grpSpPr>
          <p:grpSp>
            <p:nvGrpSpPr>
              <p:cNvPr id="4" name="Group 190"/>
              <p:cNvGrpSpPr/>
              <p:nvPr/>
            </p:nvGrpSpPr>
            <p:grpSpPr>
              <a:xfrm>
                <a:off x="2564500" y="4907216"/>
                <a:ext cx="2039007" cy="215444"/>
                <a:chOff x="1389750" y="4951666"/>
                <a:chExt cx="2039007" cy="215444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1389750" y="5044058"/>
                  <a:ext cx="127922" cy="6113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800">
                    <a:latin typeface="Helvetica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2340627" y="5056659"/>
                  <a:ext cx="127922" cy="1836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800">
                    <a:latin typeface="Helvetica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828551" y="5056659"/>
                  <a:ext cx="127922" cy="18365"/>
                </a:xfrm>
                <a:prstGeom prst="rect">
                  <a:avLst/>
                </a:prstGeom>
                <a:solidFill>
                  <a:srgbClr val="FE59FF"/>
                </a:solidFill>
                <a:ln>
                  <a:solidFill>
                    <a:srgbClr val="FE59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800">
                    <a:latin typeface="Helvetica"/>
                  </a:endParaRP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1460426" y="4951666"/>
                  <a:ext cx="91345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err="1" smtClean="0">
                      <a:latin typeface="Helvetica"/>
                    </a:rPr>
                    <a:t>transmembrane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399241" y="4951666"/>
                  <a:ext cx="46154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err="1" smtClean="0">
                      <a:latin typeface="Helvetica"/>
                    </a:rPr>
                    <a:t>inside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>
                  <a:off x="2897646" y="4951666"/>
                  <a:ext cx="53111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err="1" smtClean="0">
                      <a:latin typeface="Helvetica"/>
                    </a:rPr>
                    <a:t>outside</a:t>
                  </a:r>
                  <a:endParaRPr lang="de-DE" sz="800" dirty="0">
                    <a:latin typeface="Helvetica"/>
                  </a:endParaRPr>
                </a:p>
              </p:txBody>
            </p:sp>
          </p:grpSp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2"/>
              <a:srcRect l="11761" t="13387" r="2507" b="78265"/>
              <a:stretch>
                <a:fillRect/>
              </a:stretch>
            </p:blipFill>
            <p:spPr>
              <a:xfrm>
                <a:off x="2581246" y="1374931"/>
                <a:ext cx="1045198" cy="176123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3"/>
              <a:srcRect l="12551" t="15015" b="77890"/>
              <a:stretch>
                <a:fillRect/>
              </a:stretch>
            </p:blipFill>
            <p:spPr>
              <a:xfrm>
                <a:off x="3282890" y="2205334"/>
                <a:ext cx="999656" cy="149982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4"/>
              <a:srcRect l="10330" t="15694" b="78165"/>
              <a:stretch>
                <a:fillRect/>
              </a:stretch>
            </p:blipFill>
            <p:spPr>
              <a:xfrm>
                <a:off x="2570850" y="2219266"/>
                <a:ext cx="637602" cy="136050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5"/>
              <a:srcRect l="10604" t="15007" b="77489"/>
              <a:stretch>
                <a:fillRect/>
              </a:stretch>
            </p:blipFill>
            <p:spPr>
              <a:xfrm>
                <a:off x="2566194" y="2069571"/>
                <a:ext cx="1219925" cy="166957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6"/>
              <a:srcRect l="10693" t="16061" b="77681"/>
              <a:stretch>
                <a:fillRect/>
              </a:stretch>
            </p:blipFill>
            <p:spPr>
              <a:xfrm>
                <a:off x="2565322" y="1690527"/>
                <a:ext cx="1312839" cy="140205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7"/>
              <a:srcRect l="12079" t="15481" b="78512"/>
              <a:stretch>
                <a:fillRect/>
              </a:stretch>
            </p:blipFill>
            <p:spPr>
              <a:xfrm>
                <a:off x="2582335" y="1544572"/>
                <a:ext cx="744810" cy="134637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8"/>
              <a:srcRect l="11684" t="13475" b="78914"/>
              <a:stretch>
                <a:fillRect/>
              </a:stretch>
            </p:blipFill>
            <p:spPr>
              <a:xfrm>
                <a:off x="3200390" y="1211598"/>
                <a:ext cx="718041" cy="199075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9"/>
              <a:srcRect l="10444" t="13786" b="77893"/>
              <a:stretch>
                <a:fillRect/>
              </a:stretch>
            </p:blipFill>
            <p:spPr>
              <a:xfrm>
                <a:off x="2575526" y="1231155"/>
                <a:ext cx="529867" cy="199627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10"/>
              <a:srcRect l="11044" t="15177" r="2934" b="78549"/>
              <a:stretch>
                <a:fillRect/>
              </a:stretch>
            </p:blipFill>
            <p:spPr>
              <a:xfrm>
                <a:off x="2572126" y="1131734"/>
                <a:ext cx="1196981" cy="15008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11"/>
              <a:srcRect l="11026" t="15837" r="2966" b="78213"/>
              <a:stretch>
                <a:fillRect/>
              </a:stretch>
            </p:blipFill>
            <p:spPr>
              <a:xfrm>
                <a:off x="2564045" y="881769"/>
                <a:ext cx="2352167" cy="135668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2575530" y="853373"/>
                <a:ext cx="2396808" cy="1501943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12"/>
              <a:srcRect l="11829" t="15364" r="2412" b="77840"/>
              <a:stretch>
                <a:fillRect/>
              </a:stretch>
            </p:blipFill>
            <p:spPr>
              <a:xfrm>
                <a:off x="2585735" y="1004845"/>
                <a:ext cx="1451590" cy="153294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/>
              </p:cNvPicPr>
              <p:nvPr/>
            </p:nvPicPr>
            <p:blipFill>
              <a:blip r:embed="rId13"/>
              <a:srcRect l="12048" t="14910" b="78302"/>
              <a:stretch>
                <a:fillRect/>
              </a:stretch>
            </p:blipFill>
            <p:spPr>
              <a:xfrm>
                <a:off x="2582331" y="1794386"/>
                <a:ext cx="1245884" cy="159577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14"/>
              <a:srcRect l="12515" t="16014" b="79052"/>
              <a:stretch>
                <a:fillRect/>
              </a:stretch>
            </p:blipFill>
            <p:spPr>
              <a:xfrm>
                <a:off x="2581052" y="1953962"/>
                <a:ext cx="1142929" cy="118473"/>
              </a:xfrm>
              <a:prstGeom prst="rect">
                <a:avLst/>
              </a:prstGeom>
            </p:spPr>
          </p:pic>
          <p:grpSp>
            <p:nvGrpSpPr>
              <p:cNvPr id="7" name="Group 175"/>
              <p:cNvGrpSpPr/>
              <p:nvPr/>
            </p:nvGrpSpPr>
            <p:grpSpPr>
              <a:xfrm>
                <a:off x="5016498" y="839326"/>
                <a:ext cx="1380065" cy="1558666"/>
                <a:chOff x="1206498" y="832976"/>
                <a:chExt cx="1380065" cy="1558666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1206498" y="832976"/>
                  <a:ext cx="138006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SWEET1b and SWEET1c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1206498" y="973013"/>
                  <a:ext cx="63965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SWEET1f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1206498" y="1106701"/>
                  <a:ext cx="71580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SWEET2b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206498" y="1240389"/>
                  <a:ext cx="67112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SWEET3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206498" y="1374076"/>
                  <a:ext cx="8791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SWEET7a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206498" y="1507764"/>
                  <a:ext cx="10229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SWEET7c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206498" y="1641452"/>
                  <a:ext cx="82604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SWEET11d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1206498" y="1775139"/>
                  <a:ext cx="81059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SWEET12b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1206498" y="1908827"/>
                  <a:ext cx="81059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SWEET12c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1206498" y="2042515"/>
                  <a:ext cx="100439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SWEET12d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1206498" y="2176198"/>
                  <a:ext cx="11967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SWEET12e</a:t>
                  </a:r>
                  <a:endParaRPr lang="de-DE" sz="800" dirty="0">
                    <a:latin typeface="Helvetica"/>
                  </a:endParaRPr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3217092" y="633342"/>
                <a:ext cx="93106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NCBI </a:t>
                </a:r>
                <a:r>
                  <a:rPr lang="de-DE" sz="800" dirty="0" err="1" smtClean="0">
                    <a:latin typeface="Helvetica"/>
                  </a:rPr>
                  <a:t>annotation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898575" y="1193202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835339" y="1410673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842143" y="1628144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3793153" y="1798159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254648" y="2127794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3692685" y="1945748"/>
                <a:ext cx="48990" cy="1782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3754819" y="2022831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183956" y="2215845"/>
                <a:ext cx="48990" cy="1319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 b="1" dirty="0">
                  <a:latin typeface="Helvetica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3302649" y="1543510"/>
                <a:ext cx="48990" cy="1319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 b="1" dirty="0">
                  <a:latin typeface="Helvetica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3092126" y="1285584"/>
                <a:ext cx="112920" cy="1527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 b="1" dirty="0">
                  <a:latin typeface="Helvetica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087470" y="1273051"/>
                <a:ext cx="112920" cy="1527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 b="1" dirty="0">
                  <a:latin typeface="Helvetica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255671" y="2434839"/>
                <a:ext cx="107207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 smtClean="0">
                    <a:latin typeface="Helvetica"/>
                  </a:rPr>
                  <a:t>amino</a:t>
                </a:r>
                <a:r>
                  <a:rPr lang="de-DE" sz="800" dirty="0" smtClean="0">
                    <a:latin typeface="Helvetica"/>
                  </a:rPr>
                  <a:t> </a:t>
                </a:r>
                <a:r>
                  <a:rPr lang="de-DE" sz="800" dirty="0" err="1" smtClean="0">
                    <a:latin typeface="Helvetica"/>
                  </a:rPr>
                  <a:t>acid</a:t>
                </a:r>
                <a:r>
                  <a:rPr lang="de-DE" sz="800" dirty="0" smtClean="0">
                    <a:latin typeface="Helvetica"/>
                  </a:rPr>
                  <a:t> </a:t>
                </a:r>
                <a:r>
                  <a:rPr lang="de-DE" sz="800" dirty="0" err="1" smtClean="0">
                    <a:latin typeface="Helvetica"/>
                  </a:rPr>
                  <a:t>position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4576940" y="833344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13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3722369" y="968378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6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537815" y="1100529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>
                    <a:latin typeface="Helvetica"/>
                  </a:rPr>
                  <a:t>8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2867269" y="1235967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3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398395" y="1235967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3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848470" y="2175688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3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3255672" y="1371886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>
                    <a:latin typeface="Helvetica"/>
                  </a:rPr>
                  <a:t>6</a:t>
                </a: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3036886" y="1500450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4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3342723" y="1634901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6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3332974" y="1773316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6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3255674" y="1907667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6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3302537" y="2039967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6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3688094" y="2171536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4</a:t>
                </a:r>
                <a:endParaRPr lang="de-DE" sz="800" dirty="0">
                  <a:latin typeface="Helvetica"/>
                </a:endParaRPr>
              </a:p>
            </p:txBody>
          </p:sp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15"/>
              <a:srcRect l="11581" t="15727" r="2579" b="77416"/>
              <a:stretch>
                <a:fillRect/>
              </a:stretch>
            </p:blipFill>
            <p:spPr>
              <a:xfrm>
                <a:off x="2569286" y="4377034"/>
                <a:ext cx="1434535" cy="157526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16"/>
              <a:srcRect l="11217" t="14403" b="78350"/>
              <a:stretch>
                <a:fillRect/>
              </a:stretch>
            </p:blipFill>
            <p:spPr>
              <a:xfrm>
                <a:off x="2563011" y="4236590"/>
                <a:ext cx="1302975" cy="150954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17"/>
              <a:srcRect l="10892" t="14153" b="79105"/>
              <a:stretch>
                <a:fillRect/>
              </a:stretch>
            </p:blipFill>
            <p:spPr>
              <a:xfrm>
                <a:off x="2558827" y="4110573"/>
                <a:ext cx="1411516" cy="133562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18"/>
              <a:srcRect l="10873" t="14955" b="78695"/>
              <a:stretch>
                <a:fillRect/>
              </a:stretch>
            </p:blipFill>
            <p:spPr>
              <a:xfrm>
                <a:off x="2559076" y="3984043"/>
                <a:ext cx="1368949" cy="130303"/>
              </a:xfrm>
              <a:prstGeom prst="rect">
                <a:avLst/>
              </a:prstGeom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19"/>
              <a:srcRect l="10097" t="15886" b="78969"/>
              <a:stretch>
                <a:fillRect/>
              </a:stretch>
            </p:blipFill>
            <p:spPr>
              <a:xfrm>
                <a:off x="2551403" y="3598710"/>
                <a:ext cx="1223348" cy="111819"/>
              </a:xfrm>
              <a:prstGeom prst="rect">
                <a:avLst/>
              </a:prstGeom>
            </p:spPr>
          </p:pic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20"/>
              <a:srcRect l="11179" t="14909" b="77794"/>
              <a:stretch>
                <a:fillRect/>
              </a:stretch>
            </p:blipFill>
            <p:spPr>
              <a:xfrm>
                <a:off x="2565224" y="3448525"/>
                <a:ext cx="1296632" cy="152740"/>
              </a:xfrm>
              <a:prstGeom prst="rect">
                <a:avLst/>
              </a:prstGeom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21"/>
              <a:srcRect l="11835" t="14160" r="747" b="78760"/>
              <a:stretch>
                <a:fillRect/>
              </a:stretch>
            </p:blipFill>
            <p:spPr>
              <a:xfrm>
                <a:off x="2572686" y="3297103"/>
                <a:ext cx="1194858" cy="149371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22"/>
              <a:srcRect l="11460" t="15751" b="78480"/>
              <a:stretch>
                <a:fillRect/>
              </a:stretch>
            </p:blipFill>
            <p:spPr>
              <a:xfrm>
                <a:off x="2569286" y="3184089"/>
                <a:ext cx="1157791" cy="135668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23"/>
              <a:srcRect l="11153" t="15732" b="77885"/>
              <a:stretch>
                <a:fillRect/>
              </a:stretch>
            </p:blipFill>
            <p:spPr>
              <a:xfrm>
                <a:off x="2560024" y="3056047"/>
                <a:ext cx="1229557" cy="148681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24"/>
              <a:srcRect l="10444" t="15727" r="5758" b="79064"/>
              <a:stretch>
                <a:fillRect/>
              </a:stretch>
            </p:blipFill>
            <p:spPr>
              <a:xfrm>
                <a:off x="2559268" y="2916347"/>
                <a:ext cx="1202254" cy="123075"/>
              </a:xfrm>
              <a:prstGeom prst="rect">
                <a:avLst/>
              </a:prstGeom>
            </p:spPr>
          </p:pic>
          <p:sp>
            <p:nvSpPr>
              <p:cNvPr id="32" name="Rectangle 31"/>
              <p:cNvSpPr/>
              <p:nvPr/>
            </p:nvSpPr>
            <p:spPr>
              <a:xfrm>
                <a:off x="2566164" y="2889251"/>
                <a:ext cx="2396808" cy="1637766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25"/>
              <a:srcRect l="12167" t="14095" r="2527" b="78080"/>
              <a:stretch>
                <a:fillRect/>
              </a:stretch>
            </p:blipFill>
            <p:spPr>
              <a:xfrm>
                <a:off x="2572546" y="3837567"/>
                <a:ext cx="1276176" cy="156122"/>
              </a:xfrm>
              <a:prstGeom prst="rect">
                <a:avLst/>
              </a:prstGeom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3261637" y="2671692"/>
                <a:ext cx="10498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 smtClean="0">
                    <a:latin typeface="Helvetica"/>
                  </a:rPr>
                  <a:t>manual</a:t>
                </a:r>
                <a:r>
                  <a:rPr lang="de-DE" sz="800" dirty="0" smtClean="0">
                    <a:latin typeface="Helvetica"/>
                  </a:rPr>
                  <a:t> </a:t>
                </a:r>
                <a:r>
                  <a:rPr lang="de-DE" sz="800" dirty="0" err="1" smtClean="0">
                    <a:latin typeface="Helvetica"/>
                  </a:rPr>
                  <a:t>annotation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3255911" y="4606539"/>
                <a:ext cx="107207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 smtClean="0">
                    <a:latin typeface="Helvetica"/>
                  </a:rPr>
                  <a:t>amino</a:t>
                </a:r>
                <a:r>
                  <a:rPr lang="de-DE" sz="800" dirty="0" smtClean="0">
                    <a:latin typeface="Helvetica"/>
                  </a:rPr>
                  <a:t> </a:t>
                </a:r>
                <a:r>
                  <a:rPr lang="de-DE" sz="800" dirty="0" err="1" smtClean="0">
                    <a:latin typeface="Helvetica"/>
                  </a:rPr>
                  <a:t>acid</a:t>
                </a:r>
                <a:r>
                  <a:rPr lang="de-DE" sz="800" dirty="0" smtClean="0">
                    <a:latin typeface="Helvetica"/>
                  </a:rPr>
                  <a:t> </a:t>
                </a:r>
                <a:r>
                  <a:rPr lang="de-DE" sz="800" dirty="0" err="1" smtClean="0">
                    <a:latin typeface="Helvetica"/>
                  </a:rPr>
                  <a:t>position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3825572" y="3439723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3743050" y="3597671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3745720" y="3263137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3694060" y="3164460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3723091" y="3045665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3894461" y="3966085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3928028" y="4110573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3828292" y="4241271"/>
                <a:ext cx="48990" cy="2174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800">
                  <a:latin typeface="Helvetica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3453472" y="3009118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3384069" y="3140670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3373371" y="3816567"/>
                <a:ext cx="3206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3421493" y="3419808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3500613" y="3283754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3369969" y="3550147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3471532" y="2884394"/>
                <a:ext cx="67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3434487" y="3950802"/>
                <a:ext cx="3206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3382572" y="4214671"/>
                <a:ext cx="3206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3463189" y="4090259"/>
                <a:ext cx="3206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450148" y="4334674"/>
                <a:ext cx="3206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smtClean="0">
                    <a:latin typeface="Helvetica"/>
                  </a:rPr>
                  <a:t>7</a:t>
                </a:r>
                <a:endParaRPr lang="de-DE" sz="800" dirty="0">
                  <a:latin typeface="Helvetica"/>
                </a:endParaRPr>
              </a:p>
            </p:txBody>
          </p:sp>
          <p:grpSp>
            <p:nvGrpSpPr>
              <p:cNvPr id="16" name="Group 158"/>
              <p:cNvGrpSpPr/>
              <p:nvPr/>
            </p:nvGrpSpPr>
            <p:grpSpPr>
              <a:xfrm>
                <a:off x="2461058" y="2335288"/>
                <a:ext cx="2631155" cy="221170"/>
                <a:chOff x="2461058" y="2335288"/>
                <a:chExt cx="2631155" cy="221170"/>
              </a:xfrm>
            </p:grpSpPr>
            <p:sp>
              <p:nvSpPr>
                <p:cNvPr id="87" name="TextBox 86"/>
                <p:cNvSpPr txBox="1"/>
                <p:nvPr/>
              </p:nvSpPr>
              <p:spPr>
                <a:xfrm>
                  <a:off x="2461058" y="2341014"/>
                  <a:ext cx="25284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2883407" y="2341014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100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3365245" y="2341014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200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3845225" y="2335288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>
                      <a:latin typeface="Helvetica"/>
                    </a:rPr>
                    <a:t>3</a:t>
                  </a:r>
                  <a:r>
                    <a:rPr lang="de-DE" sz="800" dirty="0" smtClean="0">
                      <a:latin typeface="Helvetica"/>
                    </a:rPr>
                    <a:t>00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4322527" y="2341014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400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4743178" y="2341014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500</a:t>
                  </a:r>
                  <a:endParaRPr lang="de-DE" sz="800" dirty="0">
                    <a:latin typeface="Helvetica"/>
                  </a:endParaRPr>
                </a:p>
              </p:txBody>
            </p:sp>
            <p:grpSp>
              <p:nvGrpSpPr>
                <p:cNvPr id="31" name="Group 157"/>
                <p:cNvGrpSpPr/>
                <p:nvPr/>
              </p:nvGrpSpPr>
              <p:grpSpPr>
                <a:xfrm>
                  <a:off x="2571752" y="2351544"/>
                  <a:ext cx="2398158" cy="45719"/>
                  <a:chOff x="2571752" y="2351543"/>
                  <a:chExt cx="2398158" cy="245609"/>
                </a:xfrm>
              </p:grpSpPr>
              <p:cxnSp>
                <p:nvCxnSpPr>
                  <p:cNvPr id="79" name="Straight Connector 78"/>
                  <p:cNvCxnSpPr/>
                  <p:nvPr/>
                </p:nvCxnSpPr>
                <p:spPr>
                  <a:xfrm rot="16200000">
                    <a:off x="2454224" y="2469071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51"/>
                  <p:cNvCxnSpPr/>
                  <p:nvPr/>
                </p:nvCxnSpPr>
                <p:spPr>
                  <a:xfrm rot="16200000">
                    <a:off x="2911425" y="2475421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152"/>
                  <p:cNvCxnSpPr/>
                  <p:nvPr/>
                </p:nvCxnSpPr>
                <p:spPr>
                  <a:xfrm rot="16200000">
                    <a:off x="3406726" y="2472246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/>
                  <p:nvPr/>
                </p:nvCxnSpPr>
                <p:spPr>
                  <a:xfrm rot="16200000">
                    <a:off x="3879802" y="2469073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/>
                  <p:cNvCxnSpPr/>
                  <p:nvPr/>
                </p:nvCxnSpPr>
                <p:spPr>
                  <a:xfrm rot="16200000">
                    <a:off x="4359227" y="2469073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/>
                  <p:cNvCxnSpPr/>
                  <p:nvPr/>
                </p:nvCxnSpPr>
                <p:spPr>
                  <a:xfrm rot="16200000">
                    <a:off x="4848178" y="2472248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0" name="Group 159"/>
              <p:cNvGrpSpPr/>
              <p:nvPr/>
            </p:nvGrpSpPr>
            <p:grpSpPr>
              <a:xfrm>
                <a:off x="2454708" y="4506988"/>
                <a:ext cx="2631155" cy="221170"/>
                <a:chOff x="2461058" y="2335288"/>
                <a:chExt cx="2631155" cy="221170"/>
              </a:xfrm>
            </p:grpSpPr>
            <p:sp>
              <p:nvSpPr>
                <p:cNvPr id="161" name="TextBox 160"/>
                <p:cNvSpPr txBox="1"/>
                <p:nvPr/>
              </p:nvSpPr>
              <p:spPr>
                <a:xfrm>
                  <a:off x="2461058" y="2341014"/>
                  <a:ext cx="25284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62" name="TextBox 161"/>
                <p:cNvSpPr txBox="1"/>
                <p:nvPr/>
              </p:nvSpPr>
              <p:spPr>
                <a:xfrm>
                  <a:off x="2883407" y="2341014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100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63" name="TextBox 162"/>
                <p:cNvSpPr txBox="1"/>
                <p:nvPr/>
              </p:nvSpPr>
              <p:spPr>
                <a:xfrm>
                  <a:off x="3365245" y="2341014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200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64" name="TextBox 163"/>
                <p:cNvSpPr txBox="1"/>
                <p:nvPr/>
              </p:nvSpPr>
              <p:spPr>
                <a:xfrm>
                  <a:off x="3845225" y="2335288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>
                      <a:latin typeface="Helvetica"/>
                    </a:rPr>
                    <a:t>3</a:t>
                  </a:r>
                  <a:r>
                    <a:rPr lang="de-DE" sz="800" dirty="0" smtClean="0">
                      <a:latin typeface="Helvetica"/>
                    </a:rPr>
                    <a:t>00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65" name="TextBox 164"/>
                <p:cNvSpPr txBox="1"/>
                <p:nvPr/>
              </p:nvSpPr>
              <p:spPr>
                <a:xfrm>
                  <a:off x="4322527" y="2341014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400</a:t>
                  </a:r>
                  <a:endParaRPr lang="de-DE" sz="800" dirty="0">
                    <a:latin typeface="Helvetica"/>
                  </a:endParaRPr>
                </a:p>
              </p:txBody>
            </p:sp>
            <p:sp>
              <p:nvSpPr>
                <p:cNvPr id="166" name="TextBox 165"/>
                <p:cNvSpPr txBox="1"/>
                <p:nvPr/>
              </p:nvSpPr>
              <p:spPr>
                <a:xfrm>
                  <a:off x="4743178" y="2341014"/>
                  <a:ext cx="3490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800" dirty="0" smtClean="0">
                      <a:latin typeface="Helvetica"/>
                    </a:rPr>
                    <a:t>500</a:t>
                  </a:r>
                  <a:endParaRPr lang="de-DE" sz="800" dirty="0">
                    <a:latin typeface="Helvetica"/>
                  </a:endParaRPr>
                </a:p>
              </p:txBody>
            </p:sp>
            <p:grpSp>
              <p:nvGrpSpPr>
                <p:cNvPr id="44" name="Group 157"/>
                <p:cNvGrpSpPr/>
                <p:nvPr/>
              </p:nvGrpSpPr>
              <p:grpSpPr>
                <a:xfrm>
                  <a:off x="2571752" y="2351544"/>
                  <a:ext cx="2398158" cy="45719"/>
                  <a:chOff x="2571752" y="2351543"/>
                  <a:chExt cx="2398158" cy="245609"/>
                </a:xfrm>
              </p:grpSpPr>
              <p:cxnSp>
                <p:nvCxnSpPr>
                  <p:cNvPr id="168" name="Straight Connector 167"/>
                  <p:cNvCxnSpPr/>
                  <p:nvPr/>
                </p:nvCxnSpPr>
                <p:spPr>
                  <a:xfrm rot="16200000">
                    <a:off x="2454224" y="2469071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/>
                  <p:nvPr/>
                </p:nvCxnSpPr>
                <p:spPr>
                  <a:xfrm rot="16200000">
                    <a:off x="2911425" y="2475421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/>
                  <p:cNvCxnSpPr/>
                  <p:nvPr/>
                </p:nvCxnSpPr>
                <p:spPr>
                  <a:xfrm rot="16200000">
                    <a:off x="3406726" y="2472246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Straight Connector 170"/>
                  <p:cNvCxnSpPr/>
                  <p:nvPr/>
                </p:nvCxnSpPr>
                <p:spPr>
                  <a:xfrm rot="16200000">
                    <a:off x="3879802" y="2469073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/>
                  <p:nvPr/>
                </p:nvCxnSpPr>
                <p:spPr>
                  <a:xfrm rot="16200000">
                    <a:off x="4359227" y="2469073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/>
                </p:nvCxnSpPr>
                <p:spPr>
                  <a:xfrm rot="16200000">
                    <a:off x="4848178" y="2472248"/>
                    <a:ext cx="239259" cy="4204"/>
                  </a:xfrm>
                  <a:prstGeom prst="line">
                    <a:avLst/>
                  </a:prstGeom>
                  <a:ln w="158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9" name="Group 189"/>
              <p:cNvGrpSpPr/>
              <p:nvPr/>
            </p:nvGrpSpPr>
            <p:grpSpPr>
              <a:xfrm>
                <a:off x="5016498" y="2882384"/>
                <a:ext cx="1380065" cy="1680958"/>
                <a:chOff x="1225548" y="2876034"/>
                <a:chExt cx="1380065" cy="1680958"/>
              </a:xfrm>
            </p:grpSpPr>
            <p:grpSp>
              <p:nvGrpSpPr>
                <p:cNvPr id="50" name="Group 176"/>
                <p:cNvGrpSpPr/>
                <p:nvPr/>
              </p:nvGrpSpPr>
              <p:grpSpPr>
                <a:xfrm>
                  <a:off x="1225548" y="2998326"/>
                  <a:ext cx="1380065" cy="1558666"/>
                  <a:chOff x="1206498" y="832976"/>
                  <a:chExt cx="1380065" cy="1558666"/>
                </a:xfrm>
              </p:grpSpPr>
              <p:sp>
                <p:nvSpPr>
                  <p:cNvPr id="178" name="TextBox 177"/>
                  <p:cNvSpPr txBox="1"/>
                  <p:nvPr/>
                </p:nvSpPr>
                <p:spPr>
                  <a:xfrm>
                    <a:off x="1206498" y="832976"/>
                    <a:ext cx="1380065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SWEET1c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79" name="TextBox 178"/>
                  <p:cNvSpPr txBox="1"/>
                  <p:nvPr/>
                </p:nvSpPr>
                <p:spPr>
                  <a:xfrm>
                    <a:off x="1206498" y="973013"/>
                    <a:ext cx="63965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SWEET1f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80" name="TextBox 179"/>
                  <p:cNvSpPr txBox="1"/>
                  <p:nvPr/>
                </p:nvSpPr>
                <p:spPr>
                  <a:xfrm>
                    <a:off x="1206498" y="1106701"/>
                    <a:ext cx="71580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SWEET2b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81" name="TextBox 180"/>
                  <p:cNvSpPr txBox="1"/>
                  <p:nvPr/>
                </p:nvSpPr>
                <p:spPr>
                  <a:xfrm>
                    <a:off x="1206498" y="1240389"/>
                    <a:ext cx="671123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SWEET3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82" name="TextBox 181"/>
                  <p:cNvSpPr txBox="1"/>
                  <p:nvPr/>
                </p:nvSpPr>
                <p:spPr>
                  <a:xfrm>
                    <a:off x="1206498" y="1374076"/>
                    <a:ext cx="87910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SWEET7a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83" name="TextBox 182"/>
                  <p:cNvSpPr txBox="1"/>
                  <p:nvPr/>
                </p:nvSpPr>
                <p:spPr>
                  <a:xfrm>
                    <a:off x="1206498" y="1507764"/>
                    <a:ext cx="10229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SWEET7c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84" name="TextBox 183"/>
                  <p:cNvSpPr txBox="1"/>
                  <p:nvPr/>
                </p:nvSpPr>
                <p:spPr>
                  <a:xfrm>
                    <a:off x="1206498" y="1641452"/>
                    <a:ext cx="826047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SWEET11d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85" name="TextBox 184"/>
                  <p:cNvSpPr txBox="1"/>
                  <p:nvPr/>
                </p:nvSpPr>
                <p:spPr>
                  <a:xfrm>
                    <a:off x="1206498" y="1775139"/>
                    <a:ext cx="81059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SWEET12b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86" name="TextBox 185"/>
                  <p:cNvSpPr txBox="1"/>
                  <p:nvPr/>
                </p:nvSpPr>
                <p:spPr>
                  <a:xfrm>
                    <a:off x="1206498" y="1908827"/>
                    <a:ext cx="81059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SWEET12c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87" name="TextBox 186"/>
                  <p:cNvSpPr txBox="1"/>
                  <p:nvPr/>
                </p:nvSpPr>
                <p:spPr>
                  <a:xfrm>
                    <a:off x="1206498" y="2042515"/>
                    <a:ext cx="1004394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SWEET12d</a:t>
                    </a:r>
                    <a:endParaRPr lang="de-DE" sz="800" dirty="0">
                      <a:latin typeface="Helvetica"/>
                    </a:endParaRPr>
                  </a:p>
                </p:txBody>
              </p:sp>
              <p:sp>
                <p:nvSpPr>
                  <p:cNvPr id="188" name="TextBox 187"/>
                  <p:cNvSpPr txBox="1"/>
                  <p:nvPr/>
                </p:nvSpPr>
                <p:spPr>
                  <a:xfrm>
                    <a:off x="1206498" y="2176198"/>
                    <a:ext cx="119670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800" dirty="0" smtClean="0">
                        <a:latin typeface="Helvetica"/>
                      </a:rPr>
                      <a:t>SWEET12e</a:t>
                    </a:r>
                    <a:endParaRPr lang="de-DE" sz="800" dirty="0">
                      <a:latin typeface="Helvetica"/>
                    </a:endParaRPr>
                  </a:p>
                </p:txBody>
              </p:sp>
            </p:grpSp>
            <p:sp>
              <p:nvSpPr>
                <p:cNvPr id="189" name="Rectangle 188"/>
                <p:cNvSpPr/>
                <p:nvPr/>
              </p:nvSpPr>
              <p:spPr>
                <a:xfrm>
                  <a:off x="1227074" y="2876034"/>
                  <a:ext cx="671979" cy="21544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sz="800" dirty="0" smtClean="0">
                      <a:solidFill>
                        <a:prstClr val="black"/>
                      </a:solidFill>
                      <a:latin typeface="Helvetica"/>
                    </a:rPr>
                    <a:t>SWEET1b</a:t>
                  </a:r>
                  <a:endParaRPr lang="en-GB"/>
                </a:p>
              </p:txBody>
            </p:sp>
          </p:grpSp>
        </p:grpSp>
        <p:pic>
          <p:nvPicPr>
            <p:cNvPr id="193" name="Picture 192"/>
            <p:cNvPicPr>
              <a:picLocks noChangeAspect="1"/>
            </p:cNvPicPr>
            <p:nvPr/>
          </p:nvPicPr>
          <p:blipFill>
            <a:blip r:embed="rId7"/>
            <a:srcRect l="12079" t="15481" r="2593" b="78512"/>
            <a:stretch>
              <a:fillRect/>
            </a:stretch>
          </p:blipFill>
          <p:spPr>
            <a:xfrm>
              <a:off x="1007535" y="3938522"/>
              <a:ext cx="722840" cy="134637"/>
            </a:xfrm>
            <a:prstGeom prst="rect">
              <a:avLst/>
            </a:prstGeom>
          </p:spPr>
        </p:pic>
        <p:sp>
          <p:nvSpPr>
            <p:cNvPr id="194" name="TextBox 193"/>
            <p:cNvSpPr txBox="1"/>
            <p:nvPr/>
          </p:nvSpPr>
          <p:spPr>
            <a:xfrm>
              <a:off x="1455737" y="3897575"/>
              <a:ext cx="3603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 smtClean="0">
                  <a:latin typeface="Helvetica"/>
                </a:rPr>
                <a:t>4</a:t>
              </a:r>
              <a:endParaRPr lang="de-DE" sz="800" dirty="0">
                <a:latin typeface="Helvetic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83BA409FEA174BB6E12A838B618002" ma:contentTypeVersion="7" ma:contentTypeDescription="Create a new document." ma:contentTypeScope="" ma:versionID="b6a435edc449c66a91622cbef1a778b7">
  <xsd:schema xmlns:xsd="http://www.w3.org/2001/XMLSchema" xmlns:p="http://schemas.microsoft.com/office/2006/metadata/properties" xmlns:ns2="fa52ae8b-2b36-4137-9bde-d98e18ca3240" targetNamespace="http://schemas.microsoft.com/office/2006/metadata/properties" ma:root="true" ma:fieldsID="8ee56a6c5cb3262d7ad2ef0fd38a52de" ns2:_="">
    <xsd:import namespace="fa52ae8b-2b36-4137-9bde-d98e18ca3240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fa52ae8b-2b36-4137-9bde-d98e18ca3240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Type xmlns="fa52ae8b-2b36-4137-9bde-d98e18ca3240">Presentation</DocumentType>
    <FileFormat xmlns="fa52ae8b-2b36-4137-9bde-d98e18ca3240">PPTX</FileFormat>
    <IsDeleted xmlns="fa52ae8b-2b36-4137-9bde-d98e18ca3240">false</IsDeleted>
    <DocumentId xmlns="fa52ae8b-2b36-4137-9bde-d98e18ca3240">Presentation 1.PPTX</DocumentId>
    <TitleName xmlns="fa52ae8b-2b36-4137-9bde-d98e18ca3240">Presentation 1.PPTX</TitleName>
    <StageName xmlns="fa52ae8b-2b36-4137-9bde-d98e18ca3240" xsi:nil="true"/>
    <Checked_x0020_Out_x0020_To xmlns="fa52ae8b-2b36-4137-9bde-d98e18ca3240">
      <UserInfo>
        <DisplayName/>
        <AccountId xsi:nil="true"/>
        <AccountType/>
      </UserInfo>
    </Checked_x0020_Out_x0020_To>
  </documentManagement>
</p:properties>
</file>

<file path=customXml/itemProps1.xml><?xml version="1.0" encoding="utf-8"?>
<ds:datastoreItem xmlns:ds="http://schemas.openxmlformats.org/officeDocument/2006/customXml" ds:itemID="{ADEF5B55-C3D2-44D7-B239-7AC45CFAF116}"/>
</file>

<file path=customXml/itemProps2.xml><?xml version="1.0" encoding="utf-8"?>
<ds:datastoreItem xmlns:ds="http://schemas.openxmlformats.org/officeDocument/2006/customXml" ds:itemID="{9B1E92F2-6D58-49B7-B0AF-6F499EDE6B0B}"/>
</file>

<file path=customXml/itemProps3.xml><?xml version="1.0" encoding="utf-8"?>
<ds:datastoreItem xmlns:ds="http://schemas.openxmlformats.org/officeDocument/2006/customXml" ds:itemID="{36B777F1-0504-4973-B610-5E283F044579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146</Words>
  <Application>Microsoft Macintosh PowerPoint</Application>
  <PresentationFormat>A4 Paper (210x297 mm)</PresentationFormat>
  <Paragraphs>68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1_Office Theme</vt:lpstr>
      <vt:lpstr>Slide 1</vt:lpstr>
    </vt:vector>
  </TitlesOfParts>
  <Company>University of Karlsruhe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Natalia Requena</dc:creator>
  <cp:lastModifiedBy>Natalia Requena</cp:lastModifiedBy>
  <cp:revision>4</cp:revision>
  <dcterms:created xsi:type="dcterms:W3CDTF">2016-03-18T12:28:13Z</dcterms:created>
  <dcterms:modified xsi:type="dcterms:W3CDTF">2016-03-18T12:28:51Z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0x0101000D83BA409FEA174BB6E12A838B618002</vt:lpwstr>
  </property>
</Properties>
</file>