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9" r:id="rId3"/>
    <p:sldId id="301" r:id="rId4"/>
    <p:sldId id="302" r:id="rId5"/>
    <p:sldId id="300" r:id="rId6"/>
    <p:sldId id="260" r:id="rId7"/>
    <p:sldId id="261" r:id="rId8"/>
    <p:sldId id="263" r:id="rId9"/>
    <p:sldId id="264" r:id="rId10"/>
    <p:sldId id="265" r:id="rId11"/>
    <p:sldId id="266" r:id="rId12"/>
    <p:sldId id="293" r:id="rId13"/>
    <p:sldId id="277" r:id="rId14"/>
    <p:sldId id="281" r:id="rId15"/>
    <p:sldId id="283" r:id="rId16"/>
    <p:sldId id="286" r:id="rId17"/>
    <p:sldId id="295" r:id="rId18"/>
    <p:sldId id="296" r:id="rId19"/>
    <p:sldId id="303" r:id="rId2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3AFE-E1EE-4428-A471-CEF977073DDF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EB2D-8256-4F42-B74A-B9C7938A9BD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3AFE-E1EE-4428-A471-CEF977073DDF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EB2D-8256-4F42-B74A-B9C7938A9BD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3AFE-E1EE-4428-A471-CEF977073DDF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EB2D-8256-4F42-B74A-B9C7938A9BD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3AFE-E1EE-4428-A471-CEF977073DDF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EB2D-8256-4F42-B74A-B9C7938A9BD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3AFE-E1EE-4428-A471-CEF977073DDF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EB2D-8256-4F42-B74A-B9C7938A9BD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3AFE-E1EE-4428-A471-CEF977073DDF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EB2D-8256-4F42-B74A-B9C7938A9BD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3AFE-E1EE-4428-A471-CEF977073DDF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EB2D-8256-4F42-B74A-B9C7938A9BD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3AFE-E1EE-4428-A471-CEF977073DDF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EB2D-8256-4F42-B74A-B9C7938A9BD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3AFE-E1EE-4428-A471-CEF977073DDF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EB2D-8256-4F42-B74A-B9C7938A9BD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3AFE-E1EE-4428-A471-CEF977073DDF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EB2D-8256-4F42-B74A-B9C7938A9BD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73AFE-E1EE-4428-A471-CEF977073DDF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DEB2D-8256-4F42-B74A-B9C7938A9BD5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573AFE-E1EE-4428-A471-CEF977073DDF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DEB2D-8256-4F42-B74A-B9C7938A9BD5}" type="slidenum">
              <a:rPr lang="es-ES" smtClean="0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AR" dirty="0"/>
              <a:t>S1 </a:t>
            </a:r>
            <a:r>
              <a:rPr lang="es-AR" dirty="0" err="1"/>
              <a:t>Appendix</a:t>
            </a:r>
            <a:r>
              <a:rPr lang="es-AR" dirty="0"/>
              <a:t>. </a:t>
            </a:r>
            <a:r>
              <a:rPr lang="es-AR" dirty="0" err="1"/>
              <a:t>Microarray</a:t>
            </a:r>
            <a:r>
              <a:rPr lang="es-AR" dirty="0"/>
              <a:t> </a:t>
            </a:r>
            <a:r>
              <a:rPr lang="es-AR" dirty="0" err="1"/>
              <a:t>assay</a:t>
            </a:r>
            <a:r>
              <a:rPr lang="es-AR" dirty="0"/>
              <a:t> </a:t>
            </a:r>
            <a:r>
              <a:rPr lang="es-AR" dirty="0" err="1"/>
              <a:t>results</a:t>
            </a:r>
            <a:r>
              <a:rPr lang="es-AR" dirty="0"/>
              <a:t> </a:t>
            </a:r>
            <a:r>
              <a:rPr lang="es-AR" dirty="0" err="1"/>
              <a:t>for</a:t>
            </a:r>
            <a:r>
              <a:rPr lang="es-AR" dirty="0"/>
              <a:t> </a:t>
            </a:r>
            <a:r>
              <a:rPr lang="es-AR" dirty="0" err="1"/>
              <a:t>samples</a:t>
            </a:r>
            <a:r>
              <a:rPr lang="es-AR" dirty="0"/>
              <a:t> </a:t>
            </a:r>
            <a:r>
              <a:rPr lang="es-AR" dirty="0" err="1"/>
              <a:t>with</a:t>
            </a:r>
            <a:r>
              <a:rPr lang="es-AR" dirty="0"/>
              <a:t> </a:t>
            </a:r>
            <a:r>
              <a:rPr lang="es-AR" dirty="0" err="1"/>
              <a:t>mix</a:t>
            </a:r>
            <a:br>
              <a:rPr lang="es-AR" dirty="0"/>
            </a:br>
            <a:r>
              <a:rPr lang="es-AR" i="1" dirty="0"/>
              <a:t>C. </a:t>
            </a:r>
            <a:r>
              <a:rPr lang="es-AR" i="1" dirty="0" err="1"/>
              <a:t>trachomatis</a:t>
            </a:r>
            <a:r>
              <a:rPr lang="es-AR" dirty="0"/>
              <a:t> </a:t>
            </a:r>
            <a:r>
              <a:rPr lang="es-AR" dirty="0" err="1"/>
              <a:t>genotypes</a:t>
            </a:r>
            <a:br>
              <a:rPr lang="es-ES" dirty="0"/>
            </a:br>
            <a:endParaRPr lang="es-ES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642910" y="1643050"/>
            <a:ext cx="8107362" cy="4595823"/>
            <a:chOff x="684213" y="260350"/>
            <a:chExt cx="8107362" cy="6264275"/>
          </a:xfrm>
        </p:grpSpPr>
        <p:pic>
          <p:nvPicPr>
            <p:cNvPr id="13323" name="Picture 11"/>
            <p:cNvPicPr>
              <a:picLocks noChangeAspect="1" noChangeArrowheads="1"/>
            </p:cNvPicPr>
            <p:nvPr/>
          </p:nvPicPr>
          <p:blipFill>
            <a:blip r:embed="rId2"/>
            <a:srcRect l="56049"/>
            <a:stretch>
              <a:fillRect/>
            </a:stretch>
          </p:blipFill>
          <p:spPr bwMode="auto">
            <a:xfrm>
              <a:off x="684213" y="260350"/>
              <a:ext cx="8075612" cy="4681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320" name="Text Box 8"/>
            <p:cNvSpPr txBox="1">
              <a:spLocks noChangeArrowheads="1"/>
            </p:cNvSpPr>
            <p:nvPr/>
          </p:nvSpPr>
          <p:spPr bwMode="auto">
            <a:xfrm>
              <a:off x="971550" y="1526194"/>
              <a:ext cx="720725" cy="597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G6476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92D050"/>
                  </a:solidFill>
                </a:rPr>
                <a:t>E</a:t>
              </a:r>
              <a:endParaRPr lang="en-US" sz="1200" b="1" dirty="0">
                <a:solidFill>
                  <a:srgbClr val="92D050"/>
                </a:solidFill>
              </a:endParaRPr>
            </a:p>
          </p:txBody>
        </p:sp>
        <p:pic>
          <p:nvPicPr>
            <p:cNvPr id="13324" name="Picture 12"/>
            <p:cNvPicPr>
              <a:picLocks noChangeAspect="1" noChangeArrowheads="1"/>
            </p:cNvPicPr>
            <p:nvPr/>
          </p:nvPicPr>
          <p:blipFill>
            <a:blip r:embed="rId3"/>
            <a:srcRect l="56007"/>
            <a:stretch>
              <a:fillRect/>
            </a:stretch>
          </p:blipFill>
          <p:spPr bwMode="auto">
            <a:xfrm>
              <a:off x="684213" y="2781300"/>
              <a:ext cx="8107362" cy="3743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325" name="Text Box 13"/>
            <p:cNvSpPr txBox="1">
              <a:spLocks noChangeArrowheads="1"/>
            </p:cNvSpPr>
            <p:nvPr/>
          </p:nvSpPr>
          <p:spPr bwMode="auto">
            <a:xfrm>
              <a:off x="1042988" y="3527425"/>
              <a:ext cx="720725" cy="8959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G6476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92D050"/>
                  </a:solidFill>
                </a:rPr>
                <a:t>E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CC3399"/>
                  </a:solidFill>
                </a:rPr>
                <a:t>Da</a:t>
              </a:r>
              <a:endParaRPr lang="en-US" sz="1200" b="1" dirty="0">
                <a:solidFill>
                  <a:srgbClr val="CC3399"/>
                </a:solidFill>
              </a:endParaRPr>
            </a:p>
          </p:txBody>
        </p:sp>
      </p:grpSp>
      <p:pic>
        <p:nvPicPr>
          <p:cNvPr id="13322" name="Picture 10" descr="img1314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06" y="71438"/>
            <a:ext cx="1785926" cy="1785926"/>
          </a:xfrm>
          <a:prstGeom prst="rect">
            <a:avLst/>
          </a:prstGeom>
          <a:noFill/>
        </p:spPr>
      </p:pic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832242" y="5903893"/>
            <a:ext cx="388303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dirty="0"/>
              <a:t>Score: 8,41   DeltaMS : 3,23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Best microarray match: E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RFLP: E        Conclusion: Mixed genotyep E + Da</a:t>
            </a:r>
            <a:endParaRPr lang="en-US" sz="1400" b="1" dirty="0"/>
          </a:p>
        </p:txBody>
      </p:sp>
      <p:cxnSp>
        <p:nvCxnSpPr>
          <p:cNvPr id="10" name="9 Conector recto de flecha"/>
          <p:cNvCxnSpPr/>
          <p:nvPr/>
        </p:nvCxnSpPr>
        <p:spPr>
          <a:xfrm rot="16200000" flipH="1">
            <a:off x="2000232" y="2714620"/>
            <a:ext cx="357190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rot="5400000">
            <a:off x="4143372" y="2214554"/>
            <a:ext cx="285752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rot="5400000">
            <a:off x="2786050" y="2214554"/>
            <a:ext cx="285752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12 Grupo"/>
          <p:cNvGrpSpPr/>
          <p:nvPr/>
        </p:nvGrpSpPr>
        <p:grpSpPr>
          <a:xfrm>
            <a:off x="142844" y="2416726"/>
            <a:ext cx="571504" cy="1810234"/>
            <a:chOff x="142844" y="2416726"/>
            <a:chExt cx="571504" cy="1810234"/>
          </a:xfrm>
        </p:grpSpPr>
        <p:sp>
          <p:nvSpPr>
            <p:cNvPr id="14" name="13 CuadroTexto"/>
            <p:cNvSpPr txBox="1"/>
            <p:nvPr/>
          </p:nvSpPr>
          <p:spPr>
            <a:xfrm>
              <a:off x="142844" y="2416726"/>
              <a:ext cx="5715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b="1" dirty="0"/>
                <a:t>B1.</a:t>
              </a:r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161924" y="3857628"/>
              <a:ext cx="55242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b="1" dirty="0"/>
                <a:t>B2.</a:t>
              </a:r>
            </a:p>
          </p:txBody>
        </p:sp>
      </p:grpSp>
      <p:sp>
        <p:nvSpPr>
          <p:cNvPr id="16" name="15 CuadroTexto"/>
          <p:cNvSpPr txBox="1"/>
          <p:nvPr/>
        </p:nvSpPr>
        <p:spPr>
          <a:xfrm>
            <a:off x="0" y="0"/>
            <a:ext cx="4285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A.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2143140" y="186617"/>
            <a:ext cx="65008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/>
              <a:t>A. </a:t>
            </a:r>
            <a:r>
              <a:rPr lang="en-US" sz="1400" dirty="0"/>
              <a:t>Photo</a:t>
            </a:r>
            <a:r>
              <a:rPr lang="es-AR" sz="1400" dirty="0"/>
              <a:t> of </a:t>
            </a:r>
            <a:r>
              <a:rPr lang="es-AR" sz="1400" dirty="0" err="1"/>
              <a:t>the</a:t>
            </a:r>
            <a:r>
              <a:rPr lang="es-AR" sz="1400" dirty="0"/>
              <a:t> </a:t>
            </a:r>
            <a:r>
              <a:rPr lang="es-AR" sz="1400" dirty="0" err="1"/>
              <a:t>microarray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6476.</a:t>
            </a:r>
          </a:p>
          <a:p>
            <a:r>
              <a:rPr lang="es-AR" sz="1400" dirty="0"/>
              <a:t>B1.  </a:t>
            </a:r>
            <a:r>
              <a:rPr lang="es-AR" sz="1400" b="1" dirty="0">
                <a:solidFill>
                  <a:srgbClr val="0070C0"/>
                </a:solidFill>
              </a:rPr>
              <a:t>Blue: </a:t>
            </a:r>
            <a:r>
              <a:rPr lang="es-AR" sz="1400" dirty="0" err="1"/>
              <a:t>Hybridization</a:t>
            </a:r>
            <a:r>
              <a:rPr lang="es-AR" sz="1400" dirty="0"/>
              <a:t> </a:t>
            </a:r>
            <a:r>
              <a:rPr lang="es-AR" sz="1400" dirty="0" err="1"/>
              <a:t>signals</a:t>
            </a:r>
            <a:r>
              <a:rPr lang="es-AR" sz="1400" dirty="0"/>
              <a:t> </a:t>
            </a:r>
            <a:r>
              <a:rPr lang="es-AR" sz="1400" dirty="0" err="1"/>
              <a:t>obtained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6476.  </a:t>
            </a:r>
            <a:r>
              <a:rPr lang="es-AR" sz="1400" b="1" dirty="0">
                <a:solidFill>
                  <a:srgbClr val="92D050"/>
                </a:solidFill>
              </a:rPr>
              <a:t>Green:</a:t>
            </a:r>
            <a:r>
              <a:rPr lang="es-AR" sz="1400" b="1" dirty="0">
                <a:solidFill>
                  <a:srgbClr val="0070C0"/>
                </a:solidFill>
              </a:rPr>
              <a:t> </a:t>
            </a:r>
            <a:r>
              <a:rPr lang="en-US" sz="1400" dirty="0"/>
              <a:t>theoretically expected and/or experimentally obtained hybridization patterns for genotype E best microarray match. Arrows</a:t>
            </a:r>
            <a:r>
              <a:rPr lang="es-AR" sz="1400" dirty="0"/>
              <a:t> </a:t>
            </a:r>
            <a:r>
              <a:rPr lang="es-AR" sz="1400" dirty="0" err="1"/>
              <a:t>depict</a:t>
            </a:r>
            <a:r>
              <a:rPr lang="es-AR" sz="1400" dirty="0"/>
              <a:t> extra </a:t>
            </a:r>
            <a:r>
              <a:rPr lang="es-AR" sz="1400" dirty="0" err="1"/>
              <a:t>signals</a:t>
            </a:r>
            <a:r>
              <a:rPr lang="en-US" sz="1400" dirty="0"/>
              <a:t>.</a:t>
            </a:r>
          </a:p>
          <a:p>
            <a:r>
              <a:rPr lang="en-US" sz="1400" dirty="0"/>
              <a:t>B2. </a:t>
            </a:r>
            <a:r>
              <a:rPr lang="en-US" sz="1400" b="1" dirty="0">
                <a:solidFill>
                  <a:srgbClr val="FF3399"/>
                </a:solidFill>
              </a:rPr>
              <a:t>Pink:</a:t>
            </a:r>
            <a:r>
              <a:rPr lang="en-US" sz="1400" dirty="0"/>
              <a:t> theoretically expected and/or experimentally obtained hybridization patterns for genotype Da. </a:t>
            </a:r>
            <a:endParaRPr lang="es-AR" sz="1400" dirty="0"/>
          </a:p>
        </p:txBody>
      </p:sp>
      <p:cxnSp>
        <p:nvCxnSpPr>
          <p:cNvPr id="19" name="18 Conector recto de flecha"/>
          <p:cNvCxnSpPr/>
          <p:nvPr/>
        </p:nvCxnSpPr>
        <p:spPr>
          <a:xfrm rot="5400000">
            <a:off x="4929190" y="2643182"/>
            <a:ext cx="285752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17 Grupo"/>
          <p:cNvGrpSpPr/>
          <p:nvPr/>
        </p:nvGrpSpPr>
        <p:grpSpPr>
          <a:xfrm>
            <a:off x="611188" y="1589092"/>
            <a:ext cx="8532812" cy="4625990"/>
            <a:chOff x="611188" y="765175"/>
            <a:chExt cx="8532812" cy="5218113"/>
          </a:xfrm>
        </p:grpSpPr>
        <p:pic>
          <p:nvPicPr>
            <p:cNvPr id="20488" name="Picture 8"/>
            <p:cNvPicPr>
              <a:picLocks noChangeAspect="1" noChangeArrowheads="1"/>
            </p:cNvPicPr>
            <p:nvPr/>
          </p:nvPicPr>
          <p:blipFill>
            <a:blip r:embed="rId2"/>
            <a:srcRect l="56039"/>
            <a:stretch>
              <a:fillRect/>
            </a:stretch>
          </p:blipFill>
          <p:spPr bwMode="auto">
            <a:xfrm>
              <a:off x="611188" y="765175"/>
              <a:ext cx="8532812" cy="3521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483" name="Text Box 3"/>
            <p:cNvSpPr txBox="1">
              <a:spLocks noChangeArrowheads="1"/>
            </p:cNvSpPr>
            <p:nvPr/>
          </p:nvSpPr>
          <p:spPr bwMode="auto">
            <a:xfrm>
              <a:off x="971550" y="1807823"/>
              <a:ext cx="720725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G6484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92D050"/>
                  </a:solidFill>
                </a:rPr>
                <a:t>I</a:t>
              </a:r>
              <a:endParaRPr lang="en-US" sz="1200" b="1" dirty="0">
                <a:solidFill>
                  <a:srgbClr val="92D050"/>
                </a:solidFill>
              </a:endParaRPr>
            </a:p>
          </p:txBody>
        </p:sp>
        <p:pic>
          <p:nvPicPr>
            <p:cNvPr id="20489" name="Picture 9"/>
            <p:cNvPicPr>
              <a:picLocks noChangeAspect="1" noChangeArrowheads="1"/>
            </p:cNvPicPr>
            <p:nvPr/>
          </p:nvPicPr>
          <p:blipFill>
            <a:blip r:embed="rId3"/>
            <a:srcRect l="56001"/>
            <a:stretch>
              <a:fillRect/>
            </a:stretch>
          </p:blipFill>
          <p:spPr bwMode="auto">
            <a:xfrm>
              <a:off x="611188" y="2781300"/>
              <a:ext cx="8532812" cy="3201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490" name="Text Box 10"/>
            <p:cNvSpPr txBox="1">
              <a:spLocks noChangeArrowheads="1"/>
            </p:cNvSpPr>
            <p:nvPr/>
          </p:nvSpPr>
          <p:spPr bwMode="auto">
            <a:xfrm>
              <a:off x="971550" y="3527425"/>
              <a:ext cx="720725" cy="823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G6484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92D050"/>
                  </a:solidFill>
                </a:rPr>
                <a:t>I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CC3399"/>
                  </a:solidFill>
                </a:rPr>
                <a:t>E</a:t>
              </a:r>
              <a:endParaRPr lang="en-US" sz="1200" b="1" dirty="0">
                <a:solidFill>
                  <a:srgbClr val="CC3399"/>
                </a:solidFill>
              </a:endParaRPr>
            </a:p>
          </p:txBody>
        </p:sp>
        <p:cxnSp>
          <p:nvCxnSpPr>
            <p:cNvPr id="9" name="8 Conector recto de flecha"/>
            <p:cNvCxnSpPr/>
            <p:nvPr/>
          </p:nvCxnSpPr>
          <p:spPr>
            <a:xfrm rot="5400000">
              <a:off x="2285984" y="1857364"/>
              <a:ext cx="500066" cy="7143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 de flecha"/>
            <p:cNvCxnSpPr/>
            <p:nvPr/>
          </p:nvCxnSpPr>
          <p:spPr>
            <a:xfrm rot="5400000">
              <a:off x="4143372" y="1785926"/>
              <a:ext cx="500066" cy="7143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0 Conector recto de flecha"/>
            <p:cNvCxnSpPr/>
            <p:nvPr/>
          </p:nvCxnSpPr>
          <p:spPr>
            <a:xfrm rot="5400000">
              <a:off x="6215074" y="1785926"/>
              <a:ext cx="500066" cy="7143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 de flecha"/>
            <p:cNvCxnSpPr/>
            <p:nvPr/>
          </p:nvCxnSpPr>
          <p:spPr>
            <a:xfrm rot="5400000">
              <a:off x="7215206" y="1714488"/>
              <a:ext cx="500066" cy="7143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12 Grupo"/>
          <p:cNvGrpSpPr/>
          <p:nvPr/>
        </p:nvGrpSpPr>
        <p:grpSpPr>
          <a:xfrm>
            <a:off x="142844" y="2285992"/>
            <a:ext cx="571504" cy="1940968"/>
            <a:chOff x="142844" y="2285992"/>
            <a:chExt cx="571504" cy="1940968"/>
          </a:xfrm>
        </p:grpSpPr>
        <p:sp>
          <p:nvSpPr>
            <p:cNvPr id="14" name="13 CuadroTexto"/>
            <p:cNvSpPr txBox="1"/>
            <p:nvPr/>
          </p:nvSpPr>
          <p:spPr>
            <a:xfrm>
              <a:off x="142844" y="2285992"/>
              <a:ext cx="5715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b="1" dirty="0"/>
                <a:t>B1.</a:t>
              </a:r>
            </a:p>
          </p:txBody>
        </p:sp>
        <p:sp>
          <p:nvSpPr>
            <p:cNvPr id="15" name="14 CuadroTexto"/>
            <p:cNvSpPr txBox="1"/>
            <p:nvPr/>
          </p:nvSpPr>
          <p:spPr>
            <a:xfrm>
              <a:off x="161924" y="3857628"/>
              <a:ext cx="55242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b="1" dirty="0"/>
                <a:t>B2.</a:t>
              </a:r>
            </a:p>
          </p:txBody>
        </p:sp>
      </p:grpSp>
      <p:sp>
        <p:nvSpPr>
          <p:cNvPr id="16" name="15 CuadroTexto"/>
          <p:cNvSpPr txBox="1"/>
          <p:nvPr/>
        </p:nvSpPr>
        <p:spPr>
          <a:xfrm>
            <a:off x="0" y="0"/>
            <a:ext cx="4285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A.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2286016" y="142852"/>
            <a:ext cx="65008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/>
              <a:t>A. </a:t>
            </a:r>
            <a:r>
              <a:rPr lang="en-US" sz="1400" dirty="0"/>
              <a:t>Photo</a:t>
            </a:r>
            <a:r>
              <a:rPr lang="es-AR" sz="1400" dirty="0"/>
              <a:t> of </a:t>
            </a:r>
            <a:r>
              <a:rPr lang="es-AR" sz="1400" dirty="0" err="1"/>
              <a:t>the</a:t>
            </a:r>
            <a:r>
              <a:rPr lang="es-AR" sz="1400" dirty="0"/>
              <a:t> </a:t>
            </a:r>
            <a:r>
              <a:rPr lang="es-AR" sz="1400" dirty="0" err="1"/>
              <a:t>microarray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6484.</a:t>
            </a:r>
          </a:p>
          <a:p>
            <a:r>
              <a:rPr lang="es-AR" sz="1400" dirty="0"/>
              <a:t>B1.  </a:t>
            </a:r>
            <a:r>
              <a:rPr lang="es-AR" sz="1400" b="1" dirty="0">
                <a:solidFill>
                  <a:srgbClr val="0070C0"/>
                </a:solidFill>
              </a:rPr>
              <a:t>Blue: </a:t>
            </a:r>
            <a:r>
              <a:rPr lang="es-AR" sz="1400" dirty="0" err="1"/>
              <a:t>Hybridization</a:t>
            </a:r>
            <a:r>
              <a:rPr lang="es-AR" sz="1400" dirty="0"/>
              <a:t> </a:t>
            </a:r>
            <a:r>
              <a:rPr lang="es-AR" sz="1400" dirty="0" err="1"/>
              <a:t>signals</a:t>
            </a:r>
            <a:r>
              <a:rPr lang="es-AR" sz="1400" dirty="0"/>
              <a:t> </a:t>
            </a:r>
            <a:r>
              <a:rPr lang="es-AR" sz="1400" dirty="0" err="1"/>
              <a:t>obtained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6484.  </a:t>
            </a:r>
            <a:r>
              <a:rPr lang="es-AR" sz="1400" b="1" dirty="0">
                <a:solidFill>
                  <a:srgbClr val="92D050"/>
                </a:solidFill>
              </a:rPr>
              <a:t>Green:</a:t>
            </a:r>
            <a:r>
              <a:rPr lang="es-AR" sz="1400" b="1" dirty="0">
                <a:solidFill>
                  <a:srgbClr val="0070C0"/>
                </a:solidFill>
              </a:rPr>
              <a:t> </a:t>
            </a:r>
            <a:r>
              <a:rPr lang="en-US" sz="1400" dirty="0"/>
              <a:t>theoretically expected and/or experimentally obtained hybridization patterns for genotype I best microarray match. Arrows</a:t>
            </a:r>
            <a:r>
              <a:rPr lang="es-AR" sz="1400" dirty="0"/>
              <a:t> </a:t>
            </a:r>
            <a:r>
              <a:rPr lang="es-AR" sz="1400" dirty="0" err="1"/>
              <a:t>depict</a:t>
            </a:r>
            <a:r>
              <a:rPr lang="es-AR" sz="1400" dirty="0"/>
              <a:t> extra </a:t>
            </a:r>
            <a:r>
              <a:rPr lang="es-AR" sz="1400" dirty="0" err="1"/>
              <a:t>signals</a:t>
            </a:r>
            <a:r>
              <a:rPr lang="en-US" sz="1400" dirty="0"/>
              <a:t>.</a:t>
            </a:r>
          </a:p>
          <a:p>
            <a:r>
              <a:rPr lang="en-US" sz="1400" dirty="0"/>
              <a:t>B2. </a:t>
            </a:r>
            <a:r>
              <a:rPr lang="en-US" sz="1400" b="1" dirty="0">
                <a:solidFill>
                  <a:srgbClr val="FF3399"/>
                </a:solidFill>
              </a:rPr>
              <a:t>Pink:</a:t>
            </a:r>
            <a:r>
              <a:rPr lang="en-US" sz="1400" dirty="0"/>
              <a:t> theoretically expected and/or experimentally obtained hybridization patterns for genotype E. </a:t>
            </a:r>
            <a:endParaRPr lang="es-AR" sz="1400" dirty="0"/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4117995" y="5832479"/>
            <a:ext cx="416878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dirty="0"/>
              <a:t>Score: 11,94   DeltaMS: 1,58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Best microarray match: I 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RFLP: I                Conclusion: Mixed genotype I + E</a:t>
            </a:r>
            <a:endParaRPr lang="en-US" sz="1400" b="1" dirty="0"/>
          </a:p>
        </p:txBody>
      </p:sp>
      <p:pic>
        <p:nvPicPr>
          <p:cNvPr id="20487" name="Picture 7" descr="img1314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2" y="0"/>
            <a:ext cx="1857356" cy="1857356"/>
          </a:xfrm>
          <a:prstGeom prst="rect">
            <a:avLst/>
          </a:prstGeom>
          <a:noFill/>
        </p:spPr>
      </p:pic>
      <p:sp>
        <p:nvSpPr>
          <p:cNvPr id="19" name="18 CuadroTexto"/>
          <p:cNvSpPr txBox="1"/>
          <p:nvPr/>
        </p:nvSpPr>
        <p:spPr>
          <a:xfrm>
            <a:off x="-32" y="-24"/>
            <a:ext cx="4285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A.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857224" y="1785926"/>
            <a:ext cx="8101012" cy="4643470"/>
            <a:chOff x="1042988" y="0"/>
            <a:chExt cx="8101012" cy="6035675"/>
          </a:xfrm>
        </p:grpSpPr>
        <p:pic>
          <p:nvPicPr>
            <p:cNvPr id="4110" name="Picture 14"/>
            <p:cNvPicPr>
              <a:picLocks noChangeAspect="1" noChangeArrowheads="1"/>
            </p:cNvPicPr>
            <p:nvPr/>
          </p:nvPicPr>
          <p:blipFill>
            <a:blip r:embed="rId2"/>
            <a:srcRect l="55841"/>
            <a:stretch>
              <a:fillRect/>
            </a:stretch>
          </p:blipFill>
          <p:spPr bwMode="auto">
            <a:xfrm>
              <a:off x="1042988" y="0"/>
              <a:ext cx="8101012" cy="4170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104" name="Text Box 8"/>
            <p:cNvSpPr txBox="1">
              <a:spLocks noChangeArrowheads="1"/>
            </p:cNvSpPr>
            <p:nvPr/>
          </p:nvSpPr>
          <p:spPr bwMode="auto">
            <a:xfrm>
              <a:off x="1258888" y="1063543"/>
              <a:ext cx="720725" cy="607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G6400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92D050"/>
                  </a:solidFill>
                </a:rPr>
                <a:t>E</a:t>
              </a:r>
              <a:endParaRPr lang="en-US" sz="1200" b="1" dirty="0">
                <a:solidFill>
                  <a:srgbClr val="92D050"/>
                </a:solidFill>
              </a:endParaRPr>
            </a:p>
          </p:txBody>
        </p:sp>
        <p:pic>
          <p:nvPicPr>
            <p:cNvPr id="4111" name="Picture 15"/>
            <p:cNvPicPr>
              <a:picLocks noChangeAspect="1" noChangeArrowheads="1"/>
            </p:cNvPicPr>
            <p:nvPr/>
          </p:nvPicPr>
          <p:blipFill>
            <a:blip r:embed="rId3"/>
            <a:srcRect l="56007" t="9673"/>
            <a:stretch>
              <a:fillRect/>
            </a:stretch>
          </p:blipFill>
          <p:spPr bwMode="auto">
            <a:xfrm>
              <a:off x="1042988" y="2349500"/>
              <a:ext cx="8101012" cy="36861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112" name="Text Box 16"/>
            <p:cNvSpPr txBox="1">
              <a:spLocks noChangeArrowheads="1"/>
            </p:cNvSpPr>
            <p:nvPr/>
          </p:nvSpPr>
          <p:spPr bwMode="auto">
            <a:xfrm>
              <a:off x="1331913" y="2924175"/>
              <a:ext cx="720725" cy="911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G6400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92D050"/>
                  </a:solidFill>
                </a:rPr>
                <a:t>E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FF3399"/>
                  </a:solidFill>
                </a:rPr>
                <a:t>F</a:t>
              </a:r>
              <a:endParaRPr lang="en-US" sz="1200" b="1" dirty="0">
                <a:solidFill>
                  <a:srgbClr val="FF3399"/>
                </a:solidFill>
              </a:endParaRPr>
            </a:p>
          </p:txBody>
        </p:sp>
      </p:grp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429124" y="5832479"/>
            <a:ext cx="35719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dirty="0"/>
              <a:t>Score: 9,44  DeltaMS: 6,66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Best microarray match: E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RFLP: E           Conclusion: Mixed genotypeE + F</a:t>
            </a:r>
            <a:endParaRPr lang="en-US" sz="1400" b="1" dirty="0"/>
          </a:p>
        </p:txBody>
      </p:sp>
      <p:pic>
        <p:nvPicPr>
          <p:cNvPr id="4109" name="Picture 13" descr="img1319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68" y="0"/>
            <a:ext cx="1928802" cy="1928802"/>
          </a:xfrm>
          <a:prstGeom prst="rect">
            <a:avLst/>
          </a:prstGeom>
          <a:noFill/>
        </p:spPr>
      </p:pic>
      <p:cxnSp>
        <p:nvCxnSpPr>
          <p:cNvPr id="10" name="9 Conector recto de flecha"/>
          <p:cNvCxnSpPr/>
          <p:nvPr/>
        </p:nvCxnSpPr>
        <p:spPr>
          <a:xfrm rot="5400000">
            <a:off x="2893207" y="2393149"/>
            <a:ext cx="571504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rot="5400000">
            <a:off x="6465107" y="2750339"/>
            <a:ext cx="571504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rot="5400000">
            <a:off x="7750991" y="2750339"/>
            <a:ext cx="571504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rot="5400000">
            <a:off x="4036215" y="2821777"/>
            <a:ext cx="571504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13 Grupo"/>
          <p:cNvGrpSpPr/>
          <p:nvPr/>
        </p:nvGrpSpPr>
        <p:grpSpPr>
          <a:xfrm>
            <a:off x="142844" y="2416726"/>
            <a:ext cx="571504" cy="1810234"/>
            <a:chOff x="142844" y="2416726"/>
            <a:chExt cx="571504" cy="1810234"/>
          </a:xfrm>
        </p:grpSpPr>
        <p:sp>
          <p:nvSpPr>
            <p:cNvPr id="15" name="14 CuadroTexto"/>
            <p:cNvSpPr txBox="1"/>
            <p:nvPr/>
          </p:nvSpPr>
          <p:spPr>
            <a:xfrm>
              <a:off x="142844" y="2416726"/>
              <a:ext cx="5715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b="1" dirty="0"/>
                <a:t>B1.</a:t>
              </a:r>
            </a:p>
          </p:txBody>
        </p:sp>
        <p:sp>
          <p:nvSpPr>
            <p:cNvPr id="16" name="15 CuadroTexto"/>
            <p:cNvSpPr txBox="1"/>
            <p:nvPr/>
          </p:nvSpPr>
          <p:spPr>
            <a:xfrm>
              <a:off x="161924" y="3857628"/>
              <a:ext cx="55242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b="1" dirty="0"/>
                <a:t>B2.</a:t>
              </a:r>
            </a:p>
          </p:txBody>
        </p:sp>
      </p:grpSp>
      <p:sp>
        <p:nvSpPr>
          <p:cNvPr id="17" name="16 CuadroTexto"/>
          <p:cNvSpPr txBox="1"/>
          <p:nvPr/>
        </p:nvSpPr>
        <p:spPr>
          <a:xfrm>
            <a:off x="0" y="0"/>
            <a:ext cx="4285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A.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143108" y="0"/>
            <a:ext cx="65008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/>
              <a:t>A. </a:t>
            </a:r>
            <a:r>
              <a:rPr lang="en-US" sz="1400" dirty="0"/>
              <a:t>Photo</a:t>
            </a:r>
            <a:r>
              <a:rPr lang="es-AR" sz="1400" dirty="0"/>
              <a:t> of </a:t>
            </a:r>
            <a:r>
              <a:rPr lang="es-AR" sz="1400" dirty="0" err="1"/>
              <a:t>the</a:t>
            </a:r>
            <a:r>
              <a:rPr lang="es-AR" sz="1400" dirty="0"/>
              <a:t> </a:t>
            </a:r>
            <a:r>
              <a:rPr lang="es-AR" sz="1400" dirty="0" err="1"/>
              <a:t>microarray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6400.</a:t>
            </a:r>
          </a:p>
          <a:p>
            <a:r>
              <a:rPr lang="es-AR" sz="1400" dirty="0"/>
              <a:t>B1.  </a:t>
            </a:r>
            <a:r>
              <a:rPr lang="es-AR" sz="1400" b="1" dirty="0">
                <a:solidFill>
                  <a:srgbClr val="0070C0"/>
                </a:solidFill>
              </a:rPr>
              <a:t>Blue: </a:t>
            </a:r>
            <a:r>
              <a:rPr lang="es-AR" sz="1400" dirty="0" err="1"/>
              <a:t>Hybridization</a:t>
            </a:r>
            <a:r>
              <a:rPr lang="es-AR" sz="1400" dirty="0"/>
              <a:t> </a:t>
            </a:r>
            <a:r>
              <a:rPr lang="es-AR" sz="1400" dirty="0" err="1"/>
              <a:t>signals</a:t>
            </a:r>
            <a:r>
              <a:rPr lang="es-AR" sz="1400" dirty="0"/>
              <a:t> </a:t>
            </a:r>
            <a:r>
              <a:rPr lang="es-AR" sz="1400" dirty="0" err="1"/>
              <a:t>obtained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6400.  </a:t>
            </a:r>
            <a:r>
              <a:rPr lang="es-AR" sz="1400" b="1" dirty="0">
                <a:solidFill>
                  <a:srgbClr val="92D050"/>
                </a:solidFill>
              </a:rPr>
              <a:t>Green:</a:t>
            </a:r>
            <a:r>
              <a:rPr lang="es-AR" sz="1400" b="1" dirty="0">
                <a:solidFill>
                  <a:srgbClr val="0070C0"/>
                </a:solidFill>
              </a:rPr>
              <a:t> </a:t>
            </a:r>
            <a:r>
              <a:rPr lang="en-US" sz="1400" dirty="0"/>
              <a:t>theoretically expected and/or experimentally obtained hybridization patterns for genotype E best microarray match. Arrows</a:t>
            </a:r>
            <a:r>
              <a:rPr lang="es-AR" sz="1400" dirty="0"/>
              <a:t> </a:t>
            </a:r>
            <a:r>
              <a:rPr lang="es-AR" sz="1400" dirty="0" err="1"/>
              <a:t>depict</a:t>
            </a:r>
            <a:r>
              <a:rPr lang="es-AR" sz="1400" dirty="0"/>
              <a:t> extra </a:t>
            </a:r>
            <a:r>
              <a:rPr lang="es-AR" sz="1400" dirty="0" err="1"/>
              <a:t>signals</a:t>
            </a:r>
            <a:r>
              <a:rPr lang="en-US" sz="1400" dirty="0"/>
              <a:t>.</a:t>
            </a:r>
          </a:p>
          <a:p>
            <a:r>
              <a:rPr lang="en-US" sz="1400" dirty="0"/>
              <a:t>B2. </a:t>
            </a:r>
            <a:r>
              <a:rPr lang="en-US" sz="1400" b="1" dirty="0">
                <a:solidFill>
                  <a:srgbClr val="FF3399"/>
                </a:solidFill>
              </a:rPr>
              <a:t>Pink:</a:t>
            </a:r>
            <a:r>
              <a:rPr lang="en-US" sz="1400" dirty="0"/>
              <a:t> theoretically expected and/or experimentally obtained hybridization patterns for genotype F. </a:t>
            </a:r>
            <a:endParaRPr lang="es-AR" sz="1400" dirty="0"/>
          </a:p>
        </p:txBody>
      </p:sp>
      <p:cxnSp>
        <p:nvCxnSpPr>
          <p:cNvPr id="19" name="18 Conector recto de flecha"/>
          <p:cNvCxnSpPr/>
          <p:nvPr/>
        </p:nvCxnSpPr>
        <p:spPr>
          <a:xfrm rot="16200000" flipH="1">
            <a:off x="5786446" y="2857496"/>
            <a:ext cx="500066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755650" y="1857364"/>
            <a:ext cx="8107363" cy="4429156"/>
            <a:chOff x="755650" y="188913"/>
            <a:chExt cx="8107363" cy="5761037"/>
          </a:xfrm>
        </p:grpSpPr>
        <p:pic>
          <p:nvPicPr>
            <p:cNvPr id="14342" name="Picture 6"/>
            <p:cNvPicPr>
              <a:picLocks noChangeAspect="1" noChangeArrowheads="1"/>
            </p:cNvPicPr>
            <p:nvPr/>
          </p:nvPicPr>
          <p:blipFill>
            <a:blip r:embed="rId2"/>
            <a:srcRect l="56049"/>
            <a:stretch>
              <a:fillRect/>
            </a:stretch>
          </p:blipFill>
          <p:spPr bwMode="auto">
            <a:xfrm>
              <a:off x="755650" y="188913"/>
              <a:ext cx="8075613" cy="3952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344" name="Text Box 8"/>
            <p:cNvSpPr txBox="1">
              <a:spLocks noChangeArrowheads="1"/>
            </p:cNvSpPr>
            <p:nvPr/>
          </p:nvSpPr>
          <p:spPr bwMode="auto">
            <a:xfrm>
              <a:off x="900113" y="1118113"/>
              <a:ext cx="720725" cy="6095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G6405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00B050"/>
                  </a:solidFill>
                </a:rPr>
                <a:t>J</a:t>
              </a:r>
              <a:endParaRPr lang="en-US" sz="1200" b="1" dirty="0">
                <a:solidFill>
                  <a:srgbClr val="00B050"/>
                </a:solidFill>
              </a:endParaRPr>
            </a:p>
          </p:txBody>
        </p:sp>
        <p:pic>
          <p:nvPicPr>
            <p:cNvPr id="14345" name="Picture 9"/>
            <p:cNvPicPr>
              <a:picLocks noChangeAspect="1" noChangeArrowheads="1"/>
            </p:cNvPicPr>
            <p:nvPr/>
          </p:nvPicPr>
          <p:blipFill>
            <a:blip r:embed="rId3"/>
            <a:srcRect l="56154"/>
            <a:stretch>
              <a:fillRect/>
            </a:stretch>
          </p:blipFill>
          <p:spPr bwMode="auto">
            <a:xfrm>
              <a:off x="755650" y="2349500"/>
              <a:ext cx="8107363" cy="3600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346" name="Text Box 10"/>
            <p:cNvSpPr txBox="1">
              <a:spLocks noChangeArrowheads="1"/>
            </p:cNvSpPr>
            <p:nvPr/>
          </p:nvSpPr>
          <p:spPr bwMode="auto">
            <a:xfrm>
              <a:off x="1042988" y="3213100"/>
              <a:ext cx="720725" cy="914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G6405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00B050"/>
                  </a:solidFill>
                </a:rPr>
                <a:t>J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CC3399"/>
                  </a:solidFill>
                </a:rPr>
                <a:t>E</a:t>
              </a:r>
              <a:endParaRPr lang="en-US" sz="1200" b="1" dirty="0">
                <a:solidFill>
                  <a:srgbClr val="CC3399"/>
                </a:solidFill>
              </a:endParaRPr>
            </a:p>
          </p:txBody>
        </p:sp>
      </p:grp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3929058" y="5715016"/>
            <a:ext cx="36433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dirty="0"/>
              <a:t>Score: 15,74   DeltaMS : 1,8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Best microarray match: J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RFLP: J          Conclusion: Mixed genotype  J + E</a:t>
            </a:r>
            <a:endParaRPr lang="en-US" sz="1400" b="1" dirty="0"/>
          </a:p>
        </p:txBody>
      </p:sp>
      <p:pic>
        <p:nvPicPr>
          <p:cNvPr id="14341" name="Picture 5" descr="img1267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0"/>
            <a:ext cx="1928802" cy="1928802"/>
          </a:xfrm>
          <a:prstGeom prst="rect">
            <a:avLst/>
          </a:prstGeom>
          <a:noFill/>
        </p:spPr>
      </p:pic>
      <p:cxnSp>
        <p:nvCxnSpPr>
          <p:cNvPr id="10" name="9 Conector recto de flecha"/>
          <p:cNvCxnSpPr/>
          <p:nvPr/>
        </p:nvCxnSpPr>
        <p:spPr>
          <a:xfrm rot="5400000">
            <a:off x="2321703" y="2250273"/>
            <a:ext cx="428628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rot="5400000">
            <a:off x="3393273" y="1964521"/>
            <a:ext cx="428628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rot="5400000">
            <a:off x="3964777" y="2321711"/>
            <a:ext cx="428628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rot="5400000">
            <a:off x="4679157" y="2464587"/>
            <a:ext cx="428628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rot="5400000">
            <a:off x="7322363" y="2107397"/>
            <a:ext cx="428628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rot="5400000">
            <a:off x="6107917" y="1964521"/>
            <a:ext cx="428628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15 Grupo"/>
          <p:cNvGrpSpPr/>
          <p:nvPr/>
        </p:nvGrpSpPr>
        <p:grpSpPr>
          <a:xfrm>
            <a:off x="142844" y="2416726"/>
            <a:ext cx="571504" cy="2024548"/>
            <a:chOff x="142844" y="2416726"/>
            <a:chExt cx="571504" cy="2024548"/>
          </a:xfrm>
        </p:grpSpPr>
        <p:sp>
          <p:nvSpPr>
            <p:cNvPr id="17" name="16 CuadroTexto"/>
            <p:cNvSpPr txBox="1"/>
            <p:nvPr/>
          </p:nvSpPr>
          <p:spPr>
            <a:xfrm>
              <a:off x="142844" y="2416726"/>
              <a:ext cx="5715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b="1" dirty="0"/>
                <a:t>B1.</a:t>
              </a:r>
            </a:p>
          </p:txBody>
        </p:sp>
        <p:sp>
          <p:nvSpPr>
            <p:cNvPr id="18" name="17 CuadroTexto"/>
            <p:cNvSpPr txBox="1"/>
            <p:nvPr/>
          </p:nvSpPr>
          <p:spPr>
            <a:xfrm>
              <a:off x="161924" y="4071942"/>
              <a:ext cx="55242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b="1" dirty="0"/>
                <a:t>B2.</a:t>
              </a:r>
            </a:p>
          </p:txBody>
        </p:sp>
      </p:grpSp>
      <p:sp>
        <p:nvSpPr>
          <p:cNvPr id="19" name="18 CuadroTexto"/>
          <p:cNvSpPr txBox="1"/>
          <p:nvPr/>
        </p:nvSpPr>
        <p:spPr>
          <a:xfrm>
            <a:off x="0" y="0"/>
            <a:ext cx="4285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A.</a:t>
            </a:r>
          </a:p>
        </p:txBody>
      </p:sp>
      <p:sp>
        <p:nvSpPr>
          <p:cNvPr id="21" name="20 CuadroTexto"/>
          <p:cNvSpPr txBox="1"/>
          <p:nvPr/>
        </p:nvSpPr>
        <p:spPr>
          <a:xfrm>
            <a:off x="2143108" y="0"/>
            <a:ext cx="65008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/>
              <a:t>A. </a:t>
            </a:r>
            <a:r>
              <a:rPr lang="en-US" sz="1400" dirty="0"/>
              <a:t>Photo</a:t>
            </a:r>
            <a:r>
              <a:rPr lang="es-AR" sz="1400" dirty="0"/>
              <a:t> of </a:t>
            </a:r>
            <a:r>
              <a:rPr lang="es-AR" sz="1400" dirty="0" err="1"/>
              <a:t>the</a:t>
            </a:r>
            <a:r>
              <a:rPr lang="es-AR" sz="1400" dirty="0"/>
              <a:t> </a:t>
            </a:r>
            <a:r>
              <a:rPr lang="es-AR" sz="1400" dirty="0" err="1"/>
              <a:t>microarray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6405.</a:t>
            </a:r>
          </a:p>
          <a:p>
            <a:r>
              <a:rPr lang="es-AR" sz="1400" dirty="0"/>
              <a:t>B1.  </a:t>
            </a:r>
            <a:r>
              <a:rPr lang="es-AR" sz="1400" b="1" dirty="0">
                <a:solidFill>
                  <a:srgbClr val="0070C0"/>
                </a:solidFill>
              </a:rPr>
              <a:t>Blue: </a:t>
            </a:r>
            <a:r>
              <a:rPr lang="es-AR" sz="1400" dirty="0" err="1"/>
              <a:t>Hybridization</a:t>
            </a:r>
            <a:r>
              <a:rPr lang="es-AR" sz="1400" dirty="0"/>
              <a:t> </a:t>
            </a:r>
            <a:r>
              <a:rPr lang="es-AR" sz="1400" dirty="0" err="1"/>
              <a:t>signals</a:t>
            </a:r>
            <a:r>
              <a:rPr lang="es-AR" sz="1400" dirty="0"/>
              <a:t> </a:t>
            </a:r>
            <a:r>
              <a:rPr lang="es-AR" sz="1400" dirty="0" err="1"/>
              <a:t>obtained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6405.  </a:t>
            </a:r>
            <a:r>
              <a:rPr lang="es-AR" sz="1400" b="1" dirty="0">
                <a:solidFill>
                  <a:srgbClr val="92D050"/>
                </a:solidFill>
              </a:rPr>
              <a:t>Green:</a:t>
            </a:r>
            <a:r>
              <a:rPr lang="es-AR" sz="1400" b="1" dirty="0">
                <a:solidFill>
                  <a:srgbClr val="0070C0"/>
                </a:solidFill>
              </a:rPr>
              <a:t> </a:t>
            </a:r>
            <a:r>
              <a:rPr lang="en-US" sz="1400" dirty="0"/>
              <a:t>theoretically expected and/or experimentally obtained hybridization patterns for genotype J best microarray match. Arrows</a:t>
            </a:r>
            <a:r>
              <a:rPr lang="es-AR" sz="1400" dirty="0"/>
              <a:t> </a:t>
            </a:r>
            <a:r>
              <a:rPr lang="es-AR" sz="1400" dirty="0" err="1"/>
              <a:t>depict</a:t>
            </a:r>
            <a:r>
              <a:rPr lang="es-AR" sz="1400" dirty="0"/>
              <a:t> extra </a:t>
            </a:r>
            <a:r>
              <a:rPr lang="es-AR" sz="1400" dirty="0" err="1"/>
              <a:t>signals</a:t>
            </a:r>
            <a:r>
              <a:rPr lang="en-US" sz="1400" dirty="0"/>
              <a:t>.</a:t>
            </a:r>
          </a:p>
          <a:p>
            <a:r>
              <a:rPr lang="en-US" sz="1400" dirty="0"/>
              <a:t>B2. </a:t>
            </a:r>
            <a:r>
              <a:rPr lang="en-US" sz="1400" b="1" dirty="0">
                <a:solidFill>
                  <a:srgbClr val="FF3399"/>
                </a:solidFill>
              </a:rPr>
              <a:t>Pink:</a:t>
            </a:r>
            <a:r>
              <a:rPr lang="en-US" sz="1400" dirty="0"/>
              <a:t> theoretically expected and/or experimentally obtained hybridization patterns for genotype E. </a:t>
            </a:r>
            <a:endParaRPr lang="es-AR" sz="1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900113" y="1643050"/>
            <a:ext cx="8077200" cy="4572032"/>
            <a:chOff x="900113" y="476250"/>
            <a:chExt cx="8077200" cy="4968875"/>
          </a:xfrm>
        </p:grpSpPr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2"/>
            <a:srcRect l="56039"/>
            <a:stretch>
              <a:fillRect/>
            </a:stretch>
          </p:blipFill>
          <p:spPr bwMode="auto">
            <a:xfrm>
              <a:off x="900113" y="476250"/>
              <a:ext cx="8077200" cy="3384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3"/>
            <a:srcRect l="56015"/>
            <a:stretch>
              <a:fillRect/>
            </a:stretch>
          </p:blipFill>
          <p:spPr bwMode="auto">
            <a:xfrm>
              <a:off x="900113" y="2349500"/>
              <a:ext cx="8064500" cy="3095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57" name="Text Box 9"/>
            <p:cNvSpPr txBox="1">
              <a:spLocks noChangeArrowheads="1"/>
            </p:cNvSpPr>
            <p:nvPr/>
          </p:nvSpPr>
          <p:spPr bwMode="auto">
            <a:xfrm>
              <a:off x="1116013" y="2924175"/>
              <a:ext cx="720725" cy="823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G6411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00B050"/>
                  </a:solidFill>
                </a:rPr>
                <a:t>D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CC3399"/>
                  </a:solidFill>
                </a:rPr>
                <a:t>L2a</a:t>
              </a:r>
              <a:endParaRPr lang="en-US" sz="1200" b="1" dirty="0">
                <a:solidFill>
                  <a:srgbClr val="CC3399"/>
                </a:solidFill>
              </a:endParaRPr>
            </a:p>
          </p:txBody>
        </p:sp>
        <p:sp>
          <p:nvSpPr>
            <p:cNvPr id="2058" name="Text Box 10"/>
            <p:cNvSpPr txBox="1">
              <a:spLocks noChangeArrowheads="1"/>
            </p:cNvSpPr>
            <p:nvPr/>
          </p:nvSpPr>
          <p:spPr bwMode="auto">
            <a:xfrm>
              <a:off x="1116013" y="1402109"/>
              <a:ext cx="720725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G6411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00B050"/>
                  </a:solidFill>
                </a:rPr>
                <a:t>D</a:t>
              </a:r>
              <a:endParaRPr lang="en-US" sz="12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4117995" y="5903893"/>
            <a:ext cx="402590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dirty="0"/>
              <a:t>Score:11.06   DeltaMS :1,43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Best matching score: D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RFLP: D              Conclusion: Mixed genotype D + L2a</a:t>
            </a:r>
          </a:p>
        </p:txBody>
      </p:sp>
      <p:pic>
        <p:nvPicPr>
          <p:cNvPr id="2053" name="Picture 5" descr="img1270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4" y="0"/>
            <a:ext cx="1785918" cy="1785918"/>
          </a:xfrm>
          <a:prstGeom prst="rect">
            <a:avLst/>
          </a:prstGeom>
          <a:noFill/>
        </p:spPr>
      </p:pic>
      <p:cxnSp>
        <p:nvCxnSpPr>
          <p:cNvPr id="10" name="9 Conector recto de flecha"/>
          <p:cNvCxnSpPr/>
          <p:nvPr/>
        </p:nvCxnSpPr>
        <p:spPr>
          <a:xfrm rot="5400000">
            <a:off x="2035951" y="1893083"/>
            <a:ext cx="571504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rot="5400000">
            <a:off x="3964777" y="1821645"/>
            <a:ext cx="571504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rot="5400000">
            <a:off x="4679157" y="1964521"/>
            <a:ext cx="571504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rot="5400000">
            <a:off x="6536545" y="1893083"/>
            <a:ext cx="571504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13 Grupo"/>
          <p:cNvGrpSpPr/>
          <p:nvPr/>
        </p:nvGrpSpPr>
        <p:grpSpPr>
          <a:xfrm>
            <a:off x="142844" y="2416726"/>
            <a:ext cx="571504" cy="1738796"/>
            <a:chOff x="142844" y="2416726"/>
            <a:chExt cx="571504" cy="1738796"/>
          </a:xfrm>
        </p:grpSpPr>
        <p:sp>
          <p:nvSpPr>
            <p:cNvPr id="15" name="14 CuadroTexto"/>
            <p:cNvSpPr txBox="1"/>
            <p:nvPr/>
          </p:nvSpPr>
          <p:spPr>
            <a:xfrm>
              <a:off x="142844" y="2416726"/>
              <a:ext cx="5715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b="1" dirty="0"/>
                <a:t>B1.</a:t>
              </a:r>
            </a:p>
          </p:txBody>
        </p:sp>
        <p:sp>
          <p:nvSpPr>
            <p:cNvPr id="16" name="15 CuadroTexto"/>
            <p:cNvSpPr txBox="1"/>
            <p:nvPr/>
          </p:nvSpPr>
          <p:spPr>
            <a:xfrm>
              <a:off x="161924" y="3786190"/>
              <a:ext cx="55242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b="1" dirty="0"/>
                <a:t>B2.</a:t>
              </a:r>
            </a:p>
          </p:txBody>
        </p:sp>
      </p:grpSp>
      <p:sp>
        <p:nvSpPr>
          <p:cNvPr id="17" name="16 CuadroTexto"/>
          <p:cNvSpPr txBox="1"/>
          <p:nvPr/>
        </p:nvSpPr>
        <p:spPr>
          <a:xfrm>
            <a:off x="0" y="0"/>
            <a:ext cx="4285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A.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143108" y="0"/>
            <a:ext cx="65008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/>
              <a:t>A. </a:t>
            </a:r>
            <a:r>
              <a:rPr lang="en-US" sz="1400" dirty="0"/>
              <a:t>Photo</a:t>
            </a:r>
            <a:r>
              <a:rPr lang="es-AR" sz="1400" dirty="0"/>
              <a:t> of </a:t>
            </a:r>
            <a:r>
              <a:rPr lang="es-AR" sz="1400" dirty="0" err="1"/>
              <a:t>the</a:t>
            </a:r>
            <a:r>
              <a:rPr lang="es-AR" sz="1400" dirty="0"/>
              <a:t> </a:t>
            </a:r>
            <a:r>
              <a:rPr lang="es-AR" sz="1400" dirty="0" err="1"/>
              <a:t>microarray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6411.</a:t>
            </a:r>
          </a:p>
          <a:p>
            <a:r>
              <a:rPr lang="es-AR" sz="1400" dirty="0"/>
              <a:t>B1.  </a:t>
            </a:r>
            <a:r>
              <a:rPr lang="es-AR" sz="1400" b="1" dirty="0">
                <a:solidFill>
                  <a:srgbClr val="0070C0"/>
                </a:solidFill>
              </a:rPr>
              <a:t>Blue: </a:t>
            </a:r>
            <a:r>
              <a:rPr lang="es-AR" sz="1400" dirty="0" err="1"/>
              <a:t>Hybridization</a:t>
            </a:r>
            <a:r>
              <a:rPr lang="es-AR" sz="1400" dirty="0"/>
              <a:t> </a:t>
            </a:r>
            <a:r>
              <a:rPr lang="es-AR" sz="1400" dirty="0" err="1"/>
              <a:t>signals</a:t>
            </a:r>
            <a:r>
              <a:rPr lang="es-AR" sz="1400" dirty="0"/>
              <a:t> </a:t>
            </a:r>
            <a:r>
              <a:rPr lang="es-AR" sz="1400" dirty="0" err="1"/>
              <a:t>obtained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6411.  </a:t>
            </a:r>
            <a:r>
              <a:rPr lang="es-AR" sz="1400" b="1" dirty="0">
                <a:solidFill>
                  <a:srgbClr val="92D050"/>
                </a:solidFill>
              </a:rPr>
              <a:t>Green:</a:t>
            </a:r>
            <a:r>
              <a:rPr lang="es-AR" sz="1400" b="1" dirty="0">
                <a:solidFill>
                  <a:srgbClr val="0070C0"/>
                </a:solidFill>
              </a:rPr>
              <a:t> </a:t>
            </a:r>
            <a:r>
              <a:rPr lang="en-US" sz="1400" dirty="0"/>
              <a:t>theoretically expected and/or experimentally obtained hybridization patterns for genotype D best microarray match. Arrows</a:t>
            </a:r>
            <a:r>
              <a:rPr lang="es-AR" sz="1400" dirty="0"/>
              <a:t> </a:t>
            </a:r>
            <a:r>
              <a:rPr lang="es-AR" sz="1400" dirty="0" err="1"/>
              <a:t>depict</a:t>
            </a:r>
            <a:r>
              <a:rPr lang="es-AR" sz="1400" dirty="0"/>
              <a:t> extra </a:t>
            </a:r>
            <a:r>
              <a:rPr lang="es-AR" sz="1400" dirty="0" err="1"/>
              <a:t>signals</a:t>
            </a:r>
            <a:r>
              <a:rPr lang="en-US" sz="1400" dirty="0"/>
              <a:t>.</a:t>
            </a:r>
          </a:p>
          <a:p>
            <a:r>
              <a:rPr lang="en-US" sz="1400" dirty="0"/>
              <a:t>B2. </a:t>
            </a:r>
            <a:r>
              <a:rPr lang="en-US" sz="1400" b="1" dirty="0">
                <a:solidFill>
                  <a:srgbClr val="FF3399"/>
                </a:solidFill>
              </a:rPr>
              <a:t>Pink:</a:t>
            </a:r>
            <a:r>
              <a:rPr lang="en-US" sz="1400" dirty="0"/>
              <a:t> theoretically expected and/or experimentally obtained hybridization patterns for genotype L2a.</a:t>
            </a:r>
            <a:endParaRPr lang="es-AR" sz="1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900113" y="1714487"/>
            <a:ext cx="8004175" cy="4500595"/>
            <a:chOff x="900113" y="1052513"/>
            <a:chExt cx="8004175" cy="4319587"/>
          </a:xfrm>
        </p:grpSpPr>
        <p:pic>
          <p:nvPicPr>
            <p:cNvPr id="9222" name="Picture 6"/>
            <p:cNvPicPr>
              <a:picLocks noChangeAspect="1" noChangeArrowheads="1"/>
            </p:cNvPicPr>
            <p:nvPr/>
          </p:nvPicPr>
          <p:blipFill>
            <a:blip r:embed="rId2"/>
            <a:srcRect l="56436"/>
            <a:stretch>
              <a:fillRect/>
            </a:stretch>
          </p:blipFill>
          <p:spPr bwMode="auto">
            <a:xfrm>
              <a:off x="900113" y="1052513"/>
              <a:ext cx="8004175" cy="2728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223" name="Text Box 7"/>
            <p:cNvSpPr txBox="1">
              <a:spLocks noChangeArrowheads="1"/>
            </p:cNvSpPr>
            <p:nvPr/>
          </p:nvSpPr>
          <p:spPr bwMode="auto">
            <a:xfrm>
              <a:off x="971550" y="1700213"/>
              <a:ext cx="720725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G6410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00B050"/>
                  </a:solidFill>
                </a:rPr>
                <a:t>F</a:t>
              </a:r>
              <a:endParaRPr lang="en-US" sz="1200" b="1" dirty="0">
                <a:solidFill>
                  <a:srgbClr val="00B050"/>
                </a:solidFill>
              </a:endParaRPr>
            </a:p>
          </p:txBody>
        </p:sp>
        <p:pic>
          <p:nvPicPr>
            <p:cNvPr id="9224" name="Picture 8"/>
            <p:cNvPicPr>
              <a:picLocks noChangeAspect="1" noChangeArrowheads="1"/>
            </p:cNvPicPr>
            <p:nvPr/>
          </p:nvPicPr>
          <p:blipFill>
            <a:blip r:embed="rId3"/>
            <a:srcRect l="56013"/>
            <a:stretch>
              <a:fillRect/>
            </a:stretch>
          </p:blipFill>
          <p:spPr bwMode="auto">
            <a:xfrm>
              <a:off x="900113" y="2636838"/>
              <a:ext cx="7961312" cy="2735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225" name="Text Box 9"/>
            <p:cNvSpPr txBox="1">
              <a:spLocks noChangeArrowheads="1"/>
            </p:cNvSpPr>
            <p:nvPr/>
          </p:nvSpPr>
          <p:spPr bwMode="auto">
            <a:xfrm>
              <a:off x="971550" y="3213100"/>
              <a:ext cx="720725" cy="823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G6410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00B050"/>
                  </a:solidFill>
                </a:rPr>
                <a:t>F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FF3399"/>
                  </a:solidFill>
                </a:rPr>
                <a:t>E</a:t>
              </a:r>
              <a:endParaRPr lang="en-US" sz="1200" b="1" dirty="0">
                <a:solidFill>
                  <a:srgbClr val="FF3399"/>
                </a:solidFill>
              </a:endParaRPr>
            </a:p>
          </p:txBody>
        </p:sp>
      </p:grp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4143372" y="5903893"/>
            <a:ext cx="392909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dirty="0"/>
              <a:t>Score: 11,3  DeltaMS:1,73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Best microarray match: F  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RFLP: E              Conclusion: Mixed geotype F + E</a:t>
            </a:r>
            <a:endParaRPr lang="en-US" sz="1400" b="1" dirty="0"/>
          </a:p>
        </p:txBody>
      </p:sp>
      <p:pic>
        <p:nvPicPr>
          <p:cNvPr id="9221" name="Picture 5" descr="img1274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2" y="0"/>
            <a:ext cx="1785918" cy="1785918"/>
          </a:xfrm>
          <a:prstGeom prst="rect">
            <a:avLst/>
          </a:prstGeom>
          <a:noFill/>
        </p:spPr>
      </p:pic>
      <p:cxnSp>
        <p:nvCxnSpPr>
          <p:cNvPr id="10" name="9 Conector recto de flecha"/>
          <p:cNvCxnSpPr/>
          <p:nvPr/>
        </p:nvCxnSpPr>
        <p:spPr>
          <a:xfrm rot="5400000">
            <a:off x="2500298" y="2357430"/>
            <a:ext cx="571504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rot="16200000" flipH="1">
            <a:off x="3143240" y="2071678"/>
            <a:ext cx="500066" cy="21431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rot="5400000">
            <a:off x="3751257" y="2035165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rot="5400000">
            <a:off x="4714876" y="2214554"/>
            <a:ext cx="571504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rot="5400000">
            <a:off x="7072330" y="2214554"/>
            <a:ext cx="571504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15 Grupo"/>
          <p:cNvGrpSpPr/>
          <p:nvPr/>
        </p:nvGrpSpPr>
        <p:grpSpPr>
          <a:xfrm>
            <a:off x="142844" y="2214554"/>
            <a:ext cx="571504" cy="2012406"/>
            <a:chOff x="142844" y="2214554"/>
            <a:chExt cx="571504" cy="2012406"/>
          </a:xfrm>
        </p:grpSpPr>
        <p:sp>
          <p:nvSpPr>
            <p:cNvPr id="17" name="16 CuadroTexto"/>
            <p:cNvSpPr txBox="1"/>
            <p:nvPr/>
          </p:nvSpPr>
          <p:spPr>
            <a:xfrm>
              <a:off x="142844" y="2214554"/>
              <a:ext cx="5715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b="1" dirty="0"/>
                <a:t>B1.</a:t>
              </a:r>
            </a:p>
          </p:txBody>
        </p:sp>
        <p:sp>
          <p:nvSpPr>
            <p:cNvPr id="18" name="17 CuadroTexto"/>
            <p:cNvSpPr txBox="1"/>
            <p:nvPr/>
          </p:nvSpPr>
          <p:spPr>
            <a:xfrm>
              <a:off x="161924" y="3857628"/>
              <a:ext cx="55242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b="1" dirty="0"/>
                <a:t>B2.</a:t>
              </a:r>
            </a:p>
          </p:txBody>
        </p:sp>
      </p:grpSp>
      <p:sp>
        <p:nvSpPr>
          <p:cNvPr id="19" name="18 CuadroTexto"/>
          <p:cNvSpPr txBox="1"/>
          <p:nvPr/>
        </p:nvSpPr>
        <p:spPr>
          <a:xfrm>
            <a:off x="0" y="0"/>
            <a:ext cx="4285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A.</a:t>
            </a:r>
          </a:p>
        </p:txBody>
      </p:sp>
      <p:sp>
        <p:nvSpPr>
          <p:cNvPr id="22" name="21 CuadroTexto"/>
          <p:cNvSpPr txBox="1"/>
          <p:nvPr/>
        </p:nvSpPr>
        <p:spPr>
          <a:xfrm>
            <a:off x="2143108" y="0"/>
            <a:ext cx="65008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/>
              <a:t>A. </a:t>
            </a:r>
            <a:r>
              <a:rPr lang="en-US" sz="1400" dirty="0"/>
              <a:t>Photo</a:t>
            </a:r>
            <a:r>
              <a:rPr lang="es-AR" sz="1400" dirty="0"/>
              <a:t> of </a:t>
            </a:r>
            <a:r>
              <a:rPr lang="es-AR" sz="1400" dirty="0" err="1"/>
              <a:t>the</a:t>
            </a:r>
            <a:r>
              <a:rPr lang="es-AR" sz="1400" dirty="0"/>
              <a:t> </a:t>
            </a:r>
            <a:r>
              <a:rPr lang="es-AR" sz="1400" dirty="0" err="1"/>
              <a:t>microarray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6410.</a:t>
            </a:r>
          </a:p>
          <a:p>
            <a:r>
              <a:rPr lang="es-AR" sz="1400" dirty="0"/>
              <a:t>B1.  </a:t>
            </a:r>
            <a:r>
              <a:rPr lang="es-AR" sz="1400" b="1" dirty="0">
                <a:solidFill>
                  <a:srgbClr val="0070C0"/>
                </a:solidFill>
              </a:rPr>
              <a:t>Blue: </a:t>
            </a:r>
            <a:r>
              <a:rPr lang="es-AR" sz="1400" dirty="0" err="1"/>
              <a:t>Hybridization</a:t>
            </a:r>
            <a:r>
              <a:rPr lang="es-AR" sz="1400" dirty="0"/>
              <a:t> </a:t>
            </a:r>
            <a:r>
              <a:rPr lang="es-AR" sz="1400" dirty="0" err="1"/>
              <a:t>signals</a:t>
            </a:r>
            <a:r>
              <a:rPr lang="es-AR" sz="1400" dirty="0"/>
              <a:t> </a:t>
            </a:r>
            <a:r>
              <a:rPr lang="es-AR" sz="1400" dirty="0" err="1"/>
              <a:t>obtained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6410.  </a:t>
            </a:r>
            <a:r>
              <a:rPr lang="es-AR" sz="1400" b="1" dirty="0">
                <a:solidFill>
                  <a:srgbClr val="92D050"/>
                </a:solidFill>
              </a:rPr>
              <a:t>Green:</a:t>
            </a:r>
            <a:r>
              <a:rPr lang="es-AR" sz="1400" b="1" dirty="0">
                <a:solidFill>
                  <a:srgbClr val="0070C0"/>
                </a:solidFill>
              </a:rPr>
              <a:t> </a:t>
            </a:r>
            <a:r>
              <a:rPr lang="en-US" sz="1400" dirty="0"/>
              <a:t>theoretically expected and/or experimentally obtained hybridization patterns for genotype F best microarray match. Arrows</a:t>
            </a:r>
            <a:r>
              <a:rPr lang="es-AR" sz="1400" dirty="0"/>
              <a:t> </a:t>
            </a:r>
            <a:r>
              <a:rPr lang="es-AR" sz="1400" dirty="0" err="1"/>
              <a:t>depict</a:t>
            </a:r>
            <a:r>
              <a:rPr lang="es-AR" sz="1400" dirty="0"/>
              <a:t> extra </a:t>
            </a:r>
            <a:r>
              <a:rPr lang="es-AR" sz="1400" dirty="0" err="1"/>
              <a:t>signals</a:t>
            </a:r>
            <a:r>
              <a:rPr lang="en-US" sz="1400" dirty="0"/>
              <a:t>.</a:t>
            </a:r>
          </a:p>
          <a:p>
            <a:r>
              <a:rPr lang="en-US" sz="1400" dirty="0"/>
              <a:t>B2. </a:t>
            </a:r>
            <a:r>
              <a:rPr lang="en-US" sz="1400" b="1" dirty="0">
                <a:solidFill>
                  <a:srgbClr val="FF3399"/>
                </a:solidFill>
              </a:rPr>
              <a:t>Pink:</a:t>
            </a:r>
            <a:r>
              <a:rPr lang="en-US" sz="1400" dirty="0"/>
              <a:t> theoretically expected and/or experimentally obtained hybridization patterns for genotype E.</a:t>
            </a:r>
            <a:endParaRPr lang="es-AR" sz="1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611188" y="1643050"/>
            <a:ext cx="8075612" cy="4857784"/>
            <a:chOff x="611188" y="404813"/>
            <a:chExt cx="8075612" cy="5678487"/>
          </a:xfrm>
        </p:grpSpPr>
        <p:pic>
          <p:nvPicPr>
            <p:cNvPr id="4120" name="Picture 24"/>
            <p:cNvPicPr>
              <a:picLocks noChangeAspect="1" noChangeArrowheads="1"/>
            </p:cNvPicPr>
            <p:nvPr/>
          </p:nvPicPr>
          <p:blipFill>
            <a:blip r:embed="rId2"/>
            <a:srcRect l="56049"/>
            <a:stretch>
              <a:fillRect/>
            </a:stretch>
          </p:blipFill>
          <p:spPr bwMode="auto">
            <a:xfrm>
              <a:off x="611188" y="404813"/>
              <a:ext cx="8075612" cy="3303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19" name="Picture 23"/>
            <p:cNvPicPr>
              <a:picLocks noChangeAspect="1" noChangeArrowheads="1"/>
            </p:cNvPicPr>
            <p:nvPr/>
          </p:nvPicPr>
          <p:blipFill>
            <a:blip r:embed="rId3"/>
            <a:srcRect l="56015"/>
            <a:stretch>
              <a:fillRect/>
            </a:stretch>
          </p:blipFill>
          <p:spPr bwMode="auto">
            <a:xfrm>
              <a:off x="611188" y="2276475"/>
              <a:ext cx="8034337" cy="3806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111" name="Text Box 15"/>
            <p:cNvSpPr txBox="1">
              <a:spLocks noChangeArrowheads="1"/>
            </p:cNvSpPr>
            <p:nvPr/>
          </p:nvSpPr>
          <p:spPr bwMode="auto">
            <a:xfrm>
              <a:off x="900113" y="3068638"/>
              <a:ext cx="719137" cy="82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G6509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00B050"/>
                  </a:solidFill>
                </a:rPr>
                <a:t>F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CC3399"/>
                  </a:solidFill>
                </a:rPr>
                <a:t>E</a:t>
              </a:r>
              <a:endParaRPr lang="en-US" sz="1200" b="1" dirty="0">
                <a:solidFill>
                  <a:srgbClr val="CC3399"/>
                </a:solidFill>
              </a:endParaRPr>
            </a:p>
          </p:txBody>
        </p:sp>
        <p:sp>
          <p:nvSpPr>
            <p:cNvPr id="4121" name="Text Box 25"/>
            <p:cNvSpPr txBox="1">
              <a:spLocks noChangeArrowheads="1"/>
            </p:cNvSpPr>
            <p:nvPr/>
          </p:nvSpPr>
          <p:spPr bwMode="auto">
            <a:xfrm>
              <a:off x="827088" y="1191653"/>
              <a:ext cx="719137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G6509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00B050"/>
                  </a:solidFill>
                </a:rPr>
                <a:t>F</a:t>
              </a:r>
              <a:endParaRPr lang="en-US" sz="12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3786182" y="5903893"/>
            <a:ext cx="428628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dirty="0"/>
              <a:t>Score: 9,68   DeltaMS: 1,65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Best microarray match: F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RFLP: F                       Conclusion: Mixed genotype F + E</a:t>
            </a:r>
            <a:endParaRPr lang="en-US" sz="1400" b="1" dirty="0"/>
          </a:p>
        </p:txBody>
      </p:sp>
      <p:pic>
        <p:nvPicPr>
          <p:cNvPr id="4118" name="Picture 22" descr="img1316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714480" cy="1714480"/>
          </a:xfrm>
          <a:prstGeom prst="rect">
            <a:avLst/>
          </a:prstGeom>
          <a:noFill/>
        </p:spPr>
      </p:pic>
      <p:cxnSp>
        <p:nvCxnSpPr>
          <p:cNvPr id="10" name="9 Conector recto de flecha"/>
          <p:cNvCxnSpPr/>
          <p:nvPr/>
        </p:nvCxnSpPr>
        <p:spPr>
          <a:xfrm rot="5400000">
            <a:off x="2108183" y="2463793"/>
            <a:ext cx="64294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rot="5400000">
            <a:off x="3036877" y="2106603"/>
            <a:ext cx="64294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rot="5400000">
            <a:off x="3465505" y="2035165"/>
            <a:ext cx="64294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rot="5400000">
            <a:off x="4607719" y="2393149"/>
            <a:ext cx="357190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rot="5400000">
            <a:off x="6000760" y="2285992"/>
            <a:ext cx="500066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rot="5400000">
            <a:off x="6893735" y="2464587"/>
            <a:ext cx="357190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15 Grupo"/>
          <p:cNvGrpSpPr/>
          <p:nvPr/>
        </p:nvGrpSpPr>
        <p:grpSpPr>
          <a:xfrm>
            <a:off x="142844" y="2143116"/>
            <a:ext cx="571504" cy="2012406"/>
            <a:chOff x="142844" y="2143116"/>
            <a:chExt cx="571504" cy="2012406"/>
          </a:xfrm>
        </p:grpSpPr>
        <p:sp>
          <p:nvSpPr>
            <p:cNvPr id="18" name="17 CuadroTexto"/>
            <p:cNvSpPr txBox="1"/>
            <p:nvPr/>
          </p:nvSpPr>
          <p:spPr>
            <a:xfrm>
              <a:off x="142844" y="2143116"/>
              <a:ext cx="5715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b="1" dirty="0"/>
                <a:t>B1.</a:t>
              </a:r>
            </a:p>
          </p:txBody>
        </p:sp>
        <p:sp>
          <p:nvSpPr>
            <p:cNvPr id="19" name="18 CuadroTexto"/>
            <p:cNvSpPr txBox="1"/>
            <p:nvPr/>
          </p:nvSpPr>
          <p:spPr>
            <a:xfrm>
              <a:off x="161924" y="3786190"/>
              <a:ext cx="55242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b="1" dirty="0"/>
                <a:t>B2.</a:t>
              </a:r>
            </a:p>
          </p:txBody>
        </p:sp>
      </p:grpSp>
      <p:sp>
        <p:nvSpPr>
          <p:cNvPr id="20" name="19 CuadroTexto"/>
          <p:cNvSpPr txBox="1"/>
          <p:nvPr/>
        </p:nvSpPr>
        <p:spPr>
          <a:xfrm>
            <a:off x="0" y="0"/>
            <a:ext cx="4285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A.</a:t>
            </a:r>
          </a:p>
        </p:txBody>
      </p:sp>
      <p:sp>
        <p:nvSpPr>
          <p:cNvPr id="21" name="20 CuadroTexto"/>
          <p:cNvSpPr txBox="1"/>
          <p:nvPr/>
        </p:nvSpPr>
        <p:spPr>
          <a:xfrm>
            <a:off x="2143108" y="0"/>
            <a:ext cx="65008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/>
              <a:t>A. </a:t>
            </a:r>
            <a:r>
              <a:rPr lang="en-US" sz="1400" dirty="0"/>
              <a:t>Photo</a:t>
            </a:r>
            <a:r>
              <a:rPr lang="es-AR" sz="1400" dirty="0"/>
              <a:t> of </a:t>
            </a:r>
            <a:r>
              <a:rPr lang="es-AR" sz="1400" dirty="0" err="1"/>
              <a:t>the</a:t>
            </a:r>
            <a:r>
              <a:rPr lang="es-AR" sz="1400" dirty="0"/>
              <a:t> </a:t>
            </a:r>
            <a:r>
              <a:rPr lang="es-AR" sz="1400" dirty="0" err="1"/>
              <a:t>microarray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6509.</a:t>
            </a:r>
          </a:p>
          <a:p>
            <a:r>
              <a:rPr lang="es-AR" sz="1400" dirty="0"/>
              <a:t>B1.  </a:t>
            </a:r>
            <a:r>
              <a:rPr lang="es-AR" sz="1400" b="1" dirty="0">
                <a:solidFill>
                  <a:srgbClr val="0070C0"/>
                </a:solidFill>
              </a:rPr>
              <a:t>Blue: </a:t>
            </a:r>
            <a:r>
              <a:rPr lang="es-AR" sz="1400" dirty="0" err="1"/>
              <a:t>Hybridization</a:t>
            </a:r>
            <a:r>
              <a:rPr lang="es-AR" sz="1400" dirty="0"/>
              <a:t> </a:t>
            </a:r>
            <a:r>
              <a:rPr lang="es-AR" sz="1400" dirty="0" err="1"/>
              <a:t>signals</a:t>
            </a:r>
            <a:r>
              <a:rPr lang="es-AR" sz="1400" dirty="0"/>
              <a:t> </a:t>
            </a:r>
            <a:r>
              <a:rPr lang="es-AR" sz="1400" dirty="0" err="1"/>
              <a:t>obtained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6509.  </a:t>
            </a:r>
            <a:r>
              <a:rPr lang="es-AR" sz="1400" b="1" dirty="0">
                <a:solidFill>
                  <a:srgbClr val="92D050"/>
                </a:solidFill>
              </a:rPr>
              <a:t>Green:</a:t>
            </a:r>
            <a:r>
              <a:rPr lang="es-AR" sz="1400" b="1" dirty="0">
                <a:solidFill>
                  <a:srgbClr val="0070C0"/>
                </a:solidFill>
              </a:rPr>
              <a:t> </a:t>
            </a:r>
            <a:r>
              <a:rPr lang="en-US" sz="1400" dirty="0"/>
              <a:t>theoretically expected and/or experimentally obtained hybridization patterns for genotype F best microarray match. Arrows</a:t>
            </a:r>
            <a:r>
              <a:rPr lang="es-AR" sz="1400" dirty="0"/>
              <a:t> </a:t>
            </a:r>
            <a:r>
              <a:rPr lang="es-AR" sz="1400" dirty="0" err="1"/>
              <a:t>depict</a:t>
            </a:r>
            <a:r>
              <a:rPr lang="es-AR" sz="1400" dirty="0"/>
              <a:t> extra </a:t>
            </a:r>
            <a:r>
              <a:rPr lang="es-AR" sz="1400" dirty="0" err="1"/>
              <a:t>signals</a:t>
            </a:r>
            <a:r>
              <a:rPr lang="en-US" sz="1400" dirty="0"/>
              <a:t>.</a:t>
            </a:r>
          </a:p>
          <a:p>
            <a:r>
              <a:rPr lang="en-US" sz="1400" dirty="0"/>
              <a:t>B2. </a:t>
            </a:r>
            <a:r>
              <a:rPr lang="en-US" sz="1400" b="1" dirty="0">
                <a:solidFill>
                  <a:srgbClr val="FF3399"/>
                </a:solidFill>
              </a:rPr>
              <a:t>Pink:</a:t>
            </a:r>
            <a:r>
              <a:rPr lang="en-US" sz="1400" dirty="0"/>
              <a:t> theoretically expected and/or experimentally obtained hybridization patterns for genotype E.  </a:t>
            </a:r>
            <a:endParaRPr lang="es-AR" sz="1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10 Grupo"/>
          <p:cNvGrpSpPr/>
          <p:nvPr/>
        </p:nvGrpSpPr>
        <p:grpSpPr>
          <a:xfrm>
            <a:off x="714348" y="1357298"/>
            <a:ext cx="8075612" cy="4968875"/>
            <a:chOff x="684213" y="620713"/>
            <a:chExt cx="8075612" cy="4968875"/>
          </a:xfrm>
        </p:grpSpPr>
        <p:pic>
          <p:nvPicPr>
            <p:cNvPr id="12" name="Picture 8"/>
            <p:cNvPicPr>
              <a:picLocks noChangeAspect="1" noChangeArrowheads="1"/>
            </p:cNvPicPr>
            <p:nvPr/>
          </p:nvPicPr>
          <p:blipFill>
            <a:blip r:embed="rId2"/>
            <a:srcRect l="56049"/>
            <a:stretch>
              <a:fillRect/>
            </a:stretch>
          </p:blipFill>
          <p:spPr bwMode="auto">
            <a:xfrm>
              <a:off x="684213" y="620713"/>
              <a:ext cx="8075612" cy="3233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1116013" y="1557338"/>
              <a:ext cx="720725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G6513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00B050"/>
                  </a:solidFill>
                </a:rPr>
                <a:t>F</a:t>
              </a:r>
              <a:endParaRPr lang="en-US" sz="1200" b="1" dirty="0">
                <a:solidFill>
                  <a:srgbClr val="00B050"/>
                </a:solidFill>
              </a:endParaRPr>
            </a:p>
          </p:txBody>
        </p:sp>
        <p:pic>
          <p:nvPicPr>
            <p:cNvPr id="14" name="Picture 9"/>
            <p:cNvPicPr>
              <a:picLocks noChangeAspect="1" noChangeArrowheads="1"/>
            </p:cNvPicPr>
            <p:nvPr/>
          </p:nvPicPr>
          <p:blipFill>
            <a:blip r:embed="rId3"/>
            <a:srcRect l="56007"/>
            <a:stretch>
              <a:fillRect/>
            </a:stretch>
          </p:blipFill>
          <p:spPr bwMode="auto">
            <a:xfrm>
              <a:off x="684213" y="2349500"/>
              <a:ext cx="8064500" cy="324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1042988" y="3167063"/>
              <a:ext cx="720725" cy="82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G6513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00B050"/>
                  </a:solidFill>
                </a:rPr>
                <a:t>F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FF3399"/>
                  </a:solidFill>
                </a:rPr>
                <a:t>E</a:t>
              </a:r>
              <a:endParaRPr lang="en-US" sz="1200" b="1" dirty="0">
                <a:solidFill>
                  <a:srgbClr val="FF3399"/>
                </a:solidFill>
              </a:endParaRPr>
            </a:p>
          </p:txBody>
        </p:sp>
      </p:grpSp>
      <p:pic>
        <p:nvPicPr>
          <p:cNvPr id="13330" name="Picture 18" descr="img131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0"/>
            <a:ext cx="1714512" cy="1714512"/>
          </a:xfrm>
          <a:prstGeom prst="rect">
            <a:avLst/>
          </a:prstGeom>
          <a:noFill/>
        </p:spPr>
      </p:pic>
      <p:cxnSp>
        <p:nvCxnSpPr>
          <p:cNvPr id="10" name="9 Conector recto de flecha"/>
          <p:cNvCxnSpPr/>
          <p:nvPr/>
        </p:nvCxnSpPr>
        <p:spPr>
          <a:xfrm rot="5400000">
            <a:off x="2357422" y="2500306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rot="5400000">
            <a:off x="3285322" y="2213760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rot="5400000">
            <a:off x="3713949" y="2366160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rot="5400000">
            <a:off x="4740277" y="2544755"/>
            <a:ext cx="233362" cy="1444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rot="5400000">
            <a:off x="7027881" y="2473317"/>
            <a:ext cx="233362" cy="1444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 rot="5400000">
            <a:off x="6098393" y="2474111"/>
            <a:ext cx="37623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18 Grupo"/>
          <p:cNvGrpSpPr/>
          <p:nvPr/>
        </p:nvGrpSpPr>
        <p:grpSpPr>
          <a:xfrm>
            <a:off x="161924" y="2143116"/>
            <a:ext cx="623862" cy="2012406"/>
            <a:chOff x="161924" y="2143116"/>
            <a:chExt cx="623862" cy="2012406"/>
          </a:xfrm>
        </p:grpSpPr>
        <p:sp>
          <p:nvSpPr>
            <p:cNvPr id="22" name="21 CuadroTexto"/>
            <p:cNvSpPr txBox="1"/>
            <p:nvPr/>
          </p:nvSpPr>
          <p:spPr>
            <a:xfrm>
              <a:off x="214282" y="2143116"/>
              <a:ext cx="5715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b="1" dirty="0"/>
                <a:t>B1.</a:t>
              </a:r>
            </a:p>
          </p:txBody>
        </p:sp>
        <p:sp>
          <p:nvSpPr>
            <p:cNvPr id="23" name="22 CuadroTexto"/>
            <p:cNvSpPr txBox="1"/>
            <p:nvPr/>
          </p:nvSpPr>
          <p:spPr>
            <a:xfrm>
              <a:off x="161924" y="3786190"/>
              <a:ext cx="55242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b="1" dirty="0"/>
                <a:t>B2.</a:t>
              </a:r>
            </a:p>
          </p:txBody>
        </p:sp>
      </p:grpSp>
      <p:sp>
        <p:nvSpPr>
          <p:cNvPr id="24" name="23 CuadroTexto"/>
          <p:cNvSpPr txBox="1"/>
          <p:nvPr/>
        </p:nvSpPr>
        <p:spPr>
          <a:xfrm>
            <a:off x="0" y="0"/>
            <a:ext cx="4285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A.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929058" y="5903893"/>
            <a:ext cx="378621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dirty="0"/>
              <a:t>Score: 10,04   DeltaMS: 1,17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Best microarray match: F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RFLP: F               Conclusion: Mixed genotype F + E</a:t>
            </a:r>
            <a:endParaRPr lang="en-US" sz="1400" b="1" dirty="0"/>
          </a:p>
        </p:txBody>
      </p:sp>
      <p:sp>
        <p:nvSpPr>
          <p:cNvPr id="25" name="24 CuadroTexto"/>
          <p:cNvSpPr txBox="1"/>
          <p:nvPr/>
        </p:nvSpPr>
        <p:spPr>
          <a:xfrm>
            <a:off x="2143108" y="0"/>
            <a:ext cx="65008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/>
              <a:t>A. </a:t>
            </a:r>
            <a:r>
              <a:rPr lang="en-US" sz="1400" dirty="0"/>
              <a:t>Photo</a:t>
            </a:r>
            <a:r>
              <a:rPr lang="es-AR" sz="1400" dirty="0"/>
              <a:t> of </a:t>
            </a:r>
            <a:r>
              <a:rPr lang="es-AR" sz="1400" dirty="0" err="1"/>
              <a:t>the</a:t>
            </a:r>
            <a:r>
              <a:rPr lang="es-AR" sz="1400" dirty="0"/>
              <a:t> </a:t>
            </a:r>
            <a:r>
              <a:rPr lang="es-AR" sz="1400" dirty="0" err="1"/>
              <a:t>microarray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6513.</a:t>
            </a:r>
          </a:p>
          <a:p>
            <a:r>
              <a:rPr lang="es-AR" sz="1400" dirty="0"/>
              <a:t>B1.  </a:t>
            </a:r>
            <a:r>
              <a:rPr lang="es-AR" sz="1400" b="1" dirty="0">
                <a:solidFill>
                  <a:srgbClr val="0070C0"/>
                </a:solidFill>
              </a:rPr>
              <a:t>Blue: </a:t>
            </a:r>
            <a:r>
              <a:rPr lang="es-AR" sz="1400" dirty="0" err="1"/>
              <a:t>Hybridization</a:t>
            </a:r>
            <a:r>
              <a:rPr lang="es-AR" sz="1400" dirty="0"/>
              <a:t> </a:t>
            </a:r>
            <a:r>
              <a:rPr lang="es-AR" sz="1400" dirty="0" err="1"/>
              <a:t>signals</a:t>
            </a:r>
            <a:r>
              <a:rPr lang="es-AR" sz="1400" dirty="0"/>
              <a:t> </a:t>
            </a:r>
            <a:r>
              <a:rPr lang="es-AR" sz="1400" dirty="0" err="1"/>
              <a:t>obtained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6513.  </a:t>
            </a:r>
            <a:r>
              <a:rPr lang="es-AR" sz="1400" b="1" dirty="0">
                <a:solidFill>
                  <a:srgbClr val="92D050"/>
                </a:solidFill>
              </a:rPr>
              <a:t>Green:</a:t>
            </a:r>
            <a:r>
              <a:rPr lang="es-AR" sz="1400" b="1" dirty="0">
                <a:solidFill>
                  <a:srgbClr val="0070C0"/>
                </a:solidFill>
              </a:rPr>
              <a:t> </a:t>
            </a:r>
            <a:r>
              <a:rPr lang="en-US" sz="1400" dirty="0"/>
              <a:t>theoretically expected and/or experimentally obtained hybridization patterns for genotype F best microarray match. Arrows</a:t>
            </a:r>
            <a:r>
              <a:rPr lang="es-AR" sz="1400" dirty="0"/>
              <a:t> </a:t>
            </a:r>
            <a:r>
              <a:rPr lang="es-AR" sz="1400" dirty="0" err="1"/>
              <a:t>depict</a:t>
            </a:r>
            <a:r>
              <a:rPr lang="es-AR" sz="1400" dirty="0"/>
              <a:t> extra </a:t>
            </a:r>
            <a:r>
              <a:rPr lang="es-AR" sz="1400" dirty="0" err="1"/>
              <a:t>signals</a:t>
            </a:r>
            <a:r>
              <a:rPr lang="en-US" sz="1400" dirty="0"/>
              <a:t>.</a:t>
            </a:r>
          </a:p>
          <a:p>
            <a:r>
              <a:rPr lang="en-US" sz="1400" dirty="0"/>
              <a:t>B2. </a:t>
            </a:r>
            <a:r>
              <a:rPr lang="en-US" sz="1400" b="1" dirty="0">
                <a:solidFill>
                  <a:srgbClr val="FF3399"/>
                </a:solidFill>
              </a:rPr>
              <a:t>Pink:</a:t>
            </a:r>
            <a:r>
              <a:rPr lang="en-US" sz="1400" dirty="0"/>
              <a:t> theoretically expected and/or experimentally obtained hybridization patterns for genotype E.</a:t>
            </a:r>
            <a:endParaRPr lang="es-AR" sz="14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684213" y="1643050"/>
            <a:ext cx="8075612" cy="4572032"/>
            <a:chOff x="684213" y="620713"/>
            <a:chExt cx="8075612" cy="4968875"/>
          </a:xfrm>
        </p:grpSpPr>
        <p:pic>
          <p:nvPicPr>
            <p:cNvPr id="12296" name="Picture 8"/>
            <p:cNvPicPr>
              <a:picLocks noChangeAspect="1" noChangeArrowheads="1"/>
            </p:cNvPicPr>
            <p:nvPr/>
          </p:nvPicPr>
          <p:blipFill>
            <a:blip r:embed="rId2"/>
            <a:srcRect l="56049"/>
            <a:stretch>
              <a:fillRect/>
            </a:stretch>
          </p:blipFill>
          <p:spPr bwMode="auto">
            <a:xfrm>
              <a:off x="684213" y="620713"/>
              <a:ext cx="8075612" cy="3233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295" name="Text Box 7"/>
            <p:cNvSpPr txBox="1">
              <a:spLocks noChangeArrowheads="1"/>
            </p:cNvSpPr>
            <p:nvPr/>
          </p:nvSpPr>
          <p:spPr bwMode="auto">
            <a:xfrm>
              <a:off x="1000100" y="1397100"/>
              <a:ext cx="720725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G6391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92D050"/>
                  </a:solidFill>
                </a:rPr>
                <a:t>F</a:t>
              </a:r>
              <a:endParaRPr lang="en-US" sz="1200" b="1" dirty="0">
                <a:solidFill>
                  <a:srgbClr val="92D050"/>
                </a:solidFill>
              </a:endParaRPr>
            </a:p>
          </p:txBody>
        </p:sp>
        <p:pic>
          <p:nvPicPr>
            <p:cNvPr id="12297" name="Picture 9"/>
            <p:cNvPicPr>
              <a:picLocks noChangeAspect="1" noChangeArrowheads="1"/>
            </p:cNvPicPr>
            <p:nvPr/>
          </p:nvPicPr>
          <p:blipFill>
            <a:blip r:embed="rId3"/>
            <a:srcRect l="56007"/>
            <a:stretch>
              <a:fillRect/>
            </a:stretch>
          </p:blipFill>
          <p:spPr bwMode="auto">
            <a:xfrm>
              <a:off x="684213" y="2349500"/>
              <a:ext cx="8064500" cy="324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298" name="Text Box 10"/>
            <p:cNvSpPr txBox="1">
              <a:spLocks noChangeArrowheads="1"/>
            </p:cNvSpPr>
            <p:nvPr/>
          </p:nvSpPr>
          <p:spPr bwMode="auto">
            <a:xfrm>
              <a:off x="1042988" y="3167063"/>
              <a:ext cx="720725" cy="82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G6391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92D050"/>
                  </a:solidFill>
                </a:rPr>
                <a:t>F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FF3399"/>
                  </a:solidFill>
                </a:rPr>
                <a:t>E</a:t>
              </a:r>
              <a:endParaRPr lang="en-US" sz="1200" b="1" dirty="0">
                <a:solidFill>
                  <a:srgbClr val="FF3399"/>
                </a:solidFill>
              </a:endParaRPr>
            </a:p>
          </p:txBody>
        </p:sp>
      </p:grp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000496" y="5903893"/>
            <a:ext cx="407196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dirty="0"/>
              <a:t>Score: 13,45  DeltaMS: 2,02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Best microarray match: F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RFLP: F                 Conclusion: Mixed genotype F + E</a:t>
            </a:r>
          </a:p>
        </p:txBody>
      </p:sp>
      <p:pic>
        <p:nvPicPr>
          <p:cNvPr id="12293" name="Picture 5" descr="img1265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4" y="8"/>
            <a:ext cx="1785918" cy="1785918"/>
          </a:xfrm>
          <a:prstGeom prst="rect">
            <a:avLst/>
          </a:prstGeom>
          <a:noFill/>
        </p:spPr>
      </p:pic>
      <p:cxnSp>
        <p:nvCxnSpPr>
          <p:cNvPr id="10" name="9 Conector recto de flecha"/>
          <p:cNvCxnSpPr/>
          <p:nvPr/>
        </p:nvCxnSpPr>
        <p:spPr>
          <a:xfrm rot="5400000">
            <a:off x="2321703" y="2393149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rot="5400000">
            <a:off x="3179753" y="1963727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rot="5400000">
            <a:off x="3608381" y="2320917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rot="5400000">
            <a:off x="4607719" y="2107397"/>
            <a:ext cx="357190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rot="5400000">
            <a:off x="6965173" y="2250273"/>
            <a:ext cx="357190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 rot="5400000">
            <a:off x="5965041" y="2321711"/>
            <a:ext cx="64294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14 Grupo"/>
          <p:cNvGrpSpPr/>
          <p:nvPr/>
        </p:nvGrpSpPr>
        <p:grpSpPr>
          <a:xfrm>
            <a:off x="285720" y="2214554"/>
            <a:ext cx="571504" cy="2012406"/>
            <a:chOff x="285720" y="2214554"/>
            <a:chExt cx="571504" cy="2012406"/>
          </a:xfrm>
        </p:grpSpPr>
        <p:sp>
          <p:nvSpPr>
            <p:cNvPr id="16" name="15 CuadroTexto"/>
            <p:cNvSpPr txBox="1"/>
            <p:nvPr/>
          </p:nvSpPr>
          <p:spPr>
            <a:xfrm>
              <a:off x="285720" y="2214554"/>
              <a:ext cx="5715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b="1" dirty="0"/>
                <a:t>B1.</a:t>
              </a:r>
            </a:p>
          </p:txBody>
        </p:sp>
        <p:sp>
          <p:nvSpPr>
            <p:cNvPr id="17" name="16 CuadroTexto"/>
            <p:cNvSpPr txBox="1"/>
            <p:nvPr/>
          </p:nvSpPr>
          <p:spPr>
            <a:xfrm>
              <a:off x="304800" y="3857628"/>
              <a:ext cx="55242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b="1" dirty="0"/>
                <a:t>B2.</a:t>
              </a:r>
            </a:p>
          </p:txBody>
        </p:sp>
      </p:grpSp>
      <p:sp>
        <p:nvSpPr>
          <p:cNvPr id="18" name="17 CuadroTexto"/>
          <p:cNvSpPr txBox="1"/>
          <p:nvPr/>
        </p:nvSpPr>
        <p:spPr>
          <a:xfrm>
            <a:off x="0" y="0"/>
            <a:ext cx="4285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A.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2143108" y="0"/>
            <a:ext cx="65008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/>
              <a:t>A. </a:t>
            </a:r>
            <a:r>
              <a:rPr lang="en-US" sz="1400" dirty="0"/>
              <a:t>Photo</a:t>
            </a:r>
            <a:r>
              <a:rPr lang="es-AR" sz="1400" dirty="0"/>
              <a:t> of </a:t>
            </a:r>
            <a:r>
              <a:rPr lang="es-AR" sz="1400" dirty="0" err="1"/>
              <a:t>the</a:t>
            </a:r>
            <a:r>
              <a:rPr lang="es-AR" sz="1400" dirty="0"/>
              <a:t> </a:t>
            </a:r>
            <a:r>
              <a:rPr lang="es-AR" sz="1400" dirty="0" err="1"/>
              <a:t>microarray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6391.</a:t>
            </a:r>
          </a:p>
          <a:p>
            <a:r>
              <a:rPr lang="es-AR" sz="1400" dirty="0"/>
              <a:t>B1.  </a:t>
            </a:r>
            <a:r>
              <a:rPr lang="es-AR" sz="1400" b="1" dirty="0">
                <a:solidFill>
                  <a:srgbClr val="0070C0"/>
                </a:solidFill>
              </a:rPr>
              <a:t>Blue: </a:t>
            </a:r>
            <a:r>
              <a:rPr lang="es-AR" sz="1400" dirty="0" err="1"/>
              <a:t>Hybridization</a:t>
            </a:r>
            <a:r>
              <a:rPr lang="es-AR" sz="1400" dirty="0"/>
              <a:t> </a:t>
            </a:r>
            <a:r>
              <a:rPr lang="es-AR" sz="1400" dirty="0" err="1"/>
              <a:t>signals</a:t>
            </a:r>
            <a:r>
              <a:rPr lang="es-AR" sz="1400" dirty="0"/>
              <a:t> </a:t>
            </a:r>
            <a:r>
              <a:rPr lang="es-AR" sz="1400" dirty="0" err="1"/>
              <a:t>obtained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6391.  </a:t>
            </a:r>
            <a:r>
              <a:rPr lang="es-AR" sz="1400" b="1" dirty="0">
                <a:solidFill>
                  <a:srgbClr val="92D050"/>
                </a:solidFill>
              </a:rPr>
              <a:t>Green:</a:t>
            </a:r>
            <a:r>
              <a:rPr lang="es-AR" sz="1400" b="1" dirty="0">
                <a:solidFill>
                  <a:srgbClr val="0070C0"/>
                </a:solidFill>
              </a:rPr>
              <a:t> </a:t>
            </a:r>
            <a:r>
              <a:rPr lang="en-US" sz="1400" dirty="0"/>
              <a:t>theoretically expected and/or experimentally obtained hybridization patterns for genotype F best microarray match. Arrows</a:t>
            </a:r>
            <a:r>
              <a:rPr lang="es-AR" sz="1400" dirty="0"/>
              <a:t> </a:t>
            </a:r>
            <a:r>
              <a:rPr lang="es-AR" sz="1400" dirty="0" err="1"/>
              <a:t>depict</a:t>
            </a:r>
            <a:r>
              <a:rPr lang="es-AR" sz="1400" dirty="0"/>
              <a:t> extra </a:t>
            </a:r>
            <a:r>
              <a:rPr lang="es-AR" sz="1400" dirty="0" err="1"/>
              <a:t>signals</a:t>
            </a:r>
            <a:r>
              <a:rPr lang="en-US" sz="1400" dirty="0"/>
              <a:t>.</a:t>
            </a:r>
          </a:p>
          <a:p>
            <a:r>
              <a:rPr lang="en-US" sz="1400" dirty="0"/>
              <a:t>B2. </a:t>
            </a:r>
            <a:r>
              <a:rPr lang="en-US" sz="1400" b="1" dirty="0">
                <a:solidFill>
                  <a:srgbClr val="FF3399"/>
                </a:solidFill>
              </a:rPr>
              <a:t>Pink:</a:t>
            </a:r>
            <a:r>
              <a:rPr lang="en-US" sz="1400" dirty="0"/>
              <a:t> theoretically expected and/or experimentally obtained hybridization patterns for genotype E.</a:t>
            </a:r>
            <a:endParaRPr lang="es-AR" sz="14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8" name="AutoShape 8" descr="EXP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es-ES"/>
          </a:p>
        </p:txBody>
      </p:sp>
      <p:grpSp>
        <p:nvGrpSpPr>
          <p:cNvPr id="33" name="32 Grupo"/>
          <p:cNvGrpSpPr/>
          <p:nvPr/>
        </p:nvGrpSpPr>
        <p:grpSpPr>
          <a:xfrm>
            <a:off x="468313" y="1500174"/>
            <a:ext cx="8108950" cy="5357826"/>
            <a:chOff x="468313" y="-26988"/>
            <a:chExt cx="8108950" cy="6884988"/>
          </a:xfrm>
        </p:grpSpPr>
        <p:pic>
          <p:nvPicPr>
            <p:cNvPr id="5136" name="Picture 16"/>
            <p:cNvPicPr>
              <a:picLocks noChangeAspect="1" noChangeArrowheads="1"/>
            </p:cNvPicPr>
            <p:nvPr/>
          </p:nvPicPr>
          <p:blipFill>
            <a:blip r:embed="rId2"/>
            <a:srcRect l="56039"/>
            <a:stretch>
              <a:fillRect/>
            </a:stretch>
          </p:blipFill>
          <p:spPr bwMode="auto">
            <a:xfrm>
              <a:off x="468313" y="-26988"/>
              <a:ext cx="8077200" cy="37369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30" name="Text Box 10"/>
            <p:cNvSpPr txBox="1">
              <a:spLocks noChangeArrowheads="1"/>
            </p:cNvSpPr>
            <p:nvPr/>
          </p:nvSpPr>
          <p:spPr bwMode="auto">
            <a:xfrm>
              <a:off x="928662" y="996461"/>
              <a:ext cx="720725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G6401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00B050"/>
                  </a:solidFill>
                </a:rPr>
                <a:t>J</a:t>
              </a:r>
              <a:endParaRPr lang="en-US" sz="1200" b="1" dirty="0">
                <a:solidFill>
                  <a:srgbClr val="00B050"/>
                </a:solidFill>
              </a:endParaRPr>
            </a:p>
          </p:txBody>
        </p:sp>
        <p:pic>
          <p:nvPicPr>
            <p:cNvPr id="5137" name="Picture 17"/>
            <p:cNvPicPr>
              <a:picLocks noChangeAspect="1" noChangeArrowheads="1"/>
            </p:cNvPicPr>
            <p:nvPr/>
          </p:nvPicPr>
          <p:blipFill>
            <a:blip r:embed="rId3"/>
            <a:srcRect l="56009" t="9470"/>
            <a:stretch>
              <a:fillRect/>
            </a:stretch>
          </p:blipFill>
          <p:spPr bwMode="auto">
            <a:xfrm>
              <a:off x="468313" y="2060575"/>
              <a:ext cx="8064500" cy="3384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38" name="Text Box 18"/>
            <p:cNvSpPr txBox="1">
              <a:spLocks noChangeArrowheads="1"/>
            </p:cNvSpPr>
            <p:nvPr/>
          </p:nvSpPr>
          <p:spPr bwMode="auto">
            <a:xfrm>
              <a:off x="922317" y="2578154"/>
              <a:ext cx="720725" cy="82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G6401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00B050"/>
                  </a:solidFill>
                </a:rPr>
                <a:t>J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FF3399"/>
                  </a:solidFill>
                </a:rPr>
                <a:t>E</a:t>
              </a:r>
              <a:endParaRPr lang="en-US" sz="1200" b="1" dirty="0">
                <a:solidFill>
                  <a:srgbClr val="FF3399"/>
                </a:solidFill>
              </a:endParaRPr>
            </a:p>
          </p:txBody>
        </p:sp>
        <p:pic>
          <p:nvPicPr>
            <p:cNvPr id="5139" name="Picture 19"/>
            <p:cNvPicPr>
              <a:picLocks noChangeAspect="1" noChangeArrowheads="1"/>
            </p:cNvPicPr>
            <p:nvPr/>
          </p:nvPicPr>
          <p:blipFill>
            <a:blip r:embed="rId4"/>
            <a:srcRect l="55876" t="12213"/>
            <a:stretch>
              <a:fillRect/>
            </a:stretch>
          </p:blipFill>
          <p:spPr bwMode="auto">
            <a:xfrm>
              <a:off x="468313" y="3789363"/>
              <a:ext cx="8108950" cy="30686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140" name="Text Box 20"/>
            <p:cNvSpPr txBox="1">
              <a:spLocks noChangeArrowheads="1"/>
            </p:cNvSpPr>
            <p:nvPr/>
          </p:nvSpPr>
          <p:spPr bwMode="auto">
            <a:xfrm>
              <a:off x="827088" y="3789363"/>
              <a:ext cx="720725" cy="1098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G6401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00B050"/>
                  </a:solidFill>
                </a:rPr>
                <a:t>J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FF3399"/>
                  </a:solidFill>
                </a:rPr>
                <a:t>E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FFCC00"/>
                  </a:solidFill>
                </a:rPr>
                <a:t>F</a:t>
              </a:r>
              <a:endParaRPr lang="en-US" sz="1200" b="1" dirty="0">
                <a:solidFill>
                  <a:srgbClr val="FFCC00"/>
                </a:solidFill>
              </a:endParaRPr>
            </a:p>
          </p:txBody>
        </p:sp>
      </p:grp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3571868" y="5929330"/>
            <a:ext cx="4000528" cy="95410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dirty="0"/>
              <a:t>Score: 19,86   DeltaMS : 2,58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Best microarray match: J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RFLP: E          Conclusion: Mixed Genotype J + E + F</a:t>
            </a:r>
            <a:endParaRPr lang="en-US" sz="1400" b="1" dirty="0"/>
          </a:p>
        </p:txBody>
      </p:sp>
      <p:cxnSp>
        <p:nvCxnSpPr>
          <p:cNvPr id="13" name="12 Conector recto de flecha"/>
          <p:cNvCxnSpPr/>
          <p:nvPr/>
        </p:nvCxnSpPr>
        <p:spPr>
          <a:xfrm rot="16200000" flipH="1">
            <a:off x="2393141" y="3607595"/>
            <a:ext cx="428628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 rot="16200000" flipH="1">
            <a:off x="1964513" y="2393149"/>
            <a:ext cx="428628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rot="5400000">
            <a:off x="3714744" y="2500306"/>
            <a:ext cx="428628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 rot="5400000">
            <a:off x="4464843" y="2321711"/>
            <a:ext cx="357190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recto de flecha"/>
          <p:cNvCxnSpPr/>
          <p:nvPr/>
        </p:nvCxnSpPr>
        <p:spPr>
          <a:xfrm rot="5400000">
            <a:off x="6679421" y="2107397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 de flecha"/>
          <p:cNvCxnSpPr/>
          <p:nvPr/>
        </p:nvCxnSpPr>
        <p:spPr>
          <a:xfrm rot="5400000">
            <a:off x="7572396" y="2428868"/>
            <a:ext cx="500066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rot="5400000">
            <a:off x="7500958" y="3857628"/>
            <a:ext cx="500066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 rot="5400000">
            <a:off x="6072198" y="3857628"/>
            <a:ext cx="500066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rot="5400000">
            <a:off x="5787240" y="2070884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 rot="5400000">
            <a:off x="3714744" y="3857628"/>
            <a:ext cx="428628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/>
          <p:nvPr/>
        </p:nvCxnSpPr>
        <p:spPr>
          <a:xfrm rot="16200000" flipH="1">
            <a:off x="2393141" y="2393149"/>
            <a:ext cx="428628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 rot="5400000">
            <a:off x="6001554" y="2428074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22 Grupo"/>
          <p:cNvGrpSpPr/>
          <p:nvPr/>
        </p:nvGrpSpPr>
        <p:grpSpPr>
          <a:xfrm>
            <a:off x="142844" y="2071678"/>
            <a:ext cx="571504" cy="1726654"/>
            <a:chOff x="142844" y="2071678"/>
            <a:chExt cx="571504" cy="1726654"/>
          </a:xfrm>
        </p:grpSpPr>
        <p:sp>
          <p:nvSpPr>
            <p:cNvPr id="27" name="26 CuadroTexto"/>
            <p:cNvSpPr txBox="1"/>
            <p:nvPr/>
          </p:nvSpPr>
          <p:spPr>
            <a:xfrm>
              <a:off x="142844" y="2071678"/>
              <a:ext cx="5715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b="1" dirty="0"/>
                <a:t>B1.</a:t>
              </a:r>
            </a:p>
          </p:txBody>
        </p:sp>
        <p:sp>
          <p:nvSpPr>
            <p:cNvPr id="28" name="27 CuadroTexto"/>
            <p:cNvSpPr txBox="1"/>
            <p:nvPr/>
          </p:nvSpPr>
          <p:spPr>
            <a:xfrm>
              <a:off x="161924" y="3429000"/>
              <a:ext cx="55242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b="1" dirty="0"/>
                <a:t>B2.</a:t>
              </a:r>
            </a:p>
          </p:txBody>
        </p:sp>
      </p:grpSp>
      <p:pic>
        <p:nvPicPr>
          <p:cNvPr id="5135" name="Picture 15" descr="img1319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2716" y="0"/>
            <a:ext cx="1401764" cy="1401764"/>
          </a:xfrm>
          <a:prstGeom prst="rect">
            <a:avLst/>
          </a:prstGeom>
          <a:noFill/>
        </p:spPr>
      </p:pic>
      <p:sp>
        <p:nvSpPr>
          <p:cNvPr id="29" name="28 CuadroTexto"/>
          <p:cNvSpPr txBox="1"/>
          <p:nvPr/>
        </p:nvSpPr>
        <p:spPr>
          <a:xfrm>
            <a:off x="0" y="0"/>
            <a:ext cx="4285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A.</a:t>
            </a:r>
          </a:p>
        </p:txBody>
      </p:sp>
      <p:sp>
        <p:nvSpPr>
          <p:cNvPr id="34" name="33 CuadroTexto"/>
          <p:cNvSpPr txBox="1"/>
          <p:nvPr/>
        </p:nvSpPr>
        <p:spPr>
          <a:xfrm>
            <a:off x="1928794" y="-24"/>
            <a:ext cx="65008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/>
              <a:t>A. </a:t>
            </a:r>
            <a:r>
              <a:rPr lang="en-US" sz="1400" dirty="0"/>
              <a:t>Photo</a:t>
            </a:r>
            <a:r>
              <a:rPr lang="es-AR" sz="1400" dirty="0"/>
              <a:t> of </a:t>
            </a:r>
            <a:r>
              <a:rPr lang="es-AR" sz="1400" dirty="0" err="1"/>
              <a:t>the</a:t>
            </a:r>
            <a:r>
              <a:rPr lang="es-AR" sz="1400" dirty="0"/>
              <a:t> </a:t>
            </a:r>
            <a:r>
              <a:rPr lang="es-AR" sz="1400" dirty="0" err="1"/>
              <a:t>microarray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6401.</a:t>
            </a:r>
          </a:p>
          <a:p>
            <a:r>
              <a:rPr lang="es-AR" sz="1400" dirty="0"/>
              <a:t>B1.  </a:t>
            </a:r>
            <a:r>
              <a:rPr lang="es-AR" sz="1400" b="1" dirty="0">
                <a:solidFill>
                  <a:srgbClr val="0070C0"/>
                </a:solidFill>
              </a:rPr>
              <a:t>Blue: </a:t>
            </a:r>
            <a:r>
              <a:rPr lang="es-AR" sz="1400" dirty="0" err="1"/>
              <a:t>Hybridization</a:t>
            </a:r>
            <a:r>
              <a:rPr lang="es-AR" sz="1400" dirty="0"/>
              <a:t> </a:t>
            </a:r>
            <a:r>
              <a:rPr lang="es-AR" sz="1400" dirty="0" err="1"/>
              <a:t>signals</a:t>
            </a:r>
            <a:r>
              <a:rPr lang="es-AR" sz="1400" dirty="0"/>
              <a:t> </a:t>
            </a:r>
            <a:r>
              <a:rPr lang="es-AR" sz="1400" dirty="0" err="1"/>
              <a:t>obtained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6401.  </a:t>
            </a:r>
            <a:r>
              <a:rPr lang="es-AR" sz="1400" b="1" dirty="0">
                <a:solidFill>
                  <a:srgbClr val="92D050"/>
                </a:solidFill>
              </a:rPr>
              <a:t>Green:</a:t>
            </a:r>
            <a:r>
              <a:rPr lang="es-AR" sz="1400" b="1" dirty="0">
                <a:solidFill>
                  <a:srgbClr val="0070C0"/>
                </a:solidFill>
              </a:rPr>
              <a:t> </a:t>
            </a:r>
            <a:r>
              <a:rPr lang="en-US" sz="1400" dirty="0"/>
              <a:t>theoretically expected and/or experimentally obtained hybridization patterns for genotype J best microarray match. Arrows</a:t>
            </a:r>
            <a:r>
              <a:rPr lang="es-AR" sz="1400" dirty="0"/>
              <a:t> </a:t>
            </a:r>
            <a:r>
              <a:rPr lang="es-AR" sz="1400" dirty="0" err="1"/>
              <a:t>depict</a:t>
            </a:r>
            <a:r>
              <a:rPr lang="es-AR" sz="1400" dirty="0"/>
              <a:t> extra </a:t>
            </a:r>
            <a:r>
              <a:rPr lang="es-AR" sz="1400" dirty="0" err="1"/>
              <a:t>signals</a:t>
            </a:r>
            <a:r>
              <a:rPr lang="en-US" sz="1400" dirty="0"/>
              <a:t>.</a:t>
            </a:r>
          </a:p>
          <a:p>
            <a:r>
              <a:rPr lang="en-US" sz="1400" dirty="0"/>
              <a:t>B2. </a:t>
            </a:r>
            <a:r>
              <a:rPr lang="en-US" sz="1400" b="1" dirty="0">
                <a:solidFill>
                  <a:srgbClr val="FF3399"/>
                </a:solidFill>
              </a:rPr>
              <a:t>Pink:</a:t>
            </a:r>
            <a:r>
              <a:rPr lang="en-US" sz="1400" dirty="0"/>
              <a:t> theoretically expected and/or experimentally obtained hybridization patterns for genotype E. Arrows</a:t>
            </a:r>
            <a:r>
              <a:rPr lang="es-AR" sz="1400" dirty="0"/>
              <a:t> </a:t>
            </a:r>
            <a:r>
              <a:rPr lang="es-AR" sz="1400" dirty="0" err="1"/>
              <a:t>depict</a:t>
            </a:r>
            <a:r>
              <a:rPr lang="es-AR" sz="1400" dirty="0"/>
              <a:t> extra </a:t>
            </a:r>
            <a:r>
              <a:rPr lang="es-AR" sz="1400" dirty="0" err="1"/>
              <a:t>signals</a:t>
            </a:r>
            <a:r>
              <a:rPr lang="en-US" sz="1400" dirty="0"/>
              <a:t>. </a:t>
            </a:r>
          </a:p>
          <a:p>
            <a:r>
              <a:rPr lang="en-US" sz="1400" dirty="0"/>
              <a:t>B3</a:t>
            </a:r>
            <a:r>
              <a:rPr lang="en-US" sz="1400" b="1" dirty="0"/>
              <a:t>. </a:t>
            </a:r>
            <a:r>
              <a:rPr lang="en-US" sz="1400" b="1" dirty="0">
                <a:solidFill>
                  <a:srgbClr val="FFFF00"/>
                </a:solidFill>
              </a:rPr>
              <a:t>Yellow: </a:t>
            </a:r>
            <a:r>
              <a:rPr lang="en-US" sz="1400" dirty="0"/>
              <a:t>theoretically expected and/or experimentally obtained hybridization patterns for genotype F.</a:t>
            </a:r>
            <a:endParaRPr lang="es-AR" sz="1400" dirty="0"/>
          </a:p>
        </p:txBody>
      </p:sp>
      <p:sp>
        <p:nvSpPr>
          <p:cNvPr id="39" name="38 CuadroTexto"/>
          <p:cNvSpPr txBox="1"/>
          <p:nvPr/>
        </p:nvSpPr>
        <p:spPr>
          <a:xfrm>
            <a:off x="142844" y="4500570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B3.</a:t>
            </a:r>
          </a:p>
        </p:txBody>
      </p:sp>
      <p:cxnSp>
        <p:nvCxnSpPr>
          <p:cNvPr id="30" name="29 Conector recto de flecha"/>
          <p:cNvCxnSpPr/>
          <p:nvPr/>
        </p:nvCxnSpPr>
        <p:spPr>
          <a:xfrm rot="5400000">
            <a:off x="5714214" y="3856834"/>
            <a:ext cx="428628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196752"/>
            <a:ext cx="3816424" cy="2521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Rot="1" noChangeArrowheads="1"/>
          </p:cNvSpPr>
          <p:nvPr/>
        </p:nvSpPr>
        <p:spPr bwMode="auto">
          <a:xfrm>
            <a:off x="144462" y="-120670"/>
            <a:ext cx="9036050" cy="62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GB" sz="2400" b="1" dirty="0">
                <a:solidFill>
                  <a:schemeClr val="tx2"/>
                </a:solidFill>
              </a:rPr>
              <a:t>Microarray assay for Genotyping </a:t>
            </a:r>
            <a:r>
              <a:rPr lang="en-GB" sz="2400" b="1" i="1" dirty="0">
                <a:solidFill>
                  <a:schemeClr val="tx2"/>
                </a:solidFill>
              </a:rPr>
              <a:t>C. </a:t>
            </a:r>
            <a:r>
              <a:rPr lang="en-GB" sz="2400" b="1" i="1" dirty="0" err="1">
                <a:solidFill>
                  <a:schemeClr val="tx2"/>
                </a:solidFill>
              </a:rPr>
              <a:t>trachomatis</a:t>
            </a:r>
            <a:endParaRPr lang="en-GB" sz="2400" b="1" dirty="0">
              <a:solidFill>
                <a:schemeClr val="tx2"/>
              </a:solidFill>
            </a:endParaRPr>
          </a:p>
        </p:txBody>
      </p:sp>
      <p:pic>
        <p:nvPicPr>
          <p:cNvPr id="5" name="4 Imagen" descr="img13086"/>
          <p:cNvPicPr/>
          <p:nvPr/>
        </p:nvPicPr>
        <p:blipFill>
          <a:blip r:embed="rId3" cstate="print"/>
          <a:srcRect l="9561" b="5923"/>
          <a:stretch>
            <a:fillRect/>
          </a:stretch>
        </p:blipFill>
        <p:spPr bwMode="auto">
          <a:xfrm>
            <a:off x="142844" y="1428736"/>
            <a:ext cx="1755159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3861048"/>
            <a:ext cx="3888432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Flecha derecha"/>
          <p:cNvSpPr/>
          <p:nvPr/>
        </p:nvSpPr>
        <p:spPr>
          <a:xfrm>
            <a:off x="2071670" y="2214554"/>
            <a:ext cx="792088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/>
          </a:p>
        </p:txBody>
      </p:sp>
      <p:sp>
        <p:nvSpPr>
          <p:cNvPr id="10" name="9 CuadroTexto"/>
          <p:cNvSpPr txBox="1"/>
          <p:nvPr/>
        </p:nvSpPr>
        <p:spPr>
          <a:xfrm>
            <a:off x="1785918" y="2613250"/>
            <a:ext cx="15121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2. </a:t>
            </a:r>
            <a:r>
              <a:rPr lang="en-US" sz="1400" dirty="0"/>
              <a:t>Hybridization signals were processed using the </a:t>
            </a:r>
            <a:r>
              <a:rPr lang="en-US" sz="1400" dirty="0" err="1"/>
              <a:t>Iconoclust</a:t>
            </a:r>
            <a:r>
              <a:rPr lang="en-US" sz="1400" dirty="0"/>
              <a:t> software, version 3.3 (</a:t>
            </a:r>
            <a:r>
              <a:rPr lang="en-US" sz="1400" dirty="0" err="1"/>
              <a:t>Alere</a:t>
            </a:r>
            <a:r>
              <a:rPr lang="en-US" sz="1400" dirty="0"/>
              <a:t>)</a:t>
            </a:r>
            <a:endParaRPr lang="es-AR" sz="1400" b="1" dirty="0"/>
          </a:p>
        </p:txBody>
      </p:sp>
      <p:sp>
        <p:nvSpPr>
          <p:cNvPr id="11" name="10 Flecha curvada hacia la izquierda"/>
          <p:cNvSpPr/>
          <p:nvPr/>
        </p:nvSpPr>
        <p:spPr>
          <a:xfrm rot="1211408">
            <a:off x="6743044" y="3135496"/>
            <a:ext cx="576064" cy="1823905"/>
          </a:xfrm>
          <a:prstGeom prst="curvedLeftArrow">
            <a:avLst>
              <a:gd name="adj1" fmla="val 25000"/>
              <a:gd name="adj2" fmla="val 50000"/>
              <a:gd name="adj3" fmla="val 713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AR">
              <a:solidFill>
                <a:schemeClr val="tx1"/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7452922" y="2825305"/>
            <a:ext cx="169111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3. </a:t>
            </a:r>
            <a:r>
              <a:rPr lang="en-US" sz="1400" dirty="0"/>
              <a:t>The </a:t>
            </a:r>
            <a:r>
              <a:rPr lang="en-US" sz="1400" dirty="0" err="1"/>
              <a:t>PatternMatch</a:t>
            </a:r>
            <a:r>
              <a:rPr lang="en-US" sz="1400" dirty="0"/>
              <a:t> algorithm integrated in the Partisan </a:t>
            </a:r>
            <a:r>
              <a:rPr lang="en-US" sz="1400" dirty="0" err="1"/>
              <a:t>ArrayLIMS</a:t>
            </a:r>
            <a:r>
              <a:rPr lang="en-US" sz="1400" dirty="0"/>
              <a:t> database software system (</a:t>
            </a:r>
            <a:r>
              <a:rPr lang="en-US" sz="1400" dirty="0" err="1"/>
              <a:t>Alere</a:t>
            </a:r>
            <a:r>
              <a:rPr lang="en-US" sz="1400" dirty="0"/>
              <a:t>) was used for automatic assignment and genotype identification</a:t>
            </a:r>
            <a:endParaRPr lang="es-AR" sz="1400" b="1" dirty="0"/>
          </a:p>
        </p:txBody>
      </p:sp>
      <p:cxnSp>
        <p:nvCxnSpPr>
          <p:cNvPr id="15" name="14 Conector recto de flecha"/>
          <p:cNvCxnSpPr/>
          <p:nvPr/>
        </p:nvCxnSpPr>
        <p:spPr>
          <a:xfrm rot="5400000">
            <a:off x="5179223" y="5607859"/>
            <a:ext cx="428628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recto de flecha"/>
          <p:cNvCxnSpPr/>
          <p:nvPr/>
        </p:nvCxnSpPr>
        <p:spPr>
          <a:xfrm>
            <a:off x="2857488" y="5857892"/>
            <a:ext cx="1143008" cy="3571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CuadroTexto"/>
          <p:cNvSpPr txBox="1"/>
          <p:nvPr/>
        </p:nvSpPr>
        <p:spPr>
          <a:xfrm>
            <a:off x="5500694" y="5286388"/>
            <a:ext cx="11430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/>
              <a:t>MS Score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1285852" y="5572140"/>
            <a:ext cx="2286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i="1" dirty="0"/>
              <a:t>C. </a:t>
            </a:r>
            <a:r>
              <a:rPr lang="es-AR" sz="1400" i="1" dirty="0" err="1"/>
              <a:t>trachomatis</a:t>
            </a:r>
            <a:r>
              <a:rPr lang="es-AR" sz="1400" dirty="0"/>
              <a:t> </a:t>
            </a:r>
            <a:r>
              <a:rPr lang="es-AR" sz="1400" dirty="0" err="1"/>
              <a:t>Genotype</a:t>
            </a:r>
            <a:endParaRPr lang="es-AR" sz="14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71438" y="714356"/>
            <a:ext cx="25002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1. </a:t>
            </a:r>
            <a:r>
              <a:rPr lang="en-US" sz="1400" dirty="0"/>
              <a:t>Hybridization signals were measured using an </a:t>
            </a:r>
            <a:r>
              <a:rPr lang="en-US" sz="1400" dirty="0" err="1"/>
              <a:t>ArrayMate</a:t>
            </a:r>
            <a:r>
              <a:rPr lang="en-US" sz="1400" dirty="0"/>
              <a:t> transmission reader (</a:t>
            </a:r>
            <a:r>
              <a:rPr lang="en-US" sz="1400" dirty="0" err="1"/>
              <a:t>Clondiag</a:t>
            </a:r>
            <a:r>
              <a:rPr lang="en-US" sz="1400" dirty="0"/>
              <a:t>).</a:t>
            </a:r>
            <a:endParaRPr lang="es-AR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7" name="Picture 23"/>
          <p:cNvPicPr>
            <a:picLocks noChangeAspect="1" noChangeArrowheads="1"/>
          </p:cNvPicPr>
          <p:nvPr/>
        </p:nvPicPr>
        <p:blipFill>
          <a:blip r:embed="rId2"/>
          <a:srcRect l="56238"/>
          <a:stretch>
            <a:fillRect/>
          </a:stretch>
        </p:blipFill>
        <p:spPr bwMode="auto">
          <a:xfrm>
            <a:off x="539750" y="1412875"/>
            <a:ext cx="8040688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14282" y="5643578"/>
            <a:ext cx="324008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dirty="0"/>
              <a:t>Score: 6,5  DeltaMS: 6,93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Best microarray match: E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RFLP: E              Conclusion: Genotype E</a:t>
            </a:r>
            <a:endParaRPr lang="en-US" sz="1400" b="1" dirty="0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827088" y="2781300"/>
            <a:ext cx="7207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b="1" dirty="0">
                <a:solidFill>
                  <a:srgbClr val="3366FF"/>
                </a:solidFill>
              </a:rPr>
              <a:t>G6455</a:t>
            </a:r>
          </a:p>
          <a:p>
            <a:pPr>
              <a:spcBef>
                <a:spcPct val="50000"/>
              </a:spcBef>
            </a:pPr>
            <a:r>
              <a:rPr lang="de-DE" sz="1200" b="1" dirty="0">
                <a:solidFill>
                  <a:srgbClr val="92D050"/>
                </a:solidFill>
              </a:rPr>
              <a:t>E</a:t>
            </a:r>
            <a:endParaRPr lang="en-US" sz="1200" b="1" dirty="0">
              <a:solidFill>
                <a:srgbClr val="92D050"/>
              </a:solidFill>
            </a:endParaRPr>
          </a:p>
        </p:txBody>
      </p:sp>
      <p:pic>
        <p:nvPicPr>
          <p:cNvPr id="6166" name="Picture 22" descr="img13088"/>
          <p:cNvPicPr>
            <a:picLocks noChangeAspect="1" noChangeArrowheads="1"/>
          </p:cNvPicPr>
          <p:nvPr/>
        </p:nvPicPr>
        <p:blipFill>
          <a:blip r:embed="rId3"/>
          <a:srcRect b="11539"/>
          <a:stretch>
            <a:fillRect/>
          </a:stretch>
        </p:blipFill>
        <p:spPr bwMode="auto">
          <a:xfrm>
            <a:off x="142876" y="0"/>
            <a:ext cx="1857356" cy="1643050"/>
          </a:xfrm>
          <a:prstGeom prst="rect">
            <a:avLst/>
          </a:prstGeom>
          <a:noFill/>
        </p:spPr>
      </p:pic>
      <p:sp>
        <p:nvSpPr>
          <p:cNvPr id="7" name="6 CuadroTexto"/>
          <p:cNvSpPr txBox="1"/>
          <p:nvPr/>
        </p:nvSpPr>
        <p:spPr>
          <a:xfrm>
            <a:off x="2143108" y="0"/>
            <a:ext cx="6858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/>
              <a:t>A. </a:t>
            </a:r>
            <a:r>
              <a:rPr lang="es-AR" sz="1600" dirty="0" err="1"/>
              <a:t>Photo</a:t>
            </a:r>
            <a:r>
              <a:rPr lang="es-AR" sz="1600" dirty="0"/>
              <a:t> of </a:t>
            </a:r>
            <a:r>
              <a:rPr lang="es-AR" sz="1600" dirty="0" err="1"/>
              <a:t>the</a:t>
            </a:r>
            <a:r>
              <a:rPr lang="es-AR" sz="1600" dirty="0"/>
              <a:t> </a:t>
            </a:r>
            <a:r>
              <a:rPr lang="es-AR" sz="1600" dirty="0" err="1"/>
              <a:t>microarray</a:t>
            </a:r>
            <a:r>
              <a:rPr lang="es-AR" sz="1600" dirty="0"/>
              <a:t> </a:t>
            </a:r>
            <a:r>
              <a:rPr lang="es-AR" sz="1600" dirty="0" err="1"/>
              <a:t>for</a:t>
            </a:r>
            <a:r>
              <a:rPr lang="es-AR" sz="1600" dirty="0"/>
              <a:t> </a:t>
            </a:r>
            <a:r>
              <a:rPr lang="es-AR" sz="1600" dirty="0" err="1"/>
              <a:t>samples</a:t>
            </a:r>
            <a:r>
              <a:rPr lang="es-AR" sz="1600" dirty="0"/>
              <a:t> 6455. </a:t>
            </a:r>
          </a:p>
          <a:p>
            <a:r>
              <a:rPr lang="es-AR" sz="1600" dirty="0"/>
              <a:t>B.  </a:t>
            </a:r>
            <a:r>
              <a:rPr lang="es-AR" sz="1600" b="1" dirty="0">
                <a:solidFill>
                  <a:srgbClr val="0070C0"/>
                </a:solidFill>
              </a:rPr>
              <a:t>Blue: </a:t>
            </a:r>
            <a:r>
              <a:rPr lang="es-AR" sz="1600" dirty="0" err="1"/>
              <a:t>Hybridization</a:t>
            </a:r>
            <a:r>
              <a:rPr lang="es-AR" sz="1600" dirty="0"/>
              <a:t> </a:t>
            </a:r>
            <a:r>
              <a:rPr lang="es-AR" sz="1600" dirty="0" err="1"/>
              <a:t>signals</a:t>
            </a:r>
            <a:r>
              <a:rPr lang="es-AR" sz="1600" dirty="0"/>
              <a:t> </a:t>
            </a:r>
            <a:r>
              <a:rPr lang="es-AR" sz="1600" dirty="0" err="1"/>
              <a:t>obtained</a:t>
            </a:r>
            <a:r>
              <a:rPr lang="es-AR" sz="1600" dirty="0"/>
              <a:t> </a:t>
            </a:r>
            <a:r>
              <a:rPr lang="es-AR" sz="1600" dirty="0" err="1"/>
              <a:t>for</a:t>
            </a:r>
            <a:r>
              <a:rPr lang="es-AR" sz="1600" dirty="0"/>
              <a:t> </a:t>
            </a:r>
            <a:r>
              <a:rPr lang="es-AR" sz="1600" dirty="0" err="1"/>
              <a:t>sample</a:t>
            </a:r>
            <a:r>
              <a:rPr lang="es-AR" sz="1600" dirty="0"/>
              <a:t> 6455</a:t>
            </a:r>
          </a:p>
          <a:p>
            <a:pPr marL="900113" indent="-900113"/>
            <a:r>
              <a:rPr lang="es-AR" sz="1600" b="1" dirty="0">
                <a:solidFill>
                  <a:srgbClr val="92D050"/>
                </a:solidFill>
              </a:rPr>
              <a:t>      Green:</a:t>
            </a:r>
            <a:r>
              <a:rPr lang="es-AR" sz="1600" b="1" dirty="0">
                <a:solidFill>
                  <a:srgbClr val="0070C0"/>
                </a:solidFill>
              </a:rPr>
              <a:t> </a:t>
            </a:r>
            <a:r>
              <a:rPr lang="en-US" sz="1600" dirty="0"/>
              <a:t>theoretically expected and/or experimentally obtained hybridization    patterns for genotype E best microarray match. </a:t>
            </a:r>
            <a:endParaRPr lang="es-AR" sz="1600" dirty="0"/>
          </a:p>
        </p:txBody>
      </p:sp>
      <p:sp>
        <p:nvSpPr>
          <p:cNvPr id="8" name="7 CuadroTexto"/>
          <p:cNvSpPr txBox="1"/>
          <p:nvPr/>
        </p:nvSpPr>
        <p:spPr>
          <a:xfrm>
            <a:off x="0" y="0"/>
            <a:ext cx="4285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A.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285720" y="2285992"/>
            <a:ext cx="4285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B.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70" name="Picture 26"/>
          <p:cNvPicPr>
            <a:picLocks noChangeAspect="1" noChangeArrowheads="1"/>
          </p:cNvPicPr>
          <p:nvPr/>
        </p:nvPicPr>
        <p:blipFill>
          <a:blip r:embed="rId2"/>
          <a:srcRect l="56039"/>
          <a:stretch>
            <a:fillRect/>
          </a:stretch>
        </p:blipFill>
        <p:spPr bwMode="auto">
          <a:xfrm>
            <a:off x="755650" y="1785925"/>
            <a:ext cx="8077200" cy="4000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85720" y="5643578"/>
            <a:ext cx="324008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dirty="0"/>
              <a:t>Score: 5,92  DeltaMS: 2,69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Best microarray match: F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RFLP: F                  Conclusion: Genotype F</a:t>
            </a:r>
            <a:endParaRPr lang="en-US" sz="1400" b="1" dirty="0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042988" y="2276475"/>
            <a:ext cx="72072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b="1" dirty="0">
                <a:solidFill>
                  <a:srgbClr val="3366FF"/>
                </a:solidFill>
              </a:rPr>
              <a:t>G6463</a:t>
            </a:r>
          </a:p>
          <a:p>
            <a:pPr>
              <a:spcBef>
                <a:spcPct val="50000"/>
              </a:spcBef>
            </a:pPr>
            <a:r>
              <a:rPr lang="de-DE" sz="1200" b="1" dirty="0">
                <a:solidFill>
                  <a:srgbClr val="92D050"/>
                </a:solidFill>
              </a:rPr>
              <a:t>F</a:t>
            </a:r>
            <a:endParaRPr lang="en-US" sz="1200" b="1" dirty="0">
              <a:solidFill>
                <a:srgbClr val="92D050"/>
              </a:solidFill>
            </a:endParaRPr>
          </a:p>
        </p:txBody>
      </p:sp>
      <p:pic>
        <p:nvPicPr>
          <p:cNvPr id="6169" name="Picture 25" descr="img13103"/>
          <p:cNvPicPr>
            <a:picLocks noChangeAspect="1" noChangeArrowheads="1"/>
          </p:cNvPicPr>
          <p:nvPr/>
        </p:nvPicPr>
        <p:blipFill>
          <a:blip r:embed="rId3"/>
          <a:srcRect r="7143" b="3571"/>
          <a:stretch>
            <a:fillRect/>
          </a:stretch>
        </p:blipFill>
        <p:spPr bwMode="auto">
          <a:xfrm>
            <a:off x="0" y="0"/>
            <a:ext cx="2000232" cy="2002988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2143108" y="0"/>
            <a:ext cx="68580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600" dirty="0"/>
              <a:t>A. </a:t>
            </a:r>
            <a:r>
              <a:rPr lang="es-AR" sz="1600" dirty="0" err="1"/>
              <a:t>Photo</a:t>
            </a:r>
            <a:r>
              <a:rPr lang="es-AR" sz="1600" dirty="0"/>
              <a:t> of </a:t>
            </a:r>
            <a:r>
              <a:rPr lang="es-AR" sz="1600" dirty="0" err="1"/>
              <a:t>the</a:t>
            </a:r>
            <a:r>
              <a:rPr lang="es-AR" sz="1600" dirty="0"/>
              <a:t> </a:t>
            </a:r>
            <a:r>
              <a:rPr lang="es-AR" sz="1600" dirty="0" err="1"/>
              <a:t>microarray</a:t>
            </a:r>
            <a:r>
              <a:rPr lang="es-AR" sz="1600" dirty="0"/>
              <a:t> </a:t>
            </a:r>
            <a:r>
              <a:rPr lang="es-AR" sz="1600" dirty="0" err="1"/>
              <a:t>for</a:t>
            </a:r>
            <a:r>
              <a:rPr lang="es-AR" sz="1600" dirty="0"/>
              <a:t> </a:t>
            </a:r>
            <a:r>
              <a:rPr lang="es-AR" sz="1600" dirty="0" err="1"/>
              <a:t>samples</a:t>
            </a:r>
            <a:r>
              <a:rPr lang="es-AR" sz="1600" dirty="0"/>
              <a:t> 6463.    </a:t>
            </a:r>
          </a:p>
          <a:p>
            <a:r>
              <a:rPr lang="es-AR" sz="1600" dirty="0"/>
              <a:t>B.  </a:t>
            </a:r>
            <a:r>
              <a:rPr lang="es-AR" sz="1600" b="1" dirty="0">
                <a:solidFill>
                  <a:srgbClr val="0070C0"/>
                </a:solidFill>
              </a:rPr>
              <a:t>Blue: </a:t>
            </a:r>
            <a:r>
              <a:rPr lang="es-AR" sz="1600" dirty="0" err="1"/>
              <a:t>Hybridization</a:t>
            </a:r>
            <a:r>
              <a:rPr lang="es-AR" sz="1600" dirty="0"/>
              <a:t> </a:t>
            </a:r>
            <a:r>
              <a:rPr lang="es-AR" sz="1600" dirty="0" err="1"/>
              <a:t>signals</a:t>
            </a:r>
            <a:r>
              <a:rPr lang="es-AR" sz="1600" dirty="0"/>
              <a:t> </a:t>
            </a:r>
            <a:r>
              <a:rPr lang="es-AR" sz="1600" dirty="0" err="1"/>
              <a:t>obtained</a:t>
            </a:r>
            <a:r>
              <a:rPr lang="es-AR" sz="1600" dirty="0"/>
              <a:t> </a:t>
            </a:r>
            <a:r>
              <a:rPr lang="es-AR" sz="1600" dirty="0" err="1"/>
              <a:t>for</a:t>
            </a:r>
            <a:r>
              <a:rPr lang="es-AR" sz="1600" dirty="0"/>
              <a:t> </a:t>
            </a:r>
            <a:r>
              <a:rPr lang="es-AR" sz="1600" dirty="0" err="1"/>
              <a:t>sample</a:t>
            </a:r>
            <a:r>
              <a:rPr lang="es-AR" sz="1600" dirty="0"/>
              <a:t> 6463</a:t>
            </a:r>
          </a:p>
          <a:p>
            <a:pPr marL="900113" indent="-900113"/>
            <a:r>
              <a:rPr lang="es-AR" sz="1600" b="1" dirty="0">
                <a:solidFill>
                  <a:srgbClr val="92D050"/>
                </a:solidFill>
              </a:rPr>
              <a:t>      Green:</a:t>
            </a:r>
            <a:r>
              <a:rPr lang="es-AR" sz="1600" b="1" dirty="0">
                <a:solidFill>
                  <a:srgbClr val="0070C0"/>
                </a:solidFill>
              </a:rPr>
              <a:t> </a:t>
            </a:r>
            <a:r>
              <a:rPr lang="en-US" sz="1600" dirty="0"/>
              <a:t>theoretically expected and/or experimentally obtained hybridization    patterns for genotype E best microarray match. </a:t>
            </a:r>
            <a:endParaRPr lang="es-AR" sz="1600" dirty="0"/>
          </a:p>
        </p:txBody>
      </p:sp>
      <p:sp>
        <p:nvSpPr>
          <p:cNvPr id="8" name="7 CuadroTexto"/>
          <p:cNvSpPr txBox="1"/>
          <p:nvPr/>
        </p:nvSpPr>
        <p:spPr>
          <a:xfrm>
            <a:off x="0" y="0"/>
            <a:ext cx="4285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A.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285720" y="2285992"/>
            <a:ext cx="4285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B.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23 Grupo"/>
          <p:cNvGrpSpPr/>
          <p:nvPr/>
        </p:nvGrpSpPr>
        <p:grpSpPr>
          <a:xfrm>
            <a:off x="0" y="2071678"/>
            <a:ext cx="7432671" cy="4500594"/>
            <a:chOff x="357158" y="1000108"/>
            <a:chExt cx="8075613" cy="5643602"/>
          </a:xfrm>
        </p:grpSpPr>
        <p:pic>
          <p:nvPicPr>
            <p:cNvPr id="8198" name="Picture 6"/>
            <p:cNvPicPr>
              <a:picLocks noChangeAspect="1" noChangeArrowheads="1"/>
            </p:cNvPicPr>
            <p:nvPr/>
          </p:nvPicPr>
          <p:blipFill>
            <a:blip r:embed="rId2"/>
            <a:srcRect l="56049"/>
            <a:stretch>
              <a:fillRect/>
            </a:stretch>
          </p:blipFill>
          <p:spPr bwMode="auto">
            <a:xfrm>
              <a:off x="357158" y="1000108"/>
              <a:ext cx="8075613" cy="3578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199" name="Text Box 7"/>
            <p:cNvSpPr txBox="1">
              <a:spLocks noChangeArrowheads="1"/>
            </p:cNvSpPr>
            <p:nvPr/>
          </p:nvSpPr>
          <p:spPr bwMode="auto">
            <a:xfrm>
              <a:off x="428596" y="2032012"/>
              <a:ext cx="719137" cy="5250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G6399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92D050"/>
                  </a:solidFill>
                </a:rPr>
                <a:t>E</a:t>
              </a:r>
              <a:endParaRPr lang="en-US" sz="1200" b="1" dirty="0">
                <a:solidFill>
                  <a:srgbClr val="92D050"/>
                </a:solidFill>
              </a:endParaRPr>
            </a:p>
          </p:txBody>
        </p:sp>
        <p:sp>
          <p:nvSpPr>
            <p:cNvPr id="8201" name="AutoShape 9" descr="EXP"/>
            <p:cNvSpPr>
              <a:spLocks noChangeAspect="1" noChangeArrowheads="1"/>
            </p:cNvSpPr>
            <p:nvPr/>
          </p:nvSpPr>
          <p:spPr bwMode="auto">
            <a:xfrm>
              <a:off x="3805208" y="3745275"/>
              <a:ext cx="304800" cy="291361"/>
            </a:xfrm>
            <a:prstGeom prst="rect">
              <a:avLst/>
            </a:prstGeom>
            <a:noFill/>
          </p:spPr>
          <p:txBody>
            <a:bodyPr/>
            <a:lstStyle/>
            <a:p>
              <a:endParaRPr lang="es-ES"/>
            </a:p>
          </p:txBody>
        </p:sp>
        <p:pic>
          <p:nvPicPr>
            <p:cNvPr id="8202" name="Picture 10"/>
            <p:cNvPicPr>
              <a:picLocks noChangeAspect="1" noChangeArrowheads="1"/>
            </p:cNvPicPr>
            <p:nvPr/>
          </p:nvPicPr>
          <p:blipFill>
            <a:blip r:embed="rId3"/>
            <a:srcRect l="56097"/>
            <a:stretch>
              <a:fillRect/>
            </a:stretch>
          </p:blipFill>
          <p:spPr bwMode="auto">
            <a:xfrm>
              <a:off x="357158" y="3030530"/>
              <a:ext cx="8072494" cy="36131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203" name="Text Box 11"/>
            <p:cNvSpPr txBox="1">
              <a:spLocks noChangeArrowheads="1"/>
            </p:cNvSpPr>
            <p:nvPr/>
          </p:nvSpPr>
          <p:spPr bwMode="auto">
            <a:xfrm>
              <a:off x="428596" y="3916753"/>
              <a:ext cx="719137" cy="7875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G6399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92D050"/>
                  </a:solidFill>
                </a:rPr>
                <a:t>E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CC3399"/>
                  </a:solidFill>
                </a:rPr>
                <a:t>F</a:t>
              </a:r>
              <a:endParaRPr lang="en-US" sz="1200" b="1" dirty="0">
                <a:solidFill>
                  <a:srgbClr val="CC3399"/>
                </a:solidFill>
              </a:endParaRPr>
            </a:p>
          </p:txBody>
        </p:sp>
      </p:grp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7286644" y="3429000"/>
            <a:ext cx="185735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200" b="1" dirty="0"/>
              <a:t>Score: 13,96   DeltaMS: 1,85</a:t>
            </a:r>
          </a:p>
          <a:p>
            <a:pPr>
              <a:spcBef>
                <a:spcPct val="50000"/>
              </a:spcBef>
            </a:pPr>
            <a:r>
              <a:rPr lang="de-DE" sz="1200" b="1" dirty="0"/>
              <a:t>Best microarray match: E</a:t>
            </a:r>
          </a:p>
          <a:p>
            <a:pPr>
              <a:spcBef>
                <a:spcPct val="50000"/>
              </a:spcBef>
            </a:pPr>
            <a:r>
              <a:rPr lang="de-DE" sz="1200" b="1" dirty="0"/>
              <a:t>RFLP: E+F</a:t>
            </a:r>
          </a:p>
          <a:p>
            <a:pPr>
              <a:spcBef>
                <a:spcPct val="50000"/>
              </a:spcBef>
            </a:pPr>
            <a:r>
              <a:rPr lang="de-DE" sz="1200" b="1" dirty="0"/>
              <a:t>Conclusion: </a:t>
            </a:r>
          </a:p>
          <a:p>
            <a:pPr>
              <a:spcBef>
                <a:spcPct val="50000"/>
              </a:spcBef>
            </a:pPr>
            <a:r>
              <a:rPr lang="de-DE" sz="1200" b="1" dirty="0"/>
              <a:t>Mixed genotype E +F</a:t>
            </a:r>
            <a:endParaRPr lang="en-US" sz="1200" b="1" dirty="0"/>
          </a:p>
        </p:txBody>
      </p:sp>
      <p:grpSp>
        <p:nvGrpSpPr>
          <p:cNvPr id="3" name="8 Grupo"/>
          <p:cNvGrpSpPr/>
          <p:nvPr/>
        </p:nvGrpSpPr>
        <p:grpSpPr>
          <a:xfrm>
            <a:off x="-32" y="0"/>
            <a:ext cx="4980559" cy="1340768"/>
            <a:chOff x="4163441" y="5517232"/>
            <a:chExt cx="4980559" cy="1340768"/>
          </a:xfrm>
        </p:grpSpPr>
        <p:pic>
          <p:nvPicPr>
            <p:cNvPr id="10" name="9 Imagen" descr="img13086"/>
            <p:cNvPicPr/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44008" y="5517232"/>
              <a:ext cx="1512168" cy="1340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45791" dir="2021404" algn="ctr" rotWithShape="0">
                <a:srgbClr val="808080"/>
              </a:outerShdw>
            </a:effectLst>
          </p:spPr>
        </p:pic>
        <p:pic>
          <p:nvPicPr>
            <p:cNvPr id="11" name="10 Imagen" descr="img13351"/>
            <p:cNvPicPr/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156176" y="5517232"/>
              <a:ext cx="1512168" cy="13407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45791" dir="2021404" algn="ctr" rotWithShape="0">
                <a:srgbClr val="808080"/>
              </a:outerShdw>
            </a:effectLst>
          </p:spPr>
        </p:pic>
        <p:pic>
          <p:nvPicPr>
            <p:cNvPr id="12" name="11 Imagen" descr="img13151"/>
            <p:cNvPicPr/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596336" y="5517232"/>
              <a:ext cx="1368152" cy="1296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dist="45791" dir="2021404" algn="ctr" rotWithShape="0">
                <a:srgbClr val="808080"/>
              </a:outerShdw>
            </a:effectLst>
          </p:spPr>
        </p:pic>
        <p:grpSp>
          <p:nvGrpSpPr>
            <p:cNvPr id="4" name="Group 2"/>
            <p:cNvGrpSpPr>
              <a:grpSpLocks/>
            </p:cNvGrpSpPr>
            <p:nvPr/>
          </p:nvGrpSpPr>
          <p:grpSpPr bwMode="auto">
            <a:xfrm>
              <a:off x="4163441" y="6597352"/>
              <a:ext cx="4980558" cy="260648"/>
              <a:chOff x="1725" y="5483"/>
              <a:chExt cx="7787" cy="405"/>
            </a:xfrm>
          </p:grpSpPr>
          <p:sp>
            <p:nvSpPr>
              <p:cNvPr id="14" name="Text Box 3"/>
              <p:cNvSpPr txBox="1">
                <a:spLocks noChangeArrowheads="1"/>
              </p:cNvSpPr>
              <p:nvPr/>
            </p:nvSpPr>
            <p:spPr bwMode="auto">
              <a:xfrm>
                <a:off x="1725" y="5483"/>
                <a:ext cx="2000" cy="405"/>
              </a:xfrm>
              <a:prstGeom prst="rect">
                <a:avLst/>
              </a:prstGeom>
              <a:gradFill rotWithShape="0">
                <a:gsLst>
                  <a:gs pos="0">
                    <a:srgbClr val="95B3D7"/>
                  </a:gs>
                  <a:gs pos="50000">
                    <a:srgbClr val="DBE5F1"/>
                  </a:gs>
                  <a:gs pos="100000">
                    <a:srgbClr val="95B3D7"/>
                  </a:gs>
                </a:gsLst>
                <a:lin ang="18900000" scaled="1"/>
              </a:gradFill>
              <a:ln w="12700">
                <a:solidFill>
                  <a:srgbClr val="95B3D7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43F60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sz="11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6455: </a:t>
                </a:r>
                <a:r>
                  <a:rPr kumimoji="0" lang="es-MX" sz="1100" b="1" i="0" u="none" strike="noStrike" cap="none" normalizeH="0" baseline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Genotype</a:t>
                </a:r>
                <a:r>
                  <a:rPr kumimoji="0" lang="es-MX" sz="11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 E</a:t>
                </a:r>
                <a:endParaRPr kumimoji="0" lang="es-AR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Text Box 4"/>
              <p:cNvSpPr txBox="1">
                <a:spLocks noChangeArrowheads="1"/>
              </p:cNvSpPr>
              <p:nvPr/>
            </p:nvSpPr>
            <p:spPr bwMode="auto">
              <a:xfrm>
                <a:off x="4665" y="5483"/>
                <a:ext cx="2230" cy="405"/>
              </a:xfrm>
              <a:prstGeom prst="rect">
                <a:avLst/>
              </a:prstGeom>
              <a:gradFill rotWithShape="0">
                <a:gsLst>
                  <a:gs pos="0">
                    <a:srgbClr val="95B3D7"/>
                  </a:gs>
                  <a:gs pos="50000">
                    <a:srgbClr val="DBE5F1"/>
                  </a:gs>
                  <a:gs pos="100000">
                    <a:srgbClr val="95B3D7"/>
                  </a:gs>
                </a:gsLst>
                <a:lin ang="18900000" scaled="1"/>
              </a:gradFill>
              <a:ln w="12700">
                <a:solidFill>
                  <a:srgbClr val="95B3D7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43F60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sz="11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6399: </a:t>
                </a:r>
                <a:r>
                  <a:rPr kumimoji="0" lang="es-MX" sz="1100" b="1" i="0" u="none" strike="noStrike" cap="none" normalizeH="0" baseline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Genotypes</a:t>
                </a:r>
                <a:r>
                  <a:rPr kumimoji="0" lang="es-MX" sz="11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 E+F</a:t>
                </a:r>
                <a:endParaRPr kumimoji="0" lang="es-AR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Text Box 5"/>
              <p:cNvSpPr txBox="1">
                <a:spLocks noChangeArrowheads="1"/>
              </p:cNvSpPr>
              <p:nvPr/>
            </p:nvSpPr>
            <p:spPr bwMode="auto">
              <a:xfrm>
                <a:off x="7620" y="5483"/>
                <a:ext cx="1892" cy="405"/>
              </a:xfrm>
              <a:prstGeom prst="rect">
                <a:avLst/>
              </a:prstGeom>
              <a:gradFill rotWithShape="0">
                <a:gsLst>
                  <a:gs pos="0">
                    <a:srgbClr val="95B3D7"/>
                  </a:gs>
                  <a:gs pos="50000">
                    <a:srgbClr val="DBE5F1"/>
                  </a:gs>
                  <a:gs pos="100000">
                    <a:srgbClr val="95B3D7"/>
                  </a:gs>
                </a:gsLst>
                <a:lin ang="18900000" scaled="1"/>
              </a:gradFill>
              <a:ln w="12700">
                <a:solidFill>
                  <a:srgbClr val="95B3D7"/>
                </a:solidFill>
                <a:miter lim="800000"/>
                <a:headEnd/>
                <a:tailEnd/>
              </a:ln>
              <a:effectLst>
                <a:outerShdw dist="28398" dir="3806097" algn="ctr" rotWithShape="0">
                  <a:srgbClr val="243F60">
                    <a:alpha val="50000"/>
                  </a:srgbClr>
                </a:outerShdw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s-MX" sz="11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6463: </a:t>
                </a:r>
                <a:r>
                  <a:rPr kumimoji="0" lang="es-MX" sz="1100" b="1" i="0" u="none" strike="noStrike" cap="none" normalizeH="0" baseline="0" dirty="0" err="1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Genotype</a:t>
                </a:r>
                <a:r>
                  <a:rPr kumimoji="0" lang="es-MX" sz="1100" b="1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  <a:cs typeface="Arial" pitchFamily="34" charset="0"/>
                  </a:rPr>
                  <a:t> F</a:t>
                </a:r>
                <a:endParaRPr kumimoji="0" lang="es-AR" sz="18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cxnSp>
        <p:nvCxnSpPr>
          <p:cNvPr id="19" name="18 Conector recto de flecha"/>
          <p:cNvCxnSpPr/>
          <p:nvPr/>
        </p:nvCxnSpPr>
        <p:spPr>
          <a:xfrm rot="5400000">
            <a:off x="2035951" y="2607463"/>
            <a:ext cx="571504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rot="5400000">
            <a:off x="3036083" y="2678901"/>
            <a:ext cx="571504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Conector recto de flecha"/>
          <p:cNvCxnSpPr/>
          <p:nvPr/>
        </p:nvCxnSpPr>
        <p:spPr>
          <a:xfrm rot="5400000">
            <a:off x="2501092" y="2428074"/>
            <a:ext cx="571504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/>
          <p:nvPr/>
        </p:nvCxnSpPr>
        <p:spPr>
          <a:xfrm rot="5400000">
            <a:off x="6357950" y="2786058"/>
            <a:ext cx="500066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 de flecha"/>
          <p:cNvCxnSpPr/>
          <p:nvPr/>
        </p:nvCxnSpPr>
        <p:spPr>
          <a:xfrm rot="5400000">
            <a:off x="5214942" y="2500306"/>
            <a:ext cx="28575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CuadroTexto"/>
          <p:cNvSpPr txBox="1"/>
          <p:nvPr/>
        </p:nvSpPr>
        <p:spPr>
          <a:xfrm>
            <a:off x="0" y="0"/>
            <a:ext cx="500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/>
              <a:t>A.</a:t>
            </a:r>
          </a:p>
        </p:txBody>
      </p:sp>
      <p:cxnSp>
        <p:nvCxnSpPr>
          <p:cNvPr id="30" name="29 Conector recto de flecha"/>
          <p:cNvCxnSpPr/>
          <p:nvPr/>
        </p:nvCxnSpPr>
        <p:spPr>
          <a:xfrm rot="16200000" flipH="1">
            <a:off x="4393405" y="2750339"/>
            <a:ext cx="357190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31 CuadroTexto"/>
          <p:cNvSpPr txBox="1"/>
          <p:nvPr/>
        </p:nvSpPr>
        <p:spPr>
          <a:xfrm>
            <a:off x="5072066" y="0"/>
            <a:ext cx="407193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/>
              <a:t>A. </a:t>
            </a:r>
            <a:r>
              <a:rPr lang="es-AR" sz="1400" dirty="0" err="1"/>
              <a:t>Photo</a:t>
            </a:r>
            <a:r>
              <a:rPr lang="es-AR" sz="1400" dirty="0"/>
              <a:t> of </a:t>
            </a:r>
            <a:r>
              <a:rPr lang="es-AR" sz="1400" dirty="0" err="1"/>
              <a:t>the</a:t>
            </a:r>
            <a:r>
              <a:rPr lang="es-AR" sz="1400" dirty="0"/>
              <a:t> </a:t>
            </a:r>
            <a:r>
              <a:rPr lang="es-AR" sz="1400" dirty="0" err="1"/>
              <a:t>microarray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samples</a:t>
            </a:r>
            <a:r>
              <a:rPr lang="es-AR" sz="1400" dirty="0"/>
              <a:t> 6455, 6399 and 6463. </a:t>
            </a:r>
          </a:p>
          <a:p>
            <a:r>
              <a:rPr lang="es-AR" sz="1400" dirty="0"/>
              <a:t>B1.  </a:t>
            </a:r>
            <a:r>
              <a:rPr lang="es-AR" sz="1400" b="1" dirty="0">
                <a:solidFill>
                  <a:srgbClr val="0070C0"/>
                </a:solidFill>
              </a:rPr>
              <a:t>Blue: </a:t>
            </a:r>
            <a:r>
              <a:rPr lang="es-AR" sz="1400" dirty="0" err="1"/>
              <a:t>Hybridization</a:t>
            </a:r>
            <a:r>
              <a:rPr lang="es-AR" sz="1400" dirty="0"/>
              <a:t> </a:t>
            </a:r>
            <a:r>
              <a:rPr lang="es-AR" sz="1400" dirty="0" err="1"/>
              <a:t>signals</a:t>
            </a:r>
            <a:r>
              <a:rPr lang="es-AR" sz="1400" dirty="0"/>
              <a:t> </a:t>
            </a:r>
            <a:r>
              <a:rPr lang="es-AR" sz="1400" dirty="0" err="1"/>
              <a:t>obtained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6399.  </a:t>
            </a:r>
            <a:r>
              <a:rPr lang="es-AR" sz="1400" b="1" dirty="0">
                <a:solidFill>
                  <a:srgbClr val="92D050"/>
                </a:solidFill>
              </a:rPr>
              <a:t>Green:</a:t>
            </a:r>
            <a:r>
              <a:rPr lang="es-AR" sz="1400" b="1" dirty="0">
                <a:solidFill>
                  <a:srgbClr val="0070C0"/>
                </a:solidFill>
              </a:rPr>
              <a:t> </a:t>
            </a:r>
            <a:r>
              <a:rPr lang="en-US" sz="1400" dirty="0"/>
              <a:t>theoretically expected and/or experimentally obtained hybridization patterns for genotype E best microarray match. </a:t>
            </a:r>
            <a:r>
              <a:rPr lang="es-AR" sz="1400" dirty="0" err="1"/>
              <a:t>Arrows</a:t>
            </a:r>
            <a:r>
              <a:rPr lang="es-AR" sz="1400" dirty="0"/>
              <a:t> </a:t>
            </a:r>
            <a:r>
              <a:rPr lang="es-AR" sz="1400" dirty="0" err="1"/>
              <a:t>depict</a:t>
            </a:r>
            <a:r>
              <a:rPr lang="es-AR" sz="1400" dirty="0"/>
              <a:t> extra </a:t>
            </a:r>
            <a:r>
              <a:rPr lang="es-AR" sz="1400" dirty="0" err="1"/>
              <a:t>signals</a:t>
            </a:r>
            <a:r>
              <a:rPr lang="en-US" sz="1400" dirty="0"/>
              <a:t>.</a:t>
            </a:r>
          </a:p>
          <a:p>
            <a:r>
              <a:rPr lang="en-US" sz="1400" dirty="0"/>
              <a:t>B2. </a:t>
            </a:r>
            <a:r>
              <a:rPr lang="en-US" sz="1400" b="1" dirty="0">
                <a:solidFill>
                  <a:srgbClr val="FF3399"/>
                </a:solidFill>
              </a:rPr>
              <a:t>Pink:</a:t>
            </a:r>
            <a:r>
              <a:rPr lang="en-US" sz="1400" dirty="0"/>
              <a:t> theoretically expected and/or experimentally obtained hybridization patterns for genotype F  </a:t>
            </a:r>
            <a:endParaRPr lang="es-AR" sz="1400" dirty="0"/>
          </a:p>
        </p:txBody>
      </p:sp>
      <p:sp>
        <p:nvSpPr>
          <p:cNvPr id="37" name="36 CuadroTexto"/>
          <p:cNvSpPr txBox="1"/>
          <p:nvPr/>
        </p:nvSpPr>
        <p:spPr>
          <a:xfrm>
            <a:off x="71406" y="2416726"/>
            <a:ext cx="500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/>
              <a:t>B1.</a:t>
            </a:r>
          </a:p>
        </p:txBody>
      </p:sp>
      <p:sp>
        <p:nvSpPr>
          <p:cNvPr id="38" name="37 CuadroTexto"/>
          <p:cNvSpPr txBox="1"/>
          <p:nvPr/>
        </p:nvSpPr>
        <p:spPr>
          <a:xfrm>
            <a:off x="71438" y="3988362"/>
            <a:ext cx="500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b="1" dirty="0"/>
              <a:t>B2.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11 Grupo"/>
          <p:cNvGrpSpPr/>
          <p:nvPr/>
        </p:nvGrpSpPr>
        <p:grpSpPr>
          <a:xfrm>
            <a:off x="857250" y="1860570"/>
            <a:ext cx="8286750" cy="4425950"/>
            <a:chOff x="857250" y="692150"/>
            <a:chExt cx="8286750" cy="4425950"/>
          </a:xfrm>
        </p:grpSpPr>
        <p:sp>
          <p:nvSpPr>
            <p:cNvPr id="3075" name="AutoShape 9" descr="EXP"/>
            <p:cNvSpPr>
              <a:spLocks noChangeAspect="1" noChangeArrowheads="1"/>
            </p:cNvSpPr>
            <p:nvPr/>
          </p:nvSpPr>
          <p:spPr bwMode="auto">
            <a:xfrm>
              <a:off x="4419600" y="3276600"/>
              <a:ext cx="304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AR"/>
            </a:p>
          </p:txBody>
        </p:sp>
        <p:pic>
          <p:nvPicPr>
            <p:cNvPr id="3076" name="Picture 13"/>
            <p:cNvPicPr>
              <a:picLocks noChangeAspect="1" noChangeArrowheads="1"/>
            </p:cNvPicPr>
            <p:nvPr/>
          </p:nvPicPr>
          <p:blipFill>
            <a:blip r:embed="rId2"/>
            <a:srcRect l="55899"/>
            <a:stretch>
              <a:fillRect/>
            </a:stretch>
          </p:blipFill>
          <p:spPr bwMode="auto">
            <a:xfrm>
              <a:off x="900113" y="692150"/>
              <a:ext cx="8243887" cy="272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8" name="Text Box 7"/>
            <p:cNvSpPr txBox="1">
              <a:spLocks noChangeArrowheads="1"/>
            </p:cNvSpPr>
            <p:nvPr/>
          </p:nvSpPr>
          <p:spPr bwMode="auto">
            <a:xfrm>
              <a:off x="1187450" y="1412875"/>
              <a:ext cx="720725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G6348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92D050"/>
                  </a:solidFill>
                </a:rPr>
                <a:t>H</a:t>
              </a:r>
              <a:endParaRPr lang="en-US" sz="1200" b="1" dirty="0">
                <a:solidFill>
                  <a:srgbClr val="92D050"/>
                </a:solidFill>
              </a:endParaRPr>
            </a:p>
          </p:txBody>
        </p:sp>
        <p:pic>
          <p:nvPicPr>
            <p:cNvPr id="3079" name="Picture 14"/>
            <p:cNvPicPr>
              <a:picLocks noChangeAspect="1" noChangeArrowheads="1"/>
            </p:cNvPicPr>
            <p:nvPr/>
          </p:nvPicPr>
          <p:blipFill>
            <a:blip r:embed="rId3"/>
            <a:srcRect l="56013"/>
            <a:stretch>
              <a:fillRect/>
            </a:stretch>
          </p:blipFill>
          <p:spPr bwMode="auto">
            <a:xfrm>
              <a:off x="857250" y="2492375"/>
              <a:ext cx="8286750" cy="2625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0" name="Text Box 15"/>
            <p:cNvSpPr txBox="1">
              <a:spLocks noChangeArrowheads="1"/>
            </p:cNvSpPr>
            <p:nvPr/>
          </p:nvSpPr>
          <p:spPr bwMode="auto">
            <a:xfrm>
              <a:off x="1116013" y="3024188"/>
              <a:ext cx="720725" cy="82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G6348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92D050"/>
                  </a:solidFill>
                </a:rPr>
                <a:t>H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FF3399"/>
                  </a:solidFill>
                </a:rPr>
                <a:t>E</a:t>
              </a:r>
              <a:endParaRPr lang="en-US" sz="1200" b="1" dirty="0">
                <a:solidFill>
                  <a:srgbClr val="FF3399"/>
                </a:solidFill>
              </a:endParaRPr>
            </a:p>
          </p:txBody>
        </p:sp>
        <p:sp>
          <p:nvSpPr>
            <p:cNvPr id="3081" name="Line 18"/>
            <p:cNvSpPr>
              <a:spLocks noChangeShapeType="1"/>
            </p:cNvSpPr>
            <p:nvPr/>
          </p:nvSpPr>
          <p:spPr bwMode="auto">
            <a:xfrm flipH="1">
              <a:off x="2928925" y="857232"/>
              <a:ext cx="45719" cy="43180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82" name="Line 19"/>
            <p:cNvSpPr>
              <a:spLocks noChangeShapeType="1"/>
            </p:cNvSpPr>
            <p:nvPr/>
          </p:nvSpPr>
          <p:spPr bwMode="auto">
            <a:xfrm>
              <a:off x="6286512" y="1071546"/>
              <a:ext cx="142875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083" name="Line 20"/>
            <p:cNvSpPr>
              <a:spLocks noChangeShapeType="1"/>
            </p:cNvSpPr>
            <p:nvPr/>
          </p:nvSpPr>
          <p:spPr bwMode="auto">
            <a:xfrm flipH="1">
              <a:off x="3786182" y="928670"/>
              <a:ext cx="1587" cy="2889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pic>
        <p:nvPicPr>
          <p:cNvPr id="3077" name="Picture 12" descr="img1258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4" y="0"/>
            <a:ext cx="1785918" cy="1785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12 CuadroTexto"/>
          <p:cNvSpPr txBox="1"/>
          <p:nvPr/>
        </p:nvSpPr>
        <p:spPr>
          <a:xfrm>
            <a:off x="2285984" y="0"/>
            <a:ext cx="65008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/>
              <a:t>A. </a:t>
            </a:r>
            <a:r>
              <a:rPr lang="es-AR" sz="1400" dirty="0" err="1"/>
              <a:t>Photo</a:t>
            </a:r>
            <a:r>
              <a:rPr lang="es-AR" sz="1400" dirty="0"/>
              <a:t> of </a:t>
            </a:r>
            <a:r>
              <a:rPr lang="es-AR" sz="1400" dirty="0" err="1"/>
              <a:t>the</a:t>
            </a:r>
            <a:r>
              <a:rPr lang="es-AR" sz="1400" dirty="0"/>
              <a:t> </a:t>
            </a:r>
            <a:r>
              <a:rPr lang="es-AR" sz="1400" dirty="0" err="1"/>
              <a:t>microarray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6348.</a:t>
            </a:r>
          </a:p>
          <a:p>
            <a:r>
              <a:rPr lang="es-AR" sz="1400" dirty="0"/>
              <a:t>B1.  </a:t>
            </a:r>
            <a:r>
              <a:rPr lang="es-AR" sz="1400" b="1" dirty="0">
                <a:solidFill>
                  <a:srgbClr val="0070C0"/>
                </a:solidFill>
              </a:rPr>
              <a:t>Blue: </a:t>
            </a:r>
            <a:r>
              <a:rPr lang="es-AR" sz="1400" dirty="0" err="1"/>
              <a:t>Hybridization</a:t>
            </a:r>
            <a:r>
              <a:rPr lang="es-AR" sz="1400" dirty="0"/>
              <a:t> </a:t>
            </a:r>
            <a:r>
              <a:rPr lang="es-AR" sz="1400" dirty="0" err="1"/>
              <a:t>signals</a:t>
            </a:r>
            <a:r>
              <a:rPr lang="es-AR" sz="1400" dirty="0"/>
              <a:t> </a:t>
            </a:r>
            <a:r>
              <a:rPr lang="es-AR" sz="1400" dirty="0" err="1"/>
              <a:t>obtained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6348.  </a:t>
            </a:r>
            <a:r>
              <a:rPr lang="es-AR" sz="1400" b="1" dirty="0">
                <a:solidFill>
                  <a:srgbClr val="92D050"/>
                </a:solidFill>
              </a:rPr>
              <a:t>Green:</a:t>
            </a:r>
            <a:r>
              <a:rPr lang="es-AR" sz="1400" b="1" dirty="0">
                <a:solidFill>
                  <a:srgbClr val="0070C0"/>
                </a:solidFill>
              </a:rPr>
              <a:t> </a:t>
            </a:r>
            <a:r>
              <a:rPr lang="en-US" sz="1400" dirty="0"/>
              <a:t>theoretically expected and/or experimentally obtained hybridization patterns for genotype H best microarray match. </a:t>
            </a:r>
            <a:r>
              <a:rPr lang="es-AR" sz="1400" dirty="0" err="1"/>
              <a:t>Arrows</a:t>
            </a:r>
            <a:r>
              <a:rPr lang="es-AR" sz="1400" dirty="0"/>
              <a:t> </a:t>
            </a:r>
            <a:r>
              <a:rPr lang="es-AR" sz="1400" dirty="0" err="1"/>
              <a:t>depict</a:t>
            </a:r>
            <a:r>
              <a:rPr lang="es-AR" sz="1400" dirty="0"/>
              <a:t> extra </a:t>
            </a:r>
            <a:r>
              <a:rPr lang="es-AR" sz="1400" dirty="0" err="1"/>
              <a:t>signals</a:t>
            </a:r>
            <a:r>
              <a:rPr lang="en-US" sz="1400" dirty="0"/>
              <a:t>.</a:t>
            </a:r>
          </a:p>
          <a:p>
            <a:r>
              <a:rPr lang="en-US" sz="1400" dirty="0"/>
              <a:t>B2. </a:t>
            </a:r>
            <a:r>
              <a:rPr lang="en-US" sz="1400" b="1" dirty="0">
                <a:solidFill>
                  <a:srgbClr val="FF3399"/>
                </a:solidFill>
              </a:rPr>
              <a:t>Pink:</a:t>
            </a:r>
            <a:r>
              <a:rPr lang="en-US" sz="1400" dirty="0"/>
              <a:t> theoretically expected and/or experimentally obtained hybridization patterns for genotype E  </a:t>
            </a:r>
            <a:endParaRPr lang="es-AR" sz="1400" dirty="0"/>
          </a:p>
        </p:txBody>
      </p:sp>
      <p:sp>
        <p:nvSpPr>
          <p:cNvPr id="3074" name="Text Box 6"/>
          <p:cNvSpPr txBox="1">
            <a:spLocks noChangeArrowheads="1"/>
          </p:cNvSpPr>
          <p:nvPr/>
        </p:nvSpPr>
        <p:spPr bwMode="auto">
          <a:xfrm>
            <a:off x="4403747" y="5832479"/>
            <a:ext cx="366871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dirty="0"/>
              <a:t>Score: 12,78  DeltaMS : 3,31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Best microarray match: H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RFLP: H           Conclusion: Mixed genotype H + E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0" y="0"/>
            <a:ext cx="4285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A.</a:t>
            </a:r>
          </a:p>
        </p:txBody>
      </p:sp>
      <p:grpSp>
        <p:nvGrpSpPr>
          <p:cNvPr id="17" name="16 Grupo"/>
          <p:cNvGrpSpPr/>
          <p:nvPr/>
        </p:nvGrpSpPr>
        <p:grpSpPr>
          <a:xfrm>
            <a:off x="142844" y="2416726"/>
            <a:ext cx="571504" cy="2024548"/>
            <a:chOff x="142844" y="2416726"/>
            <a:chExt cx="571504" cy="2024548"/>
          </a:xfrm>
        </p:grpSpPr>
        <p:sp>
          <p:nvSpPr>
            <p:cNvPr id="15" name="14 CuadroTexto"/>
            <p:cNvSpPr txBox="1"/>
            <p:nvPr/>
          </p:nvSpPr>
          <p:spPr>
            <a:xfrm>
              <a:off x="142844" y="2416726"/>
              <a:ext cx="57150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b="1" dirty="0"/>
                <a:t>B1.</a:t>
              </a:r>
            </a:p>
          </p:txBody>
        </p:sp>
        <p:sp>
          <p:nvSpPr>
            <p:cNvPr id="16" name="15 CuadroTexto"/>
            <p:cNvSpPr txBox="1"/>
            <p:nvPr/>
          </p:nvSpPr>
          <p:spPr>
            <a:xfrm>
              <a:off x="161924" y="4071942"/>
              <a:ext cx="55242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s-AR" b="1" dirty="0"/>
                <a:t>B2.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13 Grupo"/>
          <p:cNvGrpSpPr/>
          <p:nvPr/>
        </p:nvGrpSpPr>
        <p:grpSpPr>
          <a:xfrm>
            <a:off x="1042988" y="1428737"/>
            <a:ext cx="8101012" cy="4643470"/>
            <a:chOff x="1042988" y="404813"/>
            <a:chExt cx="8101012" cy="5667394"/>
          </a:xfrm>
        </p:grpSpPr>
        <p:pic>
          <p:nvPicPr>
            <p:cNvPr id="3095" name="Picture 23"/>
            <p:cNvPicPr>
              <a:picLocks noChangeAspect="1" noChangeArrowheads="1"/>
            </p:cNvPicPr>
            <p:nvPr/>
          </p:nvPicPr>
          <p:blipFill>
            <a:blip r:embed="rId2"/>
            <a:srcRect l="56039"/>
            <a:stretch>
              <a:fillRect/>
            </a:stretch>
          </p:blipFill>
          <p:spPr bwMode="auto">
            <a:xfrm>
              <a:off x="1066800" y="404813"/>
              <a:ext cx="8077200" cy="3521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80" name="Text Box 8"/>
            <p:cNvSpPr txBox="1">
              <a:spLocks noChangeArrowheads="1"/>
            </p:cNvSpPr>
            <p:nvPr/>
          </p:nvSpPr>
          <p:spPr bwMode="auto">
            <a:xfrm>
              <a:off x="1042988" y="1557338"/>
              <a:ext cx="720725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G6383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92D050"/>
                  </a:solidFill>
                </a:rPr>
                <a:t>J</a:t>
              </a:r>
              <a:endParaRPr lang="en-US" sz="1200" b="1" dirty="0">
                <a:solidFill>
                  <a:srgbClr val="92D050"/>
                </a:solidFill>
              </a:endParaRPr>
            </a:p>
          </p:txBody>
        </p:sp>
        <p:pic>
          <p:nvPicPr>
            <p:cNvPr id="3096" name="Picture 24"/>
            <p:cNvPicPr>
              <a:picLocks noChangeAspect="1" noChangeArrowheads="1"/>
            </p:cNvPicPr>
            <p:nvPr/>
          </p:nvPicPr>
          <p:blipFill>
            <a:blip r:embed="rId3"/>
            <a:srcRect l="55861"/>
            <a:stretch>
              <a:fillRect/>
            </a:stretch>
          </p:blipFill>
          <p:spPr bwMode="auto">
            <a:xfrm>
              <a:off x="1042988" y="2420939"/>
              <a:ext cx="8101012" cy="3651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097" name="Text Box 25"/>
            <p:cNvSpPr txBox="1">
              <a:spLocks noChangeArrowheads="1"/>
            </p:cNvSpPr>
            <p:nvPr/>
          </p:nvSpPr>
          <p:spPr bwMode="auto">
            <a:xfrm>
              <a:off x="1116013" y="3311525"/>
              <a:ext cx="720725" cy="823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G6383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92D050"/>
                  </a:solidFill>
                </a:rPr>
                <a:t>J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FF3399"/>
                  </a:solidFill>
                </a:rPr>
                <a:t>E</a:t>
              </a:r>
              <a:endParaRPr lang="en-US" sz="1200" b="1" dirty="0">
                <a:solidFill>
                  <a:srgbClr val="FF3399"/>
                </a:solidFill>
              </a:endParaRPr>
            </a:p>
          </p:txBody>
        </p:sp>
        <p:cxnSp>
          <p:nvCxnSpPr>
            <p:cNvPr id="9" name="8 Conector recto de flecha"/>
            <p:cNvCxnSpPr/>
            <p:nvPr/>
          </p:nvCxnSpPr>
          <p:spPr>
            <a:xfrm rot="5400000">
              <a:off x="2643174" y="1714488"/>
              <a:ext cx="285752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9 Conector recto de flecha"/>
            <p:cNvCxnSpPr/>
            <p:nvPr/>
          </p:nvCxnSpPr>
          <p:spPr>
            <a:xfrm rot="5400000">
              <a:off x="4501356" y="1642256"/>
              <a:ext cx="285752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0 Conector recto de flecha"/>
            <p:cNvCxnSpPr/>
            <p:nvPr/>
          </p:nvCxnSpPr>
          <p:spPr>
            <a:xfrm rot="5400000">
              <a:off x="3715538" y="1213628"/>
              <a:ext cx="285752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 de flecha"/>
            <p:cNvCxnSpPr/>
            <p:nvPr/>
          </p:nvCxnSpPr>
          <p:spPr>
            <a:xfrm rot="5400000">
              <a:off x="7358876" y="1856570"/>
              <a:ext cx="285752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4214810" y="5903893"/>
            <a:ext cx="342902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dirty="0"/>
              <a:t>Score: 8,58  DeltaMS : 2,79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Best microarray match: J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RFLP: J        Conclusion: Mixd genotype J + E</a:t>
            </a:r>
            <a:endParaRPr lang="en-US" sz="1400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2143140" y="0"/>
            <a:ext cx="65008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/>
              <a:t>A. </a:t>
            </a:r>
            <a:r>
              <a:rPr lang="es-AR" sz="1400" dirty="0" err="1"/>
              <a:t>Photo</a:t>
            </a:r>
            <a:r>
              <a:rPr lang="es-AR" sz="1400" dirty="0"/>
              <a:t> of </a:t>
            </a:r>
            <a:r>
              <a:rPr lang="es-AR" sz="1400" dirty="0" err="1"/>
              <a:t>the</a:t>
            </a:r>
            <a:r>
              <a:rPr lang="es-AR" sz="1400" dirty="0"/>
              <a:t> </a:t>
            </a:r>
            <a:r>
              <a:rPr lang="es-AR" sz="1400" dirty="0" err="1"/>
              <a:t>microarray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6383.</a:t>
            </a:r>
          </a:p>
          <a:p>
            <a:r>
              <a:rPr lang="es-AR" sz="1400" dirty="0"/>
              <a:t>B1.  </a:t>
            </a:r>
            <a:r>
              <a:rPr lang="es-AR" sz="1400" b="1" dirty="0">
                <a:solidFill>
                  <a:srgbClr val="0070C0"/>
                </a:solidFill>
              </a:rPr>
              <a:t>Blue: </a:t>
            </a:r>
            <a:r>
              <a:rPr lang="es-AR" sz="1400" dirty="0" err="1"/>
              <a:t>Hybridization</a:t>
            </a:r>
            <a:r>
              <a:rPr lang="es-AR" sz="1400" dirty="0"/>
              <a:t> </a:t>
            </a:r>
            <a:r>
              <a:rPr lang="es-AR" sz="1400" dirty="0" err="1"/>
              <a:t>signals</a:t>
            </a:r>
            <a:r>
              <a:rPr lang="es-AR" sz="1400" dirty="0"/>
              <a:t> </a:t>
            </a:r>
            <a:r>
              <a:rPr lang="es-AR" sz="1400" dirty="0" err="1"/>
              <a:t>obtained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6383.  </a:t>
            </a:r>
            <a:r>
              <a:rPr lang="es-AR" sz="1400" b="1" dirty="0">
                <a:solidFill>
                  <a:srgbClr val="92D050"/>
                </a:solidFill>
              </a:rPr>
              <a:t>Green:</a:t>
            </a:r>
            <a:r>
              <a:rPr lang="es-AR" sz="1400" b="1" dirty="0">
                <a:solidFill>
                  <a:srgbClr val="0070C0"/>
                </a:solidFill>
              </a:rPr>
              <a:t> </a:t>
            </a:r>
            <a:r>
              <a:rPr lang="en-US" sz="1400" dirty="0"/>
              <a:t>theoretically expected and/or experimentally obtained hybridization patterns for genotype J best microarray match. </a:t>
            </a:r>
            <a:r>
              <a:rPr lang="es-AR" sz="1400" dirty="0" err="1"/>
              <a:t>Arrows</a:t>
            </a:r>
            <a:r>
              <a:rPr lang="es-AR" sz="1400" dirty="0"/>
              <a:t> </a:t>
            </a:r>
            <a:r>
              <a:rPr lang="es-AR" sz="1400" dirty="0" err="1"/>
              <a:t>depict</a:t>
            </a:r>
            <a:r>
              <a:rPr lang="es-AR" sz="1400" dirty="0"/>
              <a:t> extra </a:t>
            </a:r>
            <a:r>
              <a:rPr lang="es-AR" sz="1400" dirty="0" err="1"/>
              <a:t>signals</a:t>
            </a:r>
            <a:r>
              <a:rPr lang="en-US" sz="1400" dirty="0"/>
              <a:t>.</a:t>
            </a:r>
          </a:p>
          <a:p>
            <a:r>
              <a:rPr lang="en-US" sz="1400" dirty="0"/>
              <a:t>B2. </a:t>
            </a:r>
            <a:r>
              <a:rPr lang="en-US" sz="1400" b="1" dirty="0">
                <a:solidFill>
                  <a:srgbClr val="FF3399"/>
                </a:solidFill>
              </a:rPr>
              <a:t>Pink:</a:t>
            </a:r>
            <a:r>
              <a:rPr lang="en-US" sz="1400" dirty="0"/>
              <a:t> theoretically expected and/or experimentally obtained hybridization patterns for genotype E  </a:t>
            </a:r>
            <a:endParaRPr lang="es-AR" sz="1400" dirty="0"/>
          </a:p>
        </p:txBody>
      </p:sp>
      <p:pic>
        <p:nvPicPr>
          <p:cNvPr id="3094" name="Picture 22" descr="img1264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0"/>
            <a:ext cx="1714480" cy="1714480"/>
          </a:xfrm>
          <a:prstGeom prst="rect">
            <a:avLst/>
          </a:prstGeom>
          <a:noFill/>
        </p:spPr>
      </p:pic>
      <p:sp>
        <p:nvSpPr>
          <p:cNvPr id="15" name="14 CuadroTexto"/>
          <p:cNvSpPr txBox="1"/>
          <p:nvPr/>
        </p:nvSpPr>
        <p:spPr>
          <a:xfrm>
            <a:off x="0" y="0"/>
            <a:ext cx="4285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A.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285720" y="2143116"/>
            <a:ext cx="5715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B1.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304800" y="3643314"/>
            <a:ext cx="5524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B2.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785786" y="1714488"/>
            <a:ext cx="8075612" cy="4429156"/>
            <a:chOff x="684213" y="620713"/>
            <a:chExt cx="8075612" cy="4968875"/>
          </a:xfrm>
        </p:grpSpPr>
        <p:pic>
          <p:nvPicPr>
            <p:cNvPr id="12296" name="Picture 8"/>
            <p:cNvPicPr>
              <a:picLocks noChangeAspect="1" noChangeArrowheads="1"/>
            </p:cNvPicPr>
            <p:nvPr/>
          </p:nvPicPr>
          <p:blipFill>
            <a:blip r:embed="rId2"/>
            <a:srcRect l="56049"/>
            <a:stretch>
              <a:fillRect/>
            </a:stretch>
          </p:blipFill>
          <p:spPr bwMode="auto">
            <a:xfrm>
              <a:off x="684213" y="620713"/>
              <a:ext cx="8075612" cy="3233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295" name="Text Box 7"/>
            <p:cNvSpPr txBox="1">
              <a:spLocks noChangeArrowheads="1"/>
            </p:cNvSpPr>
            <p:nvPr/>
          </p:nvSpPr>
          <p:spPr bwMode="auto">
            <a:xfrm>
              <a:off x="1116013" y="1557338"/>
              <a:ext cx="720725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G6391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92D050"/>
                  </a:solidFill>
                </a:rPr>
                <a:t>F</a:t>
              </a:r>
              <a:endParaRPr lang="en-US" sz="1200" b="1" dirty="0">
                <a:solidFill>
                  <a:srgbClr val="92D050"/>
                </a:solidFill>
              </a:endParaRPr>
            </a:p>
          </p:txBody>
        </p:sp>
        <p:pic>
          <p:nvPicPr>
            <p:cNvPr id="12297" name="Picture 9"/>
            <p:cNvPicPr>
              <a:picLocks noChangeAspect="1" noChangeArrowheads="1"/>
            </p:cNvPicPr>
            <p:nvPr/>
          </p:nvPicPr>
          <p:blipFill>
            <a:blip r:embed="rId3"/>
            <a:srcRect l="56007"/>
            <a:stretch>
              <a:fillRect/>
            </a:stretch>
          </p:blipFill>
          <p:spPr bwMode="auto">
            <a:xfrm>
              <a:off x="684213" y="2349500"/>
              <a:ext cx="8064500" cy="3240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298" name="Text Box 10"/>
            <p:cNvSpPr txBox="1">
              <a:spLocks noChangeArrowheads="1"/>
            </p:cNvSpPr>
            <p:nvPr/>
          </p:nvSpPr>
          <p:spPr bwMode="auto">
            <a:xfrm>
              <a:off x="1042988" y="3167063"/>
              <a:ext cx="720725" cy="8239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G6391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92D050"/>
                  </a:solidFill>
                </a:rPr>
                <a:t>F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FF3399"/>
                  </a:solidFill>
                </a:rPr>
                <a:t>E</a:t>
              </a:r>
              <a:endParaRPr lang="en-US" sz="1200" b="1" dirty="0">
                <a:solidFill>
                  <a:srgbClr val="FF3399"/>
                </a:solidFill>
              </a:endParaRPr>
            </a:p>
          </p:txBody>
        </p:sp>
      </p:grp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4143372" y="5661025"/>
            <a:ext cx="342902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dirty="0"/>
              <a:t>Score: 13,45  DeltaMS: 2,02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Best microarray match: F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RFLP: F    Conclusion: Mixed genotype F + E</a:t>
            </a:r>
          </a:p>
        </p:txBody>
      </p:sp>
      <p:pic>
        <p:nvPicPr>
          <p:cNvPr id="12293" name="Picture 5" descr="img1265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785918" cy="1785918"/>
          </a:xfrm>
          <a:prstGeom prst="rect">
            <a:avLst/>
          </a:prstGeom>
          <a:noFill/>
        </p:spPr>
      </p:pic>
      <p:cxnSp>
        <p:nvCxnSpPr>
          <p:cNvPr id="10" name="9 Conector recto de flecha"/>
          <p:cNvCxnSpPr/>
          <p:nvPr/>
        </p:nvCxnSpPr>
        <p:spPr>
          <a:xfrm rot="5400000">
            <a:off x="2321703" y="2250273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 rot="5400000">
            <a:off x="4714876" y="1714488"/>
            <a:ext cx="571504" cy="28575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 rot="5400000">
            <a:off x="3251191" y="1963727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 rot="5400000">
            <a:off x="6965967" y="2178041"/>
            <a:ext cx="500066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 rot="5400000">
            <a:off x="6036479" y="2035959"/>
            <a:ext cx="714380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13 CuadroTexto"/>
          <p:cNvSpPr txBox="1"/>
          <p:nvPr/>
        </p:nvSpPr>
        <p:spPr>
          <a:xfrm>
            <a:off x="1928794" y="0"/>
            <a:ext cx="65008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/>
              <a:t>A. </a:t>
            </a:r>
            <a:r>
              <a:rPr lang="es-AR" sz="1400" dirty="0" err="1"/>
              <a:t>Photo</a:t>
            </a:r>
            <a:r>
              <a:rPr lang="es-AR" sz="1400" dirty="0"/>
              <a:t> of </a:t>
            </a:r>
            <a:r>
              <a:rPr lang="es-AR" sz="1400" dirty="0" err="1"/>
              <a:t>the</a:t>
            </a:r>
            <a:r>
              <a:rPr lang="es-AR" sz="1400" dirty="0"/>
              <a:t> </a:t>
            </a:r>
            <a:r>
              <a:rPr lang="es-AR" sz="1400" dirty="0" err="1"/>
              <a:t>microarray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6391.</a:t>
            </a:r>
          </a:p>
          <a:p>
            <a:r>
              <a:rPr lang="es-AR" sz="1400" dirty="0"/>
              <a:t>B1.  </a:t>
            </a:r>
            <a:r>
              <a:rPr lang="es-AR" sz="1400" b="1" dirty="0">
                <a:solidFill>
                  <a:srgbClr val="0070C0"/>
                </a:solidFill>
              </a:rPr>
              <a:t>Blue: </a:t>
            </a:r>
            <a:r>
              <a:rPr lang="es-AR" sz="1400" dirty="0" err="1"/>
              <a:t>Hybridization</a:t>
            </a:r>
            <a:r>
              <a:rPr lang="es-AR" sz="1400" dirty="0"/>
              <a:t> </a:t>
            </a:r>
            <a:r>
              <a:rPr lang="es-AR" sz="1400" dirty="0" err="1"/>
              <a:t>signals</a:t>
            </a:r>
            <a:r>
              <a:rPr lang="es-AR" sz="1400" dirty="0"/>
              <a:t> </a:t>
            </a:r>
            <a:r>
              <a:rPr lang="es-AR" sz="1400" dirty="0" err="1"/>
              <a:t>obtained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6391.  </a:t>
            </a:r>
            <a:r>
              <a:rPr lang="es-AR" sz="1400" b="1" dirty="0">
                <a:solidFill>
                  <a:srgbClr val="92D050"/>
                </a:solidFill>
              </a:rPr>
              <a:t>Green:</a:t>
            </a:r>
            <a:r>
              <a:rPr lang="es-AR" sz="1400" b="1" dirty="0">
                <a:solidFill>
                  <a:srgbClr val="0070C0"/>
                </a:solidFill>
              </a:rPr>
              <a:t> </a:t>
            </a:r>
            <a:r>
              <a:rPr lang="en-US" sz="1400" dirty="0"/>
              <a:t>theoretically expected and/or experimentally obtained hybridization patterns for genotype F best microarray match. </a:t>
            </a:r>
            <a:r>
              <a:rPr lang="es-AR" sz="1400" dirty="0" err="1"/>
              <a:t>Arrows</a:t>
            </a:r>
            <a:r>
              <a:rPr lang="es-AR" sz="1400" dirty="0"/>
              <a:t> </a:t>
            </a:r>
            <a:r>
              <a:rPr lang="es-AR" sz="1400" dirty="0" err="1"/>
              <a:t>depict</a:t>
            </a:r>
            <a:r>
              <a:rPr lang="es-AR" sz="1400" dirty="0"/>
              <a:t> extra </a:t>
            </a:r>
            <a:r>
              <a:rPr lang="es-AR" sz="1400" dirty="0" err="1"/>
              <a:t>signals</a:t>
            </a:r>
            <a:r>
              <a:rPr lang="en-US" sz="1400" dirty="0"/>
              <a:t>.</a:t>
            </a:r>
          </a:p>
          <a:p>
            <a:r>
              <a:rPr lang="en-US" sz="1400" dirty="0"/>
              <a:t>B2. </a:t>
            </a:r>
            <a:r>
              <a:rPr lang="en-US" sz="1400" b="1" dirty="0">
                <a:solidFill>
                  <a:srgbClr val="FF3399"/>
                </a:solidFill>
              </a:rPr>
              <a:t>Pink:</a:t>
            </a:r>
            <a:r>
              <a:rPr lang="en-US" sz="1400" dirty="0"/>
              <a:t> theoretically expected and/or experimentally obtained hybridization patterns for genotype E  </a:t>
            </a:r>
            <a:endParaRPr lang="es-AR" sz="14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0" y="0"/>
            <a:ext cx="4285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A.</a:t>
            </a:r>
          </a:p>
        </p:txBody>
      </p:sp>
      <p:sp>
        <p:nvSpPr>
          <p:cNvPr id="18" name="17 CuadroTexto"/>
          <p:cNvSpPr txBox="1"/>
          <p:nvPr/>
        </p:nvSpPr>
        <p:spPr>
          <a:xfrm>
            <a:off x="285720" y="2416726"/>
            <a:ext cx="5715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B1.</a:t>
            </a:r>
          </a:p>
        </p:txBody>
      </p:sp>
      <p:sp>
        <p:nvSpPr>
          <p:cNvPr id="19" name="18 CuadroTexto"/>
          <p:cNvSpPr txBox="1"/>
          <p:nvPr/>
        </p:nvSpPr>
        <p:spPr>
          <a:xfrm>
            <a:off x="304800" y="3857628"/>
            <a:ext cx="5524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B2.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7 Grupo"/>
          <p:cNvGrpSpPr/>
          <p:nvPr/>
        </p:nvGrpSpPr>
        <p:grpSpPr>
          <a:xfrm>
            <a:off x="571472" y="1643050"/>
            <a:ext cx="8150225" cy="4398957"/>
            <a:chOff x="611188" y="333375"/>
            <a:chExt cx="8150225" cy="5256213"/>
          </a:xfrm>
        </p:grpSpPr>
        <p:pic>
          <p:nvPicPr>
            <p:cNvPr id="9231" name="Picture 15"/>
            <p:cNvPicPr>
              <a:picLocks noChangeAspect="1" noChangeArrowheads="1"/>
            </p:cNvPicPr>
            <p:nvPr/>
          </p:nvPicPr>
          <p:blipFill>
            <a:blip r:embed="rId2"/>
            <a:srcRect l="56039"/>
            <a:stretch>
              <a:fillRect/>
            </a:stretch>
          </p:blipFill>
          <p:spPr bwMode="auto">
            <a:xfrm>
              <a:off x="684213" y="333375"/>
              <a:ext cx="8077200" cy="3738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224" name="Text Box 8"/>
            <p:cNvSpPr txBox="1">
              <a:spLocks noChangeArrowheads="1"/>
            </p:cNvSpPr>
            <p:nvPr/>
          </p:nvSpPr>
          <p:spPr bwMode="auto">
            <a:xfrm>
              <a:off x="971550" y="1484313"/>
              <a:ext cx="719138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G6472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92D050"/>
                  </a:solidFill>
                </a:rPr>
                <a:t>D</a:t>
              </a:r>
              <a:endParaRPr lang="en-US" sz="1200" b="1" dirty="0">
                <a:solidFill>
                  <a:srgbClr val="92D050"/>
                </a:solidFill>
              </a:endParaRPr>
            </a:p>
          </p:txBody>
        </p:sp>
        <p:pic>
          <p:nvPicPr>
            <p:cNvPr id="9232" name="Picture 16"/>
            <p:cNvPicPr>
              <a:picLocks noChangeAspect="1" noChangeArrowheads="1"/>
            </p:cNvPicPr>
            <p:nvPr/>
          </p:nvPicPr>
          <p:blipFill>
            <a:blip r:embed="rId3"/>
            <a:srcRect l="55714"/>
            <a:stretch>
              <a:fillRect/>
            </a:stretch>
          </p:blipFill>
          <p:spPr bwMode="auto">
            <a:xfrm>
              <a:off x="611188" y="2386013"/>
              <a:ext cx="8137525" cy="3203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233" name="Text Box 17"/>
            <p:cNvSpPr txBox="1">
              <a:spLocks noChangeArrowheads="1"/>
            </p:cNvSpPr>
            <p:nvPr/>
          </p:nvSpPr>
          <p:spPr bwMode="auto">
            <a:xfrm>
              <a:off x="900113" y="2924175"/>
              <a:ext cx="719137" cy="823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3366FF"/>
                  </a:solidFill>
                </a:rPr>
                <a:t>G6472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92D050"/>
                  </a:solidFill>
                </a:rPr>
                <a:t>D</a:t>
              </a:r>
            </a:p>
            <a:p>
              <a:pPr>
                <a:spcBef>
                  <a:spcPct val="50000"/>
                </a:spcBef>
              </a:pPr>
              <a:r>
                <a:rPr lang="de-DE" sz="1200" b="1" dirty="0">
                  <a:solidFill>
                    <a:srgbClr val="CC3399"/>
                  </a:solidFill>
                </a:rPr>
                <a:t>Da</a:t>
              </a:r>
              <a:endParaRPr lang="en-US" sz="1200" b="1" dirty="0">
                <a:solidFill>
                  <a:srgbClr val="CC3399"/>
                </a:solidFill>
              </a:endParaRPr>
            </a:p>
          </p:txBody>
        </p:sp>
      </p:grp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3857620" y="5903893"/>
            <a:ext cx="47593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b="1" dirty="0"/>
              <a:t>Score: 7,23   DeltaMS : 0,43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Best microarray match: D</a:t>
            </a:r>
          </a:p>
          <a:p>
            <a:pPr>
              <a:spcBef>
                <a:spcPct val="50000"/>
              </a:spcBef>
            </a:pPr>
            <a:r>
              <a:rPr lang="de-DE" sz="1400" b="1" dirty="0"/>
              <a:t>RFLP: D       Conclusion: Mixed genotype D + Da</a:t>
            </a:r>
            <a:endParaRPr lang="en-US" sz="1400" b="1" dirty="0"/>
          </a:p>
        </p:txBody>
      </p:sp>
      <p:pic>
        <p:nvPicPr>
          <p:cNvPr id="9230" name="Picture 14" descr="img1313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785926" cy="1785926"/>
          </a:xfrm>
          <a:prstGeom prst="rect">
            <a:avLst/>
          </a:prstGeom>
          <a:noFill/>
        </p:spPr>
      </p:pic>
      <p:sp>
        <p:nvSpPr>
          <p:cNvPr id="13" name="12 CuadroTexto"/>
          <p:cNvSpPr txBox="1"/>
          <p:nvPr/>
        </p:nvSpPr>
        <p:spPr>
          <a:xfrm>
            <a:off x="142844" y="2428868"/>
            <a:ext cx="5715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B1.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161924" y="3714752"/>
            <a:ext cx="5524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B2.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1928794" y="0"/>
            <a:ext cx="650082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1400" dirty="0"/>
              <a:t>A. </a:t>
            </a:r>
            <a:r>
              <a:rPr lang="es-AR" sz="1400" dirty="0" err="1"/>
              <a:t>Photo</a:t>
            </a:r>
            <a:r>
              <a:rPr lang="es-AR" sz="1400" dirty="0"/>
              <a:t> of </a:t>
            </a:r>
            <a:r>
              <a:rPr lang="es-AR" sz="1400" dirty="0" err="1"/>
              <a:t>the</a:t>
            </a:r>
            <a:r>
              <a:rPr lang="es-AR" sz="1400" dirty="0"/>
              <a:t> </a:t>
            </a:r>
            <a:r>
              <a:rPr lang="es-AR" sz="1400" dirty="0" err="1"/>
              <a:t>microarray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6472.</a:t>
            </a:r>
          </a:p>
          <a:p>
            <a:r>
              <a:rPr lang="es-AR" sz="1400" dirty="0"/>
              <a:t>B1.  </a:t>
            </a:r>
            <a:r>
              <a:rPr lang="es-AR" sz="1400" b="1" dirty="0">
                <a:solidFill>
                  <a:srgbClr val="0070C0"/>
                </a:solidFill>
              </a:rPr>
              <a:t>Blue: </a:t>
            </a:r>
            <a:r>
              <a:rPr lang="es-AR" sz="1400" dirty="0" err="1"/>
              <a:t>Hybridization</a:t>
            </a:r>
            <a:r>
              <a:rPr lang="es-AR" sz="1400" dirty="0"/>
              <a:t> </a:t>
            </a:r>
            <a:r>
              <a:rPr lang="es-AR" sz="1400" dirty="0" err="1"/>
              <a:t>signals</a:t>
            </a:r>
            <a:r>
              <a:rPr lang="es-AR" sz="1400" dirty="0"/>
              <a:t> </a:t>
            </a:r>
            <a:r>
              <a:rPr lang="es-AR" sz="1400" dirty="0" err="1"/>
              <a:t>obtained</a:t>
            </a:r>
            <a:r>
              <a:rPr lang="es-AR" sz="1400" dirty="0"/>
              <a:t> </a:t>
            </a:r>
            <a:r>
              <a:rPr lang="es-AR" sz="1400" dirty="0" err="1"/>
              <a:t>for</a:t>
            </a:r>
            <a:r>
              <a:rPr lang="es-AR" sz="1400" dirty="0"/>
              <a:t> </a:t>
            </a:r>
            <a:r>
              <a:rPr lang="es-AR" sz="1400" dirty="0" err="1"/>
              <a:t>sample</a:t>
            </a:r>
            <a:r>
              <a:rPr lang="es-AR" sz="1400" dirty="0"/>
              <a:t> 6472.  </a:t>
            </a:r>
            <a:r>
              <a:rPr lang="es-AR" sz="1400" b="1" dirty="0">
                <a:solidFill>
                  <a:srgbClr val="92D050"/>
                </a:solidFill>
              </a:rPr>
              <a:t>Green:</a:t>
            </a:r>
            <a:r>
              <a:rPr lang="es-AR" sz="1400" b="1" dirty="0">
                <a:solidFill>
                  <a:srgbClr val="0070C0"/>
                </a:solidFill>
              </a:rPr>
              <a:t> </a:t>
            </a:r>
            <a:r>
              <a:rPr lang="en-US" sz="1400" dirty="0"/>
              <a:t>theoretically expected and/or experimentally obtained hybridization patterns for genotype D best microarray match. </a:t>
            </a:r>
            <a:r>
              <a:rPr lang="es-AR" sz="1400" dirty="0" err="1"/>
              <a:t>Arrows</a:t>
            </a:r>
            <a:r>
              <a:rPr lang="es-AR" sz="1400" dirty="0"/>
              <a:t> </a:t>
            </a:r>
            <a:r>
              <a:rPr lang="es-AR" sz="1400" dirty="0" err="1"/>
              <a:t>depict</a:t>
            </a:r>
            <a:r>
              <a:rPr lang="es-AR" sz="1400" dirty="0"/>
              <a:t> extra </a:t>
            </a:r>
            <a:r>
              <a:rPr lang="es-AR" sz="1400" dirty="0" err="1"/>
              <a:t>signals</a:t>
            </a:r>
            <a:r>
              <a:rPr lang="en-US" sz="1400" dirty="0"/>
              <a:t>.</a:t>
            </a:r>
          </a:p>
          <a:p>
            <a:r>
              <a:rPr lang="en-US" sz="1400" dirty="0"/>
              <a:t>B2. </a:t>
            </a:r>
            <a:r>
              <a:rPr lang="en-US" sz="1400" b="1" dirty="0">
                <a:solidFill>
                  <a:srgbClr val="FF3399"/>
                </a:solidFill>
              </a:rPr>
              <a:t>Pink:</a:t>
            </a:r>
            <a:r>
              <a:rPr lang="en-US" sz="1400" dirty="0"/>
              <a:t> theoretically expected and/or experimentally obtained hybridization patterns for genotype Da. </a:t>
            </a:r>
            <a:endParaRPr lang="es-AR" sz="14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0" y="0"/>
            <a:ext cx="42859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AR" b="1" dirty="0"/>
              <a:t>A.</a:t>
            </a:r>
          </a:p>
        </p:txBody>
      </p:sp>
      <p:cxnSp>
        <p:nvCxnSpPr>
          <p:cNvPr id="18" name="17 Conector recto de flecha"/>
          <p:cNvCxnSpPr/>
          <p:nvPr/>
        </p:nvCxnSpPr>
        <p:spPr>
          <a:xfrm rot="5400000">
            <a:off x="1857356" y="2214554"/>
            <a:ext cx="357190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 rot="16200000" flipH="1">
            <a:off x="2321703" y="2464587"/>
            <a:ext cx="428628" cy="714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 rot="16200000" flipH="1">
            <a:off x="6393669" y="2964653"/>
            <a:ext cx="214314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1571</Words>
  <Application>Microsoft Office PowerPoint</Application>
  <PresentationFormat>On-screen Show (4:3)</PresentationFormat>
  <Paragraphs>249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Calibri</vt:lpstr>
      <vt:lpstr>Tema de Office</vt:lpstr>
      <vt:lpstr>S1 Appendix. Microarray assay results for samples with mix C. trachomatis genotypes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Rebeca Folgar</dc:creator>
  <cp:lastModifiedBy>JJ Editorial</cp:lastModifiedBy>
  <cp:revision>35</cp:revision>
  <dcterms:created xsi:type="dcterms:W3CDTF">2015-12-14T22:41:19Z</dcterms:created>
  <dcterms:modified xsi:type="dcterms:W3CDTF">2016-04-08T16:43:59Z</dcterms:modified>
</cp:coreProperties>
</file>