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6858000" cy="9144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108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C61E64D9-0E65-4FFC-A98E-ADCC77719F6B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33600" y="696913"/>
            <a:ext cx="26146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0423E9A6-669F-4EB2-8EF5-C6413BBB052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691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3"/>
          <p:cNvSpPr>
            <a:spLocks noGrp="1" noChangeArrowheads="1"/>
          </p:cNvSpPr>
          <p:nvPr>
            <p:ph type="dt" sz="quarter"/>
          </p:nvPr>
        </p:nvSpPr>
        <p:spPr>
          <a:noFill/>
        </p:spPr>
        <p:txBody>
          <a:bodyPr/>
          <a:lstStyle/>
          <a:p>
            <a:r>
              <a:rPr lang="en-US" altLang="zh-CN">
                <a:latin typeface="Arial" charset="0"/>
              </a:rPr>
              <a:t>05/27/14</a:t>
            </a:r>
          </a:p>
        </p:txBody>
      </p:sp>
      <p:sp>
        <p:nvSpPr>
          <p:cNvPr id="96259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8B83798-F933-4BE4-A4CE-4340FC4746E0}" type="slidenum">
              <a:rPr lang="en-US" altLang="zh-CN">
                <a:latin typeface="Arial" charset="0"/>
              </a:rPr>
              <a:pPr/>
              <a:t>1</a:t>
            </a:fld>
            <a:endParaRPr lang="en-US" altLang="zh-CN">
              <a:latin typeface="Arial" charset="0"/>
            </a:endParaRPr>
          </a:p>
        </p:txBody>
      </p:sp>
      <p:sp>
        <p:nvSpPr>
          <p:cNvPr id="9626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33600" y="695325"/>
            <a:ext cx="2611438" cy="348456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6261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943" y="4414104"/>
            <a:ext cx="5506393" cy="4182114"/>
          </a:xfrm>
          <a:solidFill>
            <a:srgbClr val="FFFFFF"/>
          </a:solidFill>
          <a:ln w="9360">
            <a:solidFill>
              <a:srgbClr val="000000"/>
            </a:solidFill>
            <a:miter lim="800000"/>
          </a:ln>
        </p:spPr>
        <p:txBody>
          <a:bodyPr lIns="90990" tIns="47315" rIns="90990" bIns="47315" anchor="ctr"/>
          <a:lstStyle/>
          <a:p>
            <a:pPr>
              <a:spcBef>
                <a:spcPts val="455"/>
              </a:spcBef>
              <a:tabLst>
                <a:tab pos="0" algn="l"/>
                <a:tab pos="731863" algn="l"/>
                <a:tab pos="1463726" algn="l"/>
                <a:tab pos="2195589" algn="l"/>
                <a:tab pos="2927452" algn="l"/>
                <a:tab pos="3659315" algn="l"/>
                <a:tab pos="4391177" algn="l"/>
                <a:tab pos="5123040" algn="l"/>
                <a:tab pos="5854903" algn="l"/>
                <a:tab pos="6586766" algn="l"/>
                <a:tab pos="7318629" algn="l"/>
              </a:tabLst>
            </a:pPr>
            <a:r>
              <a:rPr lang="en-US" altLang="zh-CN" b="1" dirty="0" err="1" smtClean="0">
                <a:latin typeface="Arial" charset="0"/>
              </a:rPr>
              <a:t>tVNS</a:t>
            </a:r>
            <a:r>
              <a:rPr lang="en-US" altLang="zh-CN" b="1" dirty="0" smtClean="0">
                <a:latin typeface="Arial" charset="0"/>
              </a:rPr>
              <a:t> treatment: </a:t>
            </a:r>
          </a:p>
          <a:p>
            <a:pPr>
              <a:spcBef>
                <a:spcPts val="455"/>
              </a:spcBef>
              <a:tabLst>
                <a:tab pos="0" algn="l"/>
                <a:tab pos="731863" algn="l"/>
                <a:tab pos="1463726" algn="l"/>
                <a:tab pos="2195589" algn="l"/>
                <a:tab pos="2927452" algn="l"/>
                <a:tab pos="3659315" algn="l"/>
                <a:tab pos="4391177" algn="l"/>
                <a:tab pos="5123040" algn="l"/>
                <a:tab pos="5854903" algn="l"/>
                <a:tab pos="6586766" algn="l"/>
                <a:tab pos="7318629" algn="l"/>
              </a:tabLst>
            </a:pPr>
            <a:r>
              <a:rPr lang="en-US" altLang="zh-CN" b="1" dirty="0" smtClean="0">
                <a:latin typeface="Arial" charset="0"/>
              </a:rPr>
              <a:t>Location: </a:t>
            </a:r>
            <a:r>
              <a:rPr lang="en-US" altLang="zh-CN" dirty="0" smtClean="0">
                <a:latin typeface="Arial" charset="0"/>
              </a:rPr>
              <a:t>The points for sham </a:t>
            </a:r>
            <a:r>
              <a:rPr lang="en-US" altLang="zh-CN" dirty="0" err="1" smtClean="0">
                <a:latin typeface="Arial" charset="0"/>
              </a:rPr>
              <a:t>tVNS</a:t>
            </a:r>
            <a:r>
              <a:rPr lang="en-US" altLang="zh-CN" dirty="0" smtClean="0">
                <a:latin typeface="Arial" charset="0"/>
              </a:rPr>
              <a:t> are located in the auricular </a:t>
            </a:r>
            <a:r>
              <a:rPr lang="en-US" altLang="zh-CN" dirty="0" err="1" smtClean="0">
                <a:latin typeface="Arial" charset="0"/>
              </a:rPr>
              <a:t>concha</a:t>
            </a:r>
            <a:r>
              <a:rPr lang="en-US" altLang="zh-CN" dirty="0" smtClean="0">
                <a:latin typeface="Arial" charset="0"/>
              </a:rPr>
              <a:t> area where there is rich </a:t>
            </a:r>
            <a:r>
              <a:rPr lang="en-US" altLang="zh-CN" dirty="0" err="1" smtClean="0">
                <a:latin typeface="Arial" charset="0"/>
              </a:rPr>
              <a:t>vagus</a:t>
            </a:r>
            <a:r>
              <a:rPr lang="en-US" altLang="zh-CN" dirty="0" smtClean="0">
                <a:latin typeface="Arial" charset="0"/>
              </a:rPr>
              <a:t> nerve branch distribution (Figure 2).                     </a:t>
            </a:r>
          </a:p>
          <a:p>
            <a:pPr>
              <a:spcBef>
                <a:spcPts val="455"/>
              </a:spcBef>
              <a:tabLst>
                <a:tab pos="0" algn="l"/>
                <a:tab pos="731863" algn="l"/>
                <a:tab pos="1463726" algn="l"/>
                <a:tab pos="2195589" algn="l"/>
                <a:tab pos="2927452" algn="l"/>
                <a:tab pos="3659315" algn="l"/>
                <a:tab pos="4391177" algn="l"/>
                <a:tab pos="5123040" algn="l"/>
                <a:tab pos="5854903" algn="l"/>
                <a:tab pos="6586766" algn="l"/>
                <a:tab pos="7318629" algn="l"/>
              </a:tabLst>
            </a:pPr>
            <a:r>
              <a:rPr lang="en-US" altLang="zh-CN" b="1" dirty="0" smtClean="0">
                <a:latin typeface="Arial" charset="0"/>
              </a:rPr>
              <a:t>Intervention procedure:</a:t>
            </a:r>
            <a:r>
              <a:rPr lang="en-US" altLang="zh-CN" dirty="0" smtClean="0">
                <a:latin typeface="Arial" charset="0"/>
              </a:rPr>
              <a:t>  Patients take a seated position or they lay on their side. After the stimulation points are disinfected according to standard practice, ear clips are attached to the ear area (auricular </a:t>
            </a:r>
            <a:r>
              <a:rPr lang="en-US" altLang="zh-CN" dirty="0" err="1" smtClean="0">
                <a:latin typeface="Arial" charset="0"/>
              </a:rPr>
              <a:t>concha</a:t>
            </a:r>
            <a:r>
              <a:rPr lang="en-US" altLang="zh-CN" dirty="0" smtClean="0">
                <a:latin typeface="Arial" charset="0"/>
              </a:rPr>
              <a:t>) to be stimulated. Stimulation parameters include: 1) density wave adjusted to 20Hz, with less than 1ms wave width, and 2) a 1mA current turned on. The intensity is adjusted based on the tolerance of the patients. Each treatment lasts for 30 minutes and is carried on twice a day, 5 days per week for the duration of the treatment period (12 weeks).</a:t>
            </a:r>
          </a:p>
          <a:p>
            <a:pPr>
              <a:spcBef>
                <a:spcPts val="455"/>
              </a:spcBef>
              <a:tabLst>
                <a:tab pos="0" algn="l"/>
                <a:tab pos="731863" algn="l"/>
                <a:tab pos="1463726" algn="l"/>
                <a:tab pos="2195589" algn="l"/>
                <a:tab pos="2927452" algn="l"/>
                <a:tab pos="3659315" algn="l"/>
                <a:tab pos="4391177" algn="l"/>
                <a:tab pos="5123040" algn="l"/>
                <a:tab pos="5854903" algn="l"/>
                <a:tab pos="6586766" algn="l"/>
                <a:tab pos="7318629" algn="l"/>
              </a:tabLst>
            </a:pPr>
            <a:r>
              <a:rPr lang="en-US" altLang="zh-CN" b="1" dirty="0" smtClean="0">
                <a:latin typeface="Arial" charset="0"/>
              </a:rPr>
              <a:t>Sham </a:t>
            </a:r>
            <a:r>
              <a:rPr lang="en-US" altLang="zh-CN" b="1" dirty="0" err="1" smtClean="0">
                <a:latin typeface="Arial" charset="0"/>
              </a:rPr>
              <a:t>tVNS</a:t>
            </a:r>
            <a:r>
              <a:rPr lang="en-US" altLang="zh-CN" b="1" dirty="0" smtClean="0">
                <a:latin typeface="Arial" charset="0"/>
              </a:rPr>
              <a:t> treatment</a:t>
            </a:r>
          </a:p>
          <a:p>
            <a:pPr>
              <a:spcBef>
                <a:spcPts val="455"/>
              </a:spcBef>
              <a:tabLst>
                <a:tab pos="0" algn="l"/>
                <a:tab pos="731863" algn="l"/>
                <a:tab pos="1463726" algn="l"/>
                <a:tab pos="2195589" algn="l"/>
                <a:tab pos="2927452" algn="l"/>
                <a:tab pos="3659315" algn="l"/>
                <a:tab pos="4391177" algn="l"/>
                <a:tab pos="5123040" algn="l"/>
                <a:tab pos="5854903" algn="l"/>
                <a:tab pos="6586766" algn="l"/>
                <a:tab pos="7318629" algn="l"/>
              </a:tabLst>
            </a:pPr>
            <a:r>
              <a:rPr lang="en-US" altLang="zh-CN" b="1" dirty="0" smtClean="0">
                <a:latin typeface="Arial" charset="0"/>
              </a:rPr>
              <a:t>Location:</a:t>
            </a:r>
            <a:r>
              <a:rPr lang="en-US" altLang="zh-CN" dirty="0" smtClean="0">
                <a:latin typeface="Arial" charset="0"/>
              </a:rPr>
              <a:t> The stimulation points for sham </a:t>
            </a:r>
            <a:r>
              <a:rPr lang="en-US" altLang="zh-CN" dirty="0" err="1" smtClean="0">
                <a:latin typeface="Arial" charset="0"/>
              </a:rPr>
              <a:t>tVNS</a:t>
            </a:r>
            <a:r>
              <a:rPr lang="en-US" altLang="zh-CN" dirty="0" smtClean="0">
                <a:latin typeface="Arial" charset="0"/>
              </a:rPr>
              <a:t> are located at the superior </a:t>
            </a:r>
            <a:r>
              <a:rPr lang="en-US" altLang="zh-CN" dirty="0" err="1" smtClean="0">
                <a:latin typeface="Arial" charset="0"/>
              </a:rPr>
              <a:t>scapha</a:t>
            </a:r>
            <a:r>
              <a:rPr lang="en-US" altLang="zh-CN" dirty="0" smtClean="0">
                <a:latin typeface="Arial" charset="0"/>
              </a:rPr>
              <a:t> (outer ear margin midpoint), where there is no </a:t>
            </a:r>
            <a:r>
              <a:rPr lang="en-US" altLang="zh-CN" dirty="0" err="1" smtClean="0">
                <a:latin typeface="Arial" charset="0"/>
              </a:rPr>
              <a:t>vagus</a:t>
            </a:r>
            <a:r>
              <a:rPr lang="en-US" altLang="zh-CN" dirty="0" smtClean="0">
                <a:latin typeface="Arial" charset="0"/>
              </a:rPr>
              <a:t> nerve distribution (Figure 2). </a:t>
            </a:r>
          </a:p>
          <a:p>
            <a:pPr>
              <a:spcBef>
                <a:spcPts val="455"/>
              </a:spcBef>
              <a:tabLst>
                <a:tab pos="0" algn="l"/>
                <a:tab pos="731863" algn="l"/>
                <a:tab pos="1463726" algn="l"/>
                <a:tab pos="2195589" algn="l"/>
                <a:tab pos="2927452" algn="l"/>
                <a:tab pos="3659315" algn="l"/>
                <a:tab pos="4391177" algn="l"/>
                <a:tab pos="5123040" algn="l"/>
                <a:tab pos="5854903" algn="l"/>
                <a:tab pos="6586766" algn="l"/>
                <a:tab pos="7318629" algn="l"/>
              </a:tabLst>
            </a:pPr>
            <a:r>
              <a:rPr lang="en-US" altLang="zh-CN" b="1" dirty="0" smtClean="0">
                <a:latin typeface="Arial" charset="0"/>
              </a:rPr>
              <a:t>Intervention procedure:</a:t>
            </a:r>
            <a:r>
              <a:rPr lang="en-US" altLang="zh-CN" dirty="0" smtClean="0">
                <a:latin typeface="Arial" charset="0"/>
              </a:rPr>
              <a:t> All procedures performed in the sham </a:t>
            </a:r>
            <a:r>
              <a:rPr lang="en-US" altLang="zh-CN" dirty="0" err="1" smtClean="0">
                <a:latin typeface="Arial" charset="0"/>
              </a:rPr>
              <a:t>tVNS</a:t>
            </a:r>
            <a:r>
              <a:rPr lang="en-US" altLang="zh-CN" dirty="0" smtClean="0">
                <a:latin typeface="Arial" charset="0"/>
              </a:rPr>
              <a:t> treatment group are identical to the procedures for the </a:t>
            </a:r>
            <a:r>
              <a:rPr lang="en-US" altLang="zh-CN" dirty="0" err="1" smtClean="0">
                <a:latin typeface="Arial" charset="0"/>
              </a:rPr>
              <a:t>verum</a:t>
            </a:r>
            <a:r>
              <a:rPr lang="en-US" altLang="zh-CN" dirty="0" smtClean="0">
                <a:latin typeface="Arial" charset="0"/>
              </a:rPr>
              <a:t> </a:t>
            </a:r>
            <a:r>
              <a:rPr lang="en-US" altLang="zh-CN" dirty="0" err="1" smtClean="0">
                <a:latin typeface="Arial" charset="0"/>
              </a:rPr>
              <a:t>tVNS</a:t>
            </a:r>
            <a:r>
              <a:rPr lang="en-US" altLang="zh-CN" dirty="0" smtClean="0">
                <a:latin typeface="Arial" charset="0"/>
              </a:rPr>
              <a:t> group.</a:t>
            </a:r>
          </a:p>
        </p:txBody>
      </p:sp>
      <p:sp>
        <p:nvSpPr>
          <p:cNvPr id="96262" name="Text Box 3"/>
          <p:cNvSpPr txBox="1">
            <a:spLocks noChangeArrowheads="1"/>
          </p:cNvSpPr>
          <p:nvPr/>
        </p:nvSpPr>
        <p:spPr bwMode="auto">
          <a:xfrm>
            <a:off x="3896434" y="8828206"/>
            <a:ext cx="2983023" cy="4639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990" tIns="47315" rIns="90990" bIns="47315" anchor="b"/>
          <a:lstStyle/>
          <a:p>
            <a:pPr algn="r">
              <a:spcBef>
                <a:spcPts val="758"/>
              </a:spcBef>
              <a:tabLst>
                <a:tab pos="0" algn="l"/>
                <a:tab pos="924458" algn="l"/>
                <a:tab pos="1848917" algn="l"/>
                <a:tab pos="2773375" algn="l"/>
                <a:tab pos="3697834" algn="l"/>
                <a:tab pos="4622292" algn="l"/>
                <a:tab pos="5546750" algn="l"/>
                <a:tab pos="6471209" algn="l"/>
                <a:tab pos="7395667" algn="l"/>
                <a:tab pos="8320126" algn="l"/>
                <a:tab pos="9244584" algn="l"/>
                <a:tab pos="10169042" algn="l"/>
              </a:tabLst>
            </a:pPr>
            <a:fld id="{C3654474-04A8-4C7C-8686-C162B4618F5E}" type="slidenum">
              <a:rPr lang="en-US" altLang="zh-CN" sz="1200">
                <a:solidFill>
                  <a:srgbClr val="33505E"/>
                </a:solidFill>
              </a:rPr>
              <a:pPr algn="r">
                <a:spcBef>
                  <a:spcPts val="758"/>
                </a:spcBef>
                <a:tabLst>
                  <a:tab pos="0" algn="l"/>
                  <a:tab pos="924458" algn="l"/>
                  <a:tab pos="1848917" algn="l"/>
                  <a:tab pos="2773375" algn="l"/>
                  <a:tab pos="3697834" algn="l"/>
                  <a:tab pos="4622292" algn="l"/>
                  <a:tab pos="5546750" algn="l"/>
                  <a:tab pos="6471209" algn="l"/>
                  <a:tab pos="7395667" algn="l"/>
                  <a:tab pos="8320126" algn="l"/>
                  <a:tab pos="9244584" algn="l"/>
                  <a:tab pos="10169042" algn="l"/>
                </a:tabLst>
              </a:pPr>
              <a:t>1</a:t>
            </a:fld>
            <a:endParaRPr lang="en-US" altLang="zh-CN" sz="1200" dirty="0">
              <a:solidFill>
                <a:srgbClr val="3350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270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36EE8-049D-4829-9F3B-6F79F0773B67}" type="datetimeFigureOut">
              <a:rPr lang="en-US" smtClean="0"/>
              <a:pPr/>
              <a:t>4/4/2016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CF84C-AE92-46C3-9609-195FF32C09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3"/>
          <p:cNvSpPr txBox="1">
            <a:spLocks noChangeArrowheads="1"/>
          </p:cNvSpPr>
          <p:nvPr/>
        </p:nvSpPr>
        <p:spPr bwMode="auto">
          <a:xfrm>
            <a:off x="5056585" y="8377767"/>
            <a:ext cx="1600200" cy="63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r">
              <a:spcBef>
                <a:spcPts val="87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5BCE38D6-2D5A-4857-8623-A918B47E03D7}" type="slidenum">
              <a:rPr lang="en-US" altLang="zh-CN" sz="1400" b="0">
                <a:solidFill>
                  <a:srgbClr val="0000FF"/>
                </a:solidFill>
              </a:rPr>
              <a:pPr algn="r">
                <a:spcBef>
                  <a:spcPts val="875"/>
                </a:spcBef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</a:t>
            </a:fld>
            <a:endParaRPr lang="en-US" altLang="zh-CN" sz="1400" b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0688" y="3955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Figure 1</a:t>
            </a:r>
            <a:endParaRPr lang="en-US" dirty="0"/>
          </a:p>
        </p:txBody>
      </p:sp>
      <p:pic>
        <p:nvPicPr>
          <p:cNvPr id="8" name="Picture 7" descr="DMN1.jpg"/>
          <p:cNvPicPr>
            <a:picLocks noChangeAspect="1"/>
          </p:cNvPicPr>
          <p:nvPr/>
        </p:nvPicPr>
        <p:blipFill>
          <a:blip r:embed="rId3" cstate="print"/>
          <a:srcRect l="4348" t="3784" b="5403"/>
          <a:stretch>
            <a:fillRect/>
          </a:stretch>
        </p:blipFill>
        <p:spPr>
          <a:xfrm>
            <a:off x="3429000" y="3131840"/>
            <a:ext cx="1429478" cy="1559430"/>
          </a:xfrm>
          <a:prstGeom prst="rect">
            <a:avLst/>
          </a:prstGeom>
        </p:spPr>
      </p:pic>
      <p:pic>
        <p:nvPicPr>
          <p:cNvPr id="9" name="Picture 8" descr="DMN3.1.jpg"/>
          <p:cNvPicPr>
            <a:picLocks noChangeAspect="1"/>
          </p:cNvPicPr>
          <p:nvPr/>
        </p:nvPicPr>
        <p:blipFill>
          <a:blip r:embed="rId4" cstate="print"/>
          <a:srcRect t="3902"/>
          <a:stretch>
            <a:fillRect/>
          </a:stretch>
        </p:blipFill>
        <p:spPr>
          <a:xfrm>
            <a:off x="1621263" y="3134329"/>
            <a:ext cx="1795101" cy="155467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565797" y="3422349"/>
            <a:ext cx="536307" cy="550626"/>
          </a:xfrm>
          <a:prstGeom prst="ellipse">
            <a:avLst/>
          </a:prstGeom>
          <a:noFill/>
          <a:ln>
            <a:solidFill>
              <a:srgbClr val="00B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708920" y="3995936"/>
            <a:ext cx="5780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PCC/ </a:t>
            </a:r>
            <a:r>
              <a:rPr lang="en-US" sz="1100" b="1" dirty="0" err="1" smtClean="0"/>
              <a:t>Precu</a:t>
            </a:r>
            <a:endParaRPr lang="en-US" sz="1100" b="1" dirty="0"/>
          </a:p>
        </p:txBody>
      </p:sp>
      <p:sp>
        <p:nvSpPr>
          <p:cNvPr id="11" name="Oval 10"/>
          <p:cNvSpPr/>
          <p:nvPr/>
        </p:nvSpPr>
        <p:spPr>
          <a:xfrm>
            <a:off x="1556793" y="3779912"/>
            <a:ext cx="504056" cy="360040"/>
          </a:xfrm>
          <a:prstGeom prst="ellipse">
            <a:avLst/>
          </a:prstGeom>
          <a:noFill/>
          <a:ln>
            <a:solidFill>
              <a:srgbClr val="00B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700808" y="3563888"/>
            <a:ext cx="57809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MPFC</a:t>
            </a:r>
            <a:endParaRPr lang="en-US" sz="1100" b="1" dirty="0"/>
          </a:p>
        </p:txBody>
      </p:sp>
      <p:sp>
        <p:nvSpPr>
          <p:cNvPr id="13" name="Oval 12"/>
          <p:cNvSpPr/>
          <p:nvPr/>
        </p:nvSpPr>
        <p:spPr>
          <a:xfrm>
            <a:off x="3544497" y="4269404"/>
            <a:ext cx="360040" cy="288032"/>
          </a:xfrm>
          <a:prstGeom prst="ellipse">
            <a:avLst/>
          </a:prstGeom>
          <a:noFill/>
          <a:ln>
            <a:solidFill>
              <a:srgbClr val="00B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573016" y="4022358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PL</a:t>
            </a:r>
            <a:endParaRPr lang="en-US" sz="1100" b="1" dirty="0"/>
          </a:p>
        </p:txBody>
      </p:sp>
      <p:sp>
        <p:nvSpPr>
          <p:cNvPr id="15" name="Oval 14"/>
          <p:cNvSpPr/>
          <p:nvPr/>
        </p:nvSpPr>
        <p:spPr>
          <a:xfrm>
            <a:off x="4367646" y="4239817"/>
            <a:ext cx="360040" cy="288032"/>
          </a:xfrm>
          <a:prstGeom prst="ellipse">
            <a:avLst/>
          </a:prstGeom>
          <a:noFill/>
          <a:ln>
            <a:solidFill>
              <a:srgbClr val="00B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365104" y="3995936"/>
            <a:ext cx="360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PL</a:t>
            </a:r>
            <a:endParaRPr lang="en-US" sz="11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210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kong</dc:creator>
  <cp:lastModifiedBy>Jian Kong</cp:lastModifiedBy>
  <cp:revision>55</cp:revision>
  <dcterms:created xsi:type="dcterms:W3CDTF">2014-07-25T19:21:40Z</dcterms:created>
  <dcterms:modified xsi:type="dcterms:W3CDTF">2016-04-04T17:44:21Z</dcterms:modified>
</cp:coreProperties>
</file>