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C8B1B-B6BA-403D-A1C8-64487E37DC12}" type="datetimeFigureOut">
              <a:rPr lang="ko-KR" altLang="en-US" smtClean="0"/>
              <a:pPr/>
              <a:t>2016-04-14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9CBE9-5CC9-48DD-8F0F-F8D2AED7A84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259854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C8B1B-B6BA-403D-A1C8-64487E37DC12}" type="datetimeFigureOut">
              <a:rPr lang="ko-KR" altLang="en-US" smtClean="0"/>
              <a:pPr/>
              <a:t>2016-04-14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9CBE9-5CC9-48DD-8F0F-F8D2AED7A84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52013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C8B1B-B6BA-403D-A1C8-64487E37DC12}" type="datetimeFigureOut">
              <a:rPr lang="ko-KR" altLang="en-US" smtClean="0"/>
              <a:pPr/>
              <a:t>2016-04-14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9CBE9-5CC9-48DD-8F0F-F8D2AED7A84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703117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C8B1B-B6BA-403D-A1C8-64487E37DC12}" type="datetimeFigureOut">
              <a:rPr lang="ko-KR" altLang="en-US" smtClean="0"/>
              <a:pPr/>
              <a:t>2016-04-14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9CBE9-5CC9-48DD-8F0F-F8D2AED7A84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49758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C8B1B-B6BA-403D-A1C8-64487E37DC12}" type="datetimeFigureOut">
              <a:rPr lang="ko-KR" altLang="en-US" smtClean="0"/>
              <a:pPr/>
              <a:t>2016-04-14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9CBE9-5CC9-48DD-8F0F-F8D2AED7A84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08035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C8B1B-B6BA-403D-A1C8-64487E37DC12}" type="datetimeFigureOut">
              <a:rPr lang="ko-KR" altLang="en-US" smtClean="0"/>
              <a:pPr/>
              <a:t>2016-04-14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9CBE9-5CC9-48DD-8F0F-F8D2AED7A84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03627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C8B1B-B6BA-403D-A1C8-64487E37DC12}" type="datetimeFigureOut">
              <a:rPr lang="ko-KR" altLang="en-US" smtClean="0"/>
              <a:pPr/>
              <a:t>2016-04-14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9CBE9-5CC9-48DD-8F0F-F8D2AED7A84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24251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C8B1B-B6BA-403D-A1C8-64487E37DC12}" type="datetimeFigureOut">
              <a:rPr lang="ko-KR" altLang="en-US" smtClean="0"/>
              <a:pPr/>
              <a:t>2016-04-14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9CBE9-5CC9-48DD-8F0F-F8D2AED7A84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2816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C8B1B-B6BA-403D-A1C8-64487E37DC12}" type="datetimeFigureOut">
              <a:rPr lang="ko-KR" altLang="en-US" smtClean="0"/>
              <a:pPr/>
              <a:t>2016-04-14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9CBE9-5CC9-48DD-8F0F-F8D2AED7A84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172873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C8B1B-B6BA-403D-A1C8-64487E37DC12}" type="datetimeFigureOut">
              <a:rPr lang="ko-KR" altLang="en-US" smtClean="0"/>
              <a:pPr/>
              <a:t>2016-04-14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9CBE9-5CC9-48DD-8F0F-F8D2AED7A84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35857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C8B1B-B6BA-403D-A1C8-64487E37DC12}" type="datetimeFigureOut">
              <a:rPr lang="ko-KR" altLang="en-US" smtClean="0"/>
              <a:pPr/>
              <a:t>2016-04-14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9CBE9-5CC9-48DD-8F0F-F8D2AED7A84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61395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C8B1B-B6BA-403D-A1C8-64487E37DC12}" type="datetimeFigureOut">
              <a:rPr lang="ko-KR" altLang="en-US" smtClean="0"/>
              <a:pPr/>
              <a:t>2016-04-14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9CBE9-5CC9-48DD-8F0F-F8D2AED7A84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3163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642910" y="1571612"/>
            <a:ext cx="7929618" cy="4500594"/>
            <a:chOff x="1653222" y="1778000"/>
            <a:chExt cx="5837555" cy="3302000"/>
          </a:xfrm>
        </p:grpSpPr>
        <p:sp>
          <p:nvSpPr>
            <p:cNvPr id="5" name="Text Box 2"/>
            <p:cNvSpPr txBox="1"/>
            <p:nvPr/>
          </p:nvSpPr>
          <p:spPr>
            <a:xfrm>
              <a:off x="1705927" y="1778000"/>
              <a:ext cx="2880995" cy="68008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1"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kern="100" dirty="0">
                  <a:effectLst/>
                  <a:latin typeface="Times New Roman" panose="02020603050405020304" pitchFamily="18" charset="0"/>
                  <a:ea typeface="맑은 고딕"/>
                  <a:cs typeface="Times New Roman" panose="02020603050405020304" pitchFamily="18" charset="0"/>
                </a:rPr>
                <a:t>28,009 subjects from KNHANES </a:t>
              </a:r>
              <a:r>
                <a:rPr lang="en-US" sz="1400" kern="100" dirty="0" smtClean="0">
                  <a:effectLst/>
                  <a:latin typeface="Times New Roman" panose="02020603050405020304" pitchFamily="18" charset="0"/>
                  <a:ea typeface="맑은 고딕"/>
                  <a:cs typeface="Times New Roman" panose="02020603050405020304" pitchFamily="18" charset="0"/>
                </a:rPr>
                <a:t>2009-2011</a:t>
              </a:r>
            </a:p>
            <a:p>
              <a:pPr algn="ctr" latinLnBrk="1"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kern="100" dirty="0" smtClean="0">
                  <a:effectLst/>
                  <a:latin typeface="Times New Roman" panose="02020603050405020304" pitchFamily="18" charset="0"/>
                  <a:ea typeface="맑은 고딕"/>
                  <a:cs typeface="Times New Roman" panose="02020603050405020304" pitchFamily="18" charset="0"/>
                </a:rPr>
                <a:t> </a:t>
              </a:r>
              <a:r>
                <a:rPr lang="en-US" sz="1400" kern="100" dirty="0">
                  <a:effectLst/>
                  <a:latin typeface="Times New Roman" panose="02020603050405020304" pitchFamily="18" charset="0"/>
                  <a:ea typeface="맑은 고딕"/>
                  <a:cs typeface="Times New Roman" panose="02020603050405020304" pitchFamily="18" charset="0"/>
                </a:rPr>
                <a:t>(health interview survey)</a:t>
              </a:r>
              <a:endParaRPr lang="ko-KR" sz="1400" kern="100" dirty="0">
                <a:effectLst/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endParaRPr>
            </a:p>
          </p:txBody>
        </p:sp>
        <p:sp>
          <p:nvSpPr>
            <p:cNvPr id="6" name="Text Box 3"/>
            <p:cNvSpPr txBox="1"/>
            <p:nvPr/>
          </p:nvSpPr>
          <p:spPr>
            <a:xfrm>
              <a:off x="1705927" y="3370580"/>
              <a:ext cx="2880995" cy="403860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1"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kern="100">
                  <a:effectLst/>
                  <a:latin typeface="Times New Roman" panose="02020603050405020304" pitchFamily="18" charset="0"/>
                  <a:ea typeface="맑은 고딕"/>
                  <a:cs typeface="Times New Roman" panose="02020603050405020304" pitchFamily="18" charset="0"/>
                </a:rPr>
                <a:t>21,119 subjects (age ≥ 19 years)</a:t>
              </a:r>
              <a:endParaRPr lang="ko-KR" sz="1400" kern="100">
                <a:effectLst/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endParaRPr>
            </a:p>
          </p:txBody>
        </p:sp>
        <p:sp>
          <p:nvSpPr>
            <p:cNvPr id="7" name="Text Box 4"/>
            <p:cNvSpPr txBox="1"/>
            <p:nvPr/>
          </p:nvSpPr>
          <p:spPr>
            <a:xfrm>
              <a:off x="1653222" y="4686935"/>
              <a:ext cx="2880995" cy="393065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1"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kern="100" dirty="0">
                  <a:effectLst/>
                  <a:latin typeface="Times New Roman" panose="02020603050405020304" pitchFamily="18" charset="0"/>
                  <a:ea typeface="맑은 고딕"/>
                  <a:cs typeface="Times New Roman" panose="02020603050405020304" pitchFamily="18" charset="0"/>
                </a:rPr>
                <a:t>17,541 subjects (finally included)</a:t>
              </a:r>
              <a:endParaRPr lang="ko-KR" sz="1400" kern="100" dirty="0">
                <a:effectLst/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endParaRPr>
            </a:p>
          </p:txBody>
        </p:sp>
        <p:sp>
          <p:nvSpPr>
            <p:cNvPr id="8" name="Text Box 5"/>
            <p:cNvSpPr txBox="1"/>
            <p:nvPr/>
          </p:nvSpPr>
          <p:spPr>
            <a:xfrm>
              <a:off x="4684077" y="3811905"/>
              <a:ext cx="2806700" cy="765175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 latinLnBrk="1">
                <a:lnSpc>
                  <a:spcPct val="115000"/>
                </a:lnSpc>
                <a:spcAft>
                  <a:spcPts val="0"/>
                </a:spcAft>
              </a:pPr>
              <a:r>
                <a:rPr lang="en-US" sz="1400" kern="100" dirty="0">
                  <a:effectLst/>
                  <a:latin typeface="Times New Roman" panose="02020603050405020304" pitchFamily="18" charset="0"/>
                  <a:ea typeface="맑은 고딕"/>
                  <a:cs typeface="Times New Roman" panose="02020603050405020304" pitchFamily="18" charset="0"/>
                </a:rPr>
                <a:t>Exclude: missing data of laboratory examination (health examination survey)</a:t>
              </a:r>
              <a:endParaRPr lang="ko-KR" sz="1400" kern="100" dirty="0">
                <a:effectLst/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endParaRPr>
            </a:p>
            <a:p>
              <a:pPr algn="l" latinLnBrk="1">
                <a:lnSpc>
                  <a:spcPct val="115000"/>
                </a:lnSpc>
                <a:spcAft>
                  <a:spcPts val="0"/>
                </a:spcAft>
              </a:pPr>
              <a:r>
                <a:rPr lang="en-US" sz="1400" kern="100" dirty="0">
                  <a:effectLst/>
                  <a:latin typeface="Times New Roman" panose="02020603050405020304" pitchFamily="18" charset="0"/>
                  <a:ea typeface="맑은 고딕"/>
                  <a:cs typeface="Times New Roman" panose="02020603050405020304" pitchFamily="18" charset="0"/>
                </a:rPr>
                <a:t>(N = 3,578) </a:t>
              </a:r>
              <a:endParaRPr lang="ko-KR" sz="1400" kern="100" dirty="0">
                <a:effectLst/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endParaRPr>
            </a:p>
          </p:txBody>
        </p:sp>
        <p:cxnSp>
          <p:nvCxnSpPr>
            <p:cNvPr id="9" name="직선 연결선 8"/>
            <p:cNvCxnSpPr/>
            <p:nvPr/>
          </p:nvCxnSpPr>
          <p:spPr>
            <a:xfrm>
              <a:off x="3078162" y="2458720"/>
              <a:ext cx="0" cy="9144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>
              <a:off x="3078162" y="3776980"/>
              <a:ext cx="0" cy="9144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>
              <a:off x="3078162" y="4213225"/>
              <a:ext cx="16052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 Box 9"/>
            <p:cNvSpPr txBox="1"/>
            <p:nvPr/>
          </p:nvSpPr>
          <p:spPr>
            <a:xfrm>
              <a:off x="4684077" y="2712085"/>
              <a:ext cx="2806700" cy="297180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 latinLnBrk="1">
                <a:lnSpc>
                  <a:spcPct val="115000"/>
                </a:lnSpc>
                <a:spcAft>
                  <a:spcPts val="0"/>
                </a:spcAft>
              </a:pPr>
              <a:r>
                <a:rPr lang="en-US" sz="1400" kern="100">
                  <a:effectLst/>
                  <a:latin typeface="Times New Roman" panose="02020603050405020304" pitchFamily="18" charset="0"/>
                  <a:ea typeface="맑은 고딕"/>
                  <a:cs typeface="Times New Roman" panose="02020603050405020304" pitchFamily="18" charset="0"/>
                </a:rPr>
                <a:t>Exclude: &lt; 19 years (N = 6,880) </a:t>
              </a:r>
              <a:endParaRPr lang="ko-KR" sz="1400" kern="100">
                <a:effectLst/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endParaRPr>
            </a:p>
          </p:txBody>
        </p:sp>
        <p:cxnSp>
          <p:nvCxnSpPr>
            <p:cNvPr id="13" name="직선 연결선 12"/>
            <p:cNvCxnSpPr/>
            <p:nvPr/>
          </p:nvCxnSpPr>
          <p:spPr>
            <a:xfrm>
              <a:off x="3078162" y="2862580"/>
              <a:ext cx="16052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1428728" y="642918"/>
            <a:ext cx="657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1. </a:t>
            </a:r>
            <a:r>
              <a:rPr lang="en-US" smtClean="0"/>
              <a:t>The flow chart of the study subjects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5659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63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테마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JC Won</dc:creator>
  <cp:lastModifiedBy>74537</cp:lastModifiedBy>
  <cp:revision>3</cp:revision>
  <dcterms:created xsi:type="dcterms:W3CDTF">2016-02-15T12:06:15Z</dcterms:created>
  <dcterms:modified xsi:type="dcterms:W3CDTF">2016-04-14T16:30:09Z</dcterms:modified>
</cp:coreProperties>
</file>