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5" r:id="rId4"/>
  </p:sldIdLst>
  <p:sldSz cx="6858000" cy="9144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 showGuides="1">
      <p:cViewPr>
        <p:scale>
          <a:sx n="110" d="100"/>
          <a:sy n="110" d="100"/>
        </p:scale>
        <p:origin x="-930" y="295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icrosoft%20PowerPoint%20&#30340;&#22294;&#34920;%20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clee-d\projects\NSC-C\frontier\nrpb_103\pk_thtsai\BO-2094_BO-1978_P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50"/>
      <c:rotY val="20"/>
      <c:depthPercent val="100"/>
      <c:rAngAx val="1"/>
    </c:view3D>
    <c:floor>
      <c:thickness val="0"/>
      <c:spPr>
        <a:solidFill>
          <a:schemeClr val="bg1"/>
        </a:solidFill>
        <a:ln w="285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.15007620304752461"/>
          <c:w val="1"/>
          <c:h val="0.8316923049356281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'PC9'!$A$40</c:f>
              <c:strCache>
                <c:ptCount val="1"/>
                <c:pt idx="0">
                  <c:v>Sub-G1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'PC9'!$B$39:$P$39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'PC9'!$B$40:$P$40</c:f>
              <c:numCache>
                <c:formatCode>0.00_);[Red]\(0.00\)</c:formatCode>
                <c:ptCount val="15"/>
                <c:pt idx="0">
                  <c:v>0.76411630445569123</c:v>
                </c:pt>
                <c:pt idx="1">
                  <c:v>1.5166436872168603</c:v>
                </c:pt>
                <c:pt idx="2">
                  <c:v>2.714271816324545</c:v>
                </c:pt>
                <c:pt idx="4">
                  <c:v>5.580209611934662</c:v>
                </c:pt>
                <c:pt idx="5">
                  <c:v>12.54919108001749</c:v>
                </c:pt>
                <c:pt idx="6">
                  <c:v>18.520329177870121</c:v>
                </c:pt>
                <c:pt idx="8">
                  <c:v>4.1227229146692235</c:v>
                </c:pt>
                <c:pt idx="9">
                  <c:v>13.494809688581315</c:v>
                </c:pt>
                <c:pt idx="10">
                  <c:v>18.745429430405462</c:v>
                </c:pt>
                <c:pt idx="12">
                  <c:v>3.6330345957405803</c:v>
                </c:pt>
                <c:pt idx="13">
                  <c:v>11.205824897886698</c:v>
                </c:pt>
                <c:pt idx="14">
                  <c:v>10.047674732391831</c:v>
                </c:pt>
              </c:numCache>
            </c:numRef>
          </c:val>
        </c:ser>
        <c:ser>
          <c:idx val="1"/>
          <c:order val="1"/>
          <c:tx>
            <c:strRef>
              <c:f>'PC9'!$A$41</c:f>
              <c:strCache>
                <c:ptCount val="1"/>
                <c:pt idx="0">
                  <c:v>G1</c:v>
                </c:pt>
              </c:strCache>
            </c:strRef>
          </c:tx>
          <c:spPr>
            <a:solidFill>
              <a:srgbClr val="002060"/>
            </a:solidFill>
            <a:ln w="6934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'PC9'!$B$39:$P$39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'PC9'!$B$41:$P$41</c:f>
              <c:numCache>
                <c:formatCode>0.00_);[Red]\(0.00\)</c:formatCode>
                <c:ptCount val="15"/>
                <c:pt idx="0">
                  <c:v>44.2294333631041</c:v>
                </c:pt>
                <c:pt idx="1">
                  <c:v>58.469568642899347</c:v>
                </c:pt>
                <c:pt idx="2">
                  <c:v>66.465609495087051</c:v>
                </c:pt>
                <c:pt idx="4">
                  <c:v>75.960721367198573</c:v>
                </c:pt>
                <c:pt idx="5">
                  <c:v>62.544818539571494</c:v>
                </c:pt>
                <c:pt idx="6">
                  <c:v>43.444960482359647</c:v>
                </c:pt>
                <c:pt idx="8">
                  <c:v>82.042186001917543</c:v>
                </c:pt>
                <c:pt idx="9">
                  <c:v>75.294117647058826</c:v>
                </c:pt>
                <c:pt idx="10">
                  <c:v>51.864792394572198</c:v>
                </c:pt>
                <c:pt idx="12">
                  <c:v>0</c:v>
                </c:pt>
                <c:pt idx="13">
                  <c:v>10.007103534008168</c:v>
                </c:pt>
                <c:pt idx="14">
                  <c:v>16.191418548169469</c:v>
                </c:pt>
              </c:numCache>
            </c:numRef>
          </c:val>
        </c:ser>
        <c:ser>
          <c:idx val="2"/>
          <c:order val="2"/>
          <c:tx>
            <c:strRef>
              <c:f>'PC9'!$A$42</c:f>
              <c:strCache>
                <c:ptCount val="1"/>
                <c:pt idx="0">
                  <c:v>S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'PC9'!$B$39:$P$39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'PC9'!$B$42:$P$42</c:f>
              <c:numCache>
                <c:formatCode>0.00_);[Red]\(0.00\)</c:formatCode>
                <c:ptCount val="15"/>
                <c:pt idx="0">
                  <c:v>29.929542522576163</c:v>
                </c:pt>
                <c:pt idx="1">
                  <c:v>21.538310025605671</c:v>
                </c:pt>
                <c:pt idx="2">
                  <c:v>17.093102441871775</c:v>
                </c:pt>
                <c:pt idx="4">
                  <c:v>15.211028231517327</c:v>
                </c:pt>
                <c:pt idx="5">
                  <c:v>11.228683865325754</c:v>
                </c:pt>
                <c:pt idx="6">
                  <c:v>6.1517151470708056</c:v>
                </c:pt>
                <c:pt idx="8">
                  <c:v>10.632790028763184</c:v>
                </c:pt>
                <c:pt idx="9">
                  <c:v>2.456747404844291</c:v>
                </c:pt>
                <c:pt idx="10">
                  <c:v>20.598033639392217</c:v>
                </c:pt>
                <c:pt idx="12">
                  <c:v>96.366965404259417</c:v>
                </c:pt>
                <c:pt idx="13">
                  <c:v>75.821346119694539</c:v>
                </c:pt>
                <c:pt idx="14">
                  <c:v>48.511289016821081</c:v>
                </c:pt>
              </c:numCache>
            </c:numRef>
          </c:val>
        </c:ser>
        <c:ser>
          <c:idx val="3"/>
          <c:order val="3"/>
          <c:tx>
            <c:strRef>
              <c:f>'PC9'!$A$43</c:f>
              <c:strCache>
                <c:ptCount val="1"/>
                <c:pt idx="0">
                  <c:v>G2/M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'PC9'!$B$39:$P$39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'PC9'!$B$43:$P$43</c:f>
              <c:numCache>
                <c:formatCode>0.00_);[Red]\(0.00\)</c:formatCode>
                <c:ptCount val="15"/>
                <c:pt idx="0">
                  <c:v>25.066984221494494</c:v>
                </c:pt>
                <c:pt idx="1">
                  <c:v>18.475477644278119</c:v>
                </c:pt>
                <c:pt idx="2">
                  <c:v>13.727016246716605</c:v>
                </c:pt>
                <c:pt idx="4">
                  <c:v>3.2480407893494476</c:v>
                </c:pt>
                <c:pt idx="5">
                  <c:v>13.677306515085265</c:v>
                </c:pt>
                <c:pt idx="6">
                  <c:v>31.882995192699426</c:v>
                </c:pt>
                <c:pt idx="8">
                  <c:v>3.1927133269415151</c:v>
                </c:pt>
                <c:pt idx="9">
                  <c:v>8.7543252595155696</c:v>
                </c:pt>
                <c:pt idx="10">
                  <c:v>8.7836190785731709</c:v>
                </c:pt>
                <c:pt idx="12">
                  <c:v>0</c:v>
                </c:pt>
                <c:pt idx="13">
                  <c:v>2.9657254484105842</c:v>
                </c:pt>
                <c:pt idx="14">
                  <c:v>25.240622470090852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200"/>
        <c:shape val="box"/>
        <c:axId val="138457088"/>
        <c:axId val="76408512"/>
        <c:axId val="0"/>
      </c:bar3DChart>
      <c:catAx>
        <c:axId val="138457088"/>
        <c:scaling>
          <c:orientation val="minMax"/>
        </c:scaling>
        <c:delete val="1"/>
        <c:axPos val="b"/>
        <c:numFmt formatCode="0_);[Red]\(0\)" sourceLinked="1"/>
        <c:majorTickMark val="out"/>
        <c:minorTickMark val="none"/>
        <c:tickLblPos val="nextTo"/>
        <c:crossAx val="76408512"/>
        <c:crosses val="autoZero"/>
        <c:auto val="1"/>
        <c:lblAlgn val="ctr"/>
        <c:lblOffset val="100"/>
        <c:noMultiLvlLbl val="0"/>
      </c:catAx>
      <c:valAx>
        <c:axId val="76408512"/>
        <c:scaling>
          <c:orientation val="minMax"/>
        </c:scaling>
        <c:delete val="0"/>
        <c:axPos val="l"/>
        <c:numFmt formatCode="0%" sourceLinked="1"/>
        <c:majorTickMark val="in"/>
        <c:minorTickMark val="none"/>
        <c:tickLblPos val="none"/>
        <c:spPr>
          <a:ln w="285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01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zh-TW"/>
          </a:p>
        </c:txPr>
        <c:crossAx val="138457088"/>
        <c:crosses val="autoZero"/>
        <c:crossBetween val="between"/>
        <c:majorUnit val="0.2"/>
      </c:valAx>
      <c:spPr>
        <a:noFill/>
        <a:ln w="13869">
          <a:noFill/>
        </a:ln>
      </c:spPr>
    </c:plotArea>
    <c:legend>
      <c:legendPos val="t"/>
      <c:layout>
        <c:manualLayout>
          <c:xMode val="edge"/>
          <c:yMode val="edge"/>
          <c:x val="0.12873578443288627"/>
          <c:y val="8.0389193274135656E-2"/>
          <c:w val="0.76320833333333338"/>
          <c:h val="0.14968313735407471"/>
        </c:manualLayout>
      </c:layout>
      <c:overlay val="0"/>
      <c:txPr>
        <a:bodyPr/>
        <a:lstStyle/>
        <a:p>
          <a:pPr>
            <a:defRPr sz="12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601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5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7572530939292022E-2"/>
          <c:y val="0"/>
          <c:w val="0.94263525938150883"/>
          <c:h val="0.9811569489543206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'[Microsoft PowerPoint 的圖表 ]PC9R 1978'!$A$39</c:f>
              <c:strCache>
                <c:ptCount val="1"/>
                <c:pt idx="0">
                  <c:v>Sub-G1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'[Microsoft PowerPoint 的圖表 ]PC9R 1978'!$B$38:$P$38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'[Microsoft PowerPoint 的圖表 ]PC9R 1978'!$B$39:$P$39</c:f>
              <c:numCache>
                <c:formatCode>0.00_ </c:formatCode>
                <c:ptCount val="15"/>
                <c:pt idx="0">
                  <c:v>0.53709966182613877</c:v>
                </c:pt>
                <c:pt idx="1">
                  <c:v>1.2150548256445717</c:v>
                </c:pt>
                <c:pt idx="2">
                  <c:v>2.0088192062714354</c:v>
                </c:pt>
                <c:pt idx="4">
                  <c:v>10.45043431539357</c:v>
                </c:pt>
                <c:pt idx="5">
                  <c:v>12.982944657152801</c:v>
                </c:pt>
                <c:pt idx="6">
                  <c:v>19.775371038908943</c:v>
                </c:pt>
                <c:pt idx="8">
                  <c:v>3.9750360057609209</c:v>
                </c:pt>
                <c:pt idx="9">
                  <c:v>11.964081345188836</c:v>
                </c:pt>
                <c:pt idx="10">
                  <c:v>17.539374948462111</c:v>
                </c:pt>
                <c:pt idx="12">
                  <c:v>3.3536290712283754</c:v>
                </c:pt>
                <c:pt idx="13">
                  <c:v>8.433293654427251</c:v>
                </c:pt>
                <c:pt idx="14">
                  <c:v>9.9937315304020782</c:v>
                </c:pt>
              </c:numCache>
            </c:numRef>
          </c:val>
        </c:ser>
        <c:ser>
          <c:idx val="1"/>
          <c:order val="1"/>
          <c:tx>
            <c:strRef>
              <c:f>'[Microsoft PowerPoint 的圖表 ]PC9R 1978'!$A$40</c:f>
              <c:strCache>
                <c:ptCount val="1"/>
                <c:pt idx="0">
                  <c:v>G1</c:v>
                </c:pt>
              </c:strCache>
            </c:strRef>
          </c:tx>
          <c:spPr>
            <a:solidFill>
              <a:srgbClr val="00206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'[Microsoft PowerPoint 的圖表 ]PC9R 1978'!$B$38:$P$38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'[Microsoft PowerPoint 的圖表 ]PC9R 1978'!$B$40:$P$40</c:f>
              <c:numCache>
                <c:formatCode>0.00_ </c:formatCode>
                <c:ptCount val="15"/>
                <c:pt idx="0">
                  <c:v>56.236323851203501</c:v>
                </c:pt>
                <c:pt idx="1">
                  <c:v>65.020250913760734</c:v>
                </c:pt>
                <c:pt idx="2">
                  <c:v>78.157765801077915</c:v>
                </c:pt>
                <c:pt idx="4">
                  <c:v>48.759738515268204</c:v>
                </c:pt>
                <c:pt idx="5">
                  <c:v>46.301775147928993</c:v>
                </c:pt>
                <c:pt idx="6">
                  <c:v>41.35579622944244</c:v>
                </c:pt>
                <c:pt idx="8">
                  <c:v>70.398463754200662</c:v>
                </c:pt>
                <c:pt idx="9">
                  <c:v>55.048859934853418</c:v>
                </c:pt>
                <c:pt idx="10">
                  <c:v>43.539210027212008</c:v>
                </c:pt>
                <c:pt idx="12">
                  <c:v>61.128829612448051</c:v>
                </c:pt>
                <c:pt idx="13">
                  <c:v>5.6862924640600676</c:v>
                </c:pt>
                <c:pt idx="14">
                  <c:v>0</c:v>
                </c:pt>
              </c:numCache>
            </c:numRef>
          </c:val>
        </c:ser>
        <c:ser>
          <c:idx val="2"/>
          <c:order val="2"/>
          <c:tx>
            <c:strRef>
              <c:f>'[Microsoft PowerPoint 的圖表 ]PC9R 1978'!$A$41</c:f>
              <c:strCache>
                <c:ptCount val="1"/>
                <c:pt idx="0">
                  <c:v>S</c:v>
                </c:pt>
              </c:strCache>
            </c:strRef>
          </c:tx>
          <c:spPr>
            <a:solidFill>
              <a:schemeClr val="bg1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'[Microsoft PowerPoint 的圖表 ]PC9R 1978'!$B$38:$P$38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'[Microsoft PowerPoint 的圖表 ]PC9R 1978'!$B$41:$P$41</c:f>
              <c:numCache>
                <c:formatCode>0.00_ </c:formatCode>
                <c:ptCount val="15"/>
                <c:pt idx="0">
                  <c:v>31.141834095882235</c:v>
                </c:pt>
                <c:pt idx="1">
                  <c:v>25.288945964634987</c:v>
                </c:pt>
                <c:pt idx="2">
                  <c:v>14.189122978931897</c:v>
                </c:pt>
                <c:pt idx="4">
                  <c:v>40.789827169338231</c:v>
                </c:pt>
                <c:pt idx="5">
                  <c:v>20.301079011486252</c:v>
                </c:pt>
                <c:pt idx="6">
                  <c:v>0.64981949458483756</c:v>
                </c:pt>
                <c:pt idx="8">
                  <c:v>25.616898703792604</c:v>
                </c:pt>
                <c:pt idx="9">
                  <c:v>25.908970860110923</c:v>
                </c:pt>
                <c:pt idx="10">
                  <c:v>19.88950276243094</c:v>
                </c:pt>
                <c:pt idx="12">
                  <c:v>35.517541316323573</c:v>
                </c:pt>
                <c:pt idx="13">
                  <c:v>40.45417086347404</c:v>
                </c:pt>
                <c:pt idx="14">
                  <c:v>36.285484015402531</c:v>
                </c:pt>
              </c:numCache>
            </c:numRef>
          </c:val>
        </c:ser>
        <c:ser>
          <c:idx val="3"/>
          <c:order val="3"/>
          <c:tx>
            <c:strRef>
              <c:f>'[Microsoft PowerPoint 的圖表 ]PC9R 1978'!$A$42</c:f>
              <c:strCache>
                <c:ptCount val="1"/>
                <c:pt idx="0">
                  <c:v>G2/M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'[Microsoft PowerPoint 的圖表 ]PC9R 1978'!$B$38:$P$38</c:f>
              <c:numCache>
                <c:formatCode>0_);[Red]\(0\)</c:formatCode>
                <c:ptCount val="15"/>
                <c:pt idx="0">
                  <c:v>24</c:v>
                </c:pt>
                <c:pt idx="1">
                  <c:v>48</c:v>
                </c:pt>
                <c:pt idx="2">
                  <c:v>72</c:v>
                </c:pt>
                <c:pt idx="4">
                  <c:v>24</c:v>
                </c:pt>
                <c:pt idx="5">
                  <c:v>48</c:v>
                </c:pt>
                <c:pt idx="6">
                  <c:v>72</c:v>
                </c:pt>
                <c:pt idx="8">
                  <c:v>24</c:v>
                </c:pt>
                <c:pt idx="9">
                  <c:v>48</c:v>
                </c:pt>
                <c:pt idx="10">
                  <c:v>72</c:v>
                </c:pt>
                <c:pt idx="12">
                  <c:v>24</c:v>
                </c:pt>
                <c:pt idx="13">
                  <c:v>48</c:v>
                </c:pt>
                <c:pt idx="14">
                  <c:v>72</c:v>
                </c:pt>
              </c:numCache>
            </c:numRef>
          </c:cat>
          <c:val>
            <c:numRef>
              <c:f>'[Microsoft PowerPoint 的圖表 ]PC9R 1978'!$B$42:$P$42</c:f>
              <c:numCache>
                <c:formatCode>0.00_ </c:formatCode>
                <c:ptCount val="15"/>
                <c:pt idx="0">
                  <c:v>12.094688681121941</c:v>
                </c:pt>
                <c:pt idx="1">
                  <c:v>8.4856267904771308</c:v>
                </c:pt>
                <c:pt idx="2">
                  <c:v>5.6442920137187658</c:v>
                </c:pt>
                <c:pt idx="4">
                  <c:v>0</c:v>
                </c:pt>
                <c:pt idx="5">
                  <c:v>20.414201183431953</c:v>
                </c:pt>
                <c:pt idx="6">
                  <c:v>38.219013237063777</c:v>
                </c:pt>
                <c:pt idx="8">
                  <c:v>0</c:v>
                </c:pt>
                <c:pt idx="9">
                  <c:v>7.0692842679813355</c:v>
                </c:pt>
                <c:pt idx="10">
                  <c:v>19.031912261894945</c:v>
                </c:pt>
                <c:pt idx="12">
                  <c:v>0</c:v>
                </c:pt>
                <c:pt idx="13">
                  <c:v>45.42624301803864</c:v>
                </c:pt>
                <c:pt idx="14">
                  <c:v>53.264081669203904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200"/>
        <c:shape val="box"/>
        <c:axId val="138457600"/>
        <c:axId val="76411392"/>
        <c:axId val="0"/>
      </c:bar3DChart>
      <c:catAx>
        <c:axId val="138457600"/>
        <c:scaling>
          <c:orientation val="minMax"/>
        </c:scaling>
        <c:delete val="1"/>
        <c:axPos val="b"/>
        <c:numFmt formatCode="0_);[Red]\(0\)" sourceLinked="1"/>
        <c:majorTickMark val="out"/>
        <c:minorTickMark val="none"/>
        <c:tickLblPos val="nextTo"/>
        <c:crossAx val="76411392"/>
        <c:crosses val="autoZero"/>
        <c:auto val="1"/>
        <c:lblAlgn val="ctr"/>
        <c:lblOffset val="100"/>
        <c:noMultiLvlLbl val="0"/>
      </c:catAx>
      <c:valAx>
        <c:axId val="76411392"/>
        <c:scaling>
          <c:orientation val="minMax"/>
        </c:scaling>
        <c:delete val="0"/>
        <c:axPos val="l"/>
        <c:numFmt formatCode="0%" sourceLinked="1"/>
        <c:majorTickMark val="in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zh-TW"/>
          </a:p>
        </c:txPr>
        <c:crossAx val="138457600"/>
        <c:crosses val="autoZero"/>
        <c:crossBetween val="between"/>
        <c:majorUnit val="0.2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14745151146092741"/>
          <c:y val="0.10229084853368821"/>
          <c:w val="0.73960071744477807"/>
          <c:h val="7.6696386132196412E-2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defRPr>
          </a:pPr>
          <a:endParaRPr lang="zh-TW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zh-TW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errBars>
            <c:errDir val="y"/>
            <c:errBarType val="both"/>
            <c:errValType val="cust"/>
            <c:noEndCap val="0"/>
            <c:plus>
              <c:numRef>
                <c:f>'1978'!$K$4:$K$9</c:f>
                <c:numCache>
                  <c:formatCode>General</c:formatCode>
                  <c:ptCount val="6"/>
                  <c:pt idx="0">
                    <c:v>2.1832230437752758</c:v>
                  </c:pt>
                  <c:pt idx="1">
                    <c:v>0.83940267669553459</c:v>
                  </c:pt>
                  <c:pt idx="2">
                    <c:v>0.5746645148559576</c:v>
                  </c:pt>
                  <c:pt idx="3">
                    <c:v>0.53010557542243364</c:v>
                  </c:pt>
                  <c:pt idx="4">
                    <c:v>0.58915608331083669</c:v>
                  </c:pt>
                  <c:pt idx="5">
                    <c:v>9.2052920180604361E-2</c:v>
                  </c:pt>
                </c:numCache>
              </c:numRef>
            </c:plus>
            <c:minus>
              <c:numRef>
                <c:f>'1978'!$K$4:$K$9</c:f>
                <c:numCache>
                  <c:formatCode>General</c:formatCode>
                  <c:ptCount val="6"/>
                  <c:pt idx="0">
                    <c:v>2.1832230437752758</c:v>
                  </c:pt>
                  <c:pt idx="1">
                    <c:v>0.83940267669553459</c:v>
                  </c:pt>
                  <c:pt idx="2">
                    <c:v>0.5746645148559576</c:v>
                  </c:pt>
                  <c:pt idx="3">
                    <c:v>0.53010557542243364</c:v>
                  </c:pt>
                  <c:pt idx="4">
                    <c:v>0.58915608331083669</c:v>
                  </c:pt>
                  <c:pt idx="5">
                    <c:v>9.2052920180604361E-2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'1978'!$A$4:$A$9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15</c:v>
                </c:pt>
                <c:pt idx="3">
                  <c:v>30</c:v>
                </c:pt>
                <c:pt idx="4">
                  <c:v>60</c:v>
                </c:pt>
                <c:pt idx="5">
                  <c:v>120</c:v>
                </c:pt>
              </c:numCache>
            </c:numRef>
          </c:xVal>
          <c:yVal>
            <c:numRef>
              <c:f>'1978'!$J$4:$J$9</c:f>
              <c:numCache>
                <c:formatCode>0.000_ </c:formatCode>
                <c:ptCount val="6"/>
                <c:pt idx="0">
                  <c:v>8.6326656893531855</c:v>
                </c:pt>
                <c:pt idx="1">
                  <c:v>6.3087592602881184</c:v>
                </c:pt>
                <c:pt idx="2">
                  <c:v>3.5963516612312674</c:v>
                </c:pt>
                <c:pt idx="3">
                  <c:v>1.6058476737483343</c:v>
                </c:pt>
                <c:pt idx="4">
                  <c:v>0.8005631161931257</c:v>
                </c:pt>
                <c:pt idx="5">
                  <c:v>0.14592684081537063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444544"/>
        <c:axId val="118443392"/>
      </c:scatterChart>
      <c:valAx>
        <c:axId val="118444544"/>
        <c:scaling>
          <c:orientation val="minMax"/>
          <c:max val="12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(min)</a:t>
                </a:r>
                <a:endParaRPr lang="zh-TW"/>
              </a:p>
            </c:rich>
          </c:tx>
          <c:layout>
            <c:manualLayout>
              <c:xMode val="edge"/>
              <c:yMode val="edge"/>
              <c:x val="0.42504009846757101"/>
              <c:y val="0.90568251254911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18443392"/>
        <c:crosses val="autoZero"/>
        <c:crossBetween val="midCat"/>
        <c:majorUnit val="20"/>
      </c:valAx>
      <c:valAx>
        <c:axId val="1184433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BO-1978 (</a:t>
                </a:r>
                <a:r>
                  <a:rPr lang="en-US" dirty="0">
                    <a:latin typeface="Symbol" panose="05050102010706020507" pitchFamily="18" charset="2"/>
                  </a:rPr>
                  <a:t></a:t>
                </a:r>
                <a:r>
                  <a:rPr lang="en-US" dirty="0"/>
                  <a:t>g/ml)</a:t>
                </a:r>
                <a:endParaRPr lang="zh-TW" dirty="0"/>
              </a:p>
            </c:rich>
          </c:tx>
          <c:layout>
            <c:manualLayout>
              <c:xMode val="edge"/>
              <c:yMode val="edge"/>
              <c:x val="2.9033668081619815E-3"/>
              <c:y val="0.10764492076637949"/>
            </c:manualLayout>
          </c:layout>
          <c:overlay val="0"/>
        </c:title>
        <c:numFmt formatCode="0.0_ 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1844454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 b="1">
          <a:latin typeface="Arial" panose="020B0604020202020204" pitchFamily="34" charset="0"/>
          <a:cs typeface="Arial" panose="020B0604020202020204" pitchFamily="34" charset="0"/>
        </a:defRPr>
      </a:pPr>
      <a:endParaRPr lang="zh-TW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483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2824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552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2694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6781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181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789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206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013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6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705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6F34A-418C-4F29-856C-F2C5F04A34CF}" type="datetimeFigureOut">
              <a:rPr lang="zh-TW" altLang="en-US" smtClean="0"/>
              <a:t>2016/3/3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FA865-8979-4903-A6F6-8851C67C9A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424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字方塊 10"/>
          <p:cNvSpPr txBox="1"/>
          <p:nvPr/>
        </p:nvSpPr>
        <p:spPr>
          <a:xfrm>
            <a:off x="0" y="0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 Box 27"/>
          <p:cNvSpPr txBox="1">
            <a:spLocks noChangeArrowheads="1"/>
          </p:cNvSpPr>
          <p:nvPr/>
        </p:nvSpPr>
        <p:spPr bwMode="auto">
          <a:xfrm>
            <a:off x="2793011" y="3996806"/>
            <a:ext cx="14029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anose="020B0604020202020204" pitchFamily="34" charset="0"/>
                <a:cs typeface="Arial" panose="020B0604020202020204" pitchFamily="34" charset="0"/>
              </a:rPr>
              <a:t>PC9/</a:t>
            </a:r>
            <a:r>
              <a:rPr lang="en-US" altLang="zh-TW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gef</a:t>
            </a:r>
            <a:r>
              <a:rPr lang="en-US" altLang="zh-TW" b="1" dirty="0" smtClean="0">
                <a:latin typeface="Arial" panose="020B0604020202020204" pitchFamily="34" charset="0"/>
                <a:cs typeface="Arial" panose="020B0604020202020204" pitchFamily="34" charset="0"/>
              </a:rPr>
              <a:t> B4</a:t>
            </a:r>
            <a:endParaRPr lang="en-US" altLang="zh-TW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 Box 27"/>
          <p:cNvSpPr txBox="1">
            <a:spLocks noChangeArrowheads="1"/>
          </p:cNvSpPr>
          <p:nvPr/>
        </p:nvSpPr>
        <p:spPr bwMode="auto">
          <a:xfrm>
            <a:off x="3142621" y="693440"/>
            <a:ext cx="6335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b="1" dirty="0" smtClean="0">
                <a:latin typeface="Arial" panose="020B0604020202020204" pitchFamily="34" charset="0"/>
                <a:cs typeface="Arial" panose="020B0604020202020204" pitchFamily="34" charset="0"/>
              </a:rPr>
              <a:t>PC9</a:t>
            </a:r>
            <a:endParaRPr lang="en-US" altLang="zh-TW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71" y="1689124"/>
            <a:ext cx="2397571" cy="1730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10" y="4939371"/>
            <a:ext cx="2386132" cy="175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 Box 18"/>
          <p:cNvSpPr txBox="1">
            <a:spLocks noChangeArrowheads="1"/>
          </p:cNvSpPr>
          <p:nvPr/>
        </p:nvSpPr>
        <p:spPr bwMode="auto">
          <a:xfrm>
            <a:off x="1484791" y="1043608"/>
            <a:ext cx="9108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BO-1978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Line 37"/>
          <p:cNvSpPr>
            <a:spLocks noChangeShapeType="1"/>
          </p:cNvSpPr>
          <p:nvPr/>
        </p:nvSpPr>
        <p:spPr bwMode="auto">
          <a:xfrm>
            <a:off x="876189" y="1331640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404664" y="1735108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04664" y="2410554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 Box 27"/>
          <p:cNvSpPr txBox="1">
            <a:spLocks noChangeArrowheads="1"/>
          </p:cNvSpPr>
          <p:nvPr/>
        </p:nvSpPr>
        <p:spPr bwMode="auto">
          <a:xfrm>
            <a:off x="404664" y="2982778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Line 37"/>
          <p:cNvSpPr>
            <a:spLocks noChangeShapeType="1"/>
          </p:cNvSpPr>
          <p:nvPr/>
        </p:nvSpPr>
        <p:spPr bwMode="auto">
          <a:xfrm>
            <a:off x="464060" y="3460605"/>
            <a:ext cx="277078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Line 37"/>
          <p:cNvSpPr>
            <a:spLocks noChangeShapeType="1"/>
          </p:cNvSpPr>
          <p:nvPr/>
        </p:nvSpPr>
        <p:spPr bwMode="auto">
          <a:xfrm rot="16200000">
            <a:off x="-420628" y="2575916"/>
            <a:ext cx="17693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 Box 27"/>
          <p:cNvSpPr txBox="1">
            <a:spLocks noChangeArrowheads="1"/>
          </p:cNvSpPr>
          <p:nvPr/>
        </p:nvSpPr>
        <p:spPr bwMode="auto">
          <a:xfrm rot="16200000">
            <a:off x="-260871" y="2422027"/>
            <a:ext cx="11673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endParaRPr lang="en-US" altLang="zh-TW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Box 27"/>
          <p:cNvSpPr txBox="1">
            <a:spLocks noChangeArrowheads="1"/>
          </p:cNvSpPr>
          <p:nvPr/>
        </p:nvSpPr>
        <p:spPr bwMode="auto">
          <a:xfrm>
            <a:off x="1375742" y="3419872"/>
            <a:ext cx="12616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r>
              <a:rPr lang="zh-TW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 Box 19"/>
          <p:cNvSpPr txBox="1">
            <a:spLocks noChangeArrowheads="1"/>
          </p:cNvSpPr>
          <p:nvPr/>
        </p:nvSpPr>
        <p:spPr bwMode="auto">
          <a:xfrm>
            <a:off x="937647" y="1375068"/>
            <a:ext cx="26353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          1           2           4  (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M)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 Box 18"/>
          <p:cNvSpPr txBox="1">
            <a:spLocks noChangeArrowheads="1"/>
          </p:cNvSpPr>
          <p:nvPr/>
        </p:nvSpPr>
        <p:spPr bwMode="auto">
          <a:xfrm>
            <a:off x="1500180" y="4366138"/>
            <a:ext cx="9108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BO-1978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Line 37"/>
          <p:cNvSpPr>
            <a:spLocks noChangeShapeType="1"/>
          </p:cNvSpPr>
          <p:nvPr/>
        </p:nvSpPr>
        <p:spPr bwMode="auto">
          <a:xfrm>
            <a:off x="891578" y="4654170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 Box 13"/>
          <p:cNvSpPr txBox="1">
            <a:spLocks noChangeArrowheads="1"/>
          </p:cNvSpPr>
          <p:nvPr/>
        </p:nvSpPr>
        <p:spPr bwMode="auto">
          <a:xfrm>
            <a:off x="420053" y="5057638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 Box 27"/>
          <p:cNvSpPr txBox="1">
            <a:spLocks noChangeArrowheads="1"/>
          </p:cNvSpPr>
          <p:nvPr/>
        </p:nvSpPr>
        <p:spPr bwMode="auto">
          <a:xfrm>
            <a:off x="420053" y="5733084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48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 Box 27"/>
          <p:cNvSpPr txBox="1">
            <a:spLocks noChangeArrowheads="1"/>
          </p:cNvSpPr>
          <p:nvPr/>
        </p:nvSpPr>
        <p:spPr bwMode="auto">
          <a:xfrm>
            <a:off x="420053" y="6305308"/>
            <a:ext cx="54213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 h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Line 37"/>
          <p:cNvSpPr>
            <a:spLocks noChangeShapeType="1"/>
          </p:cNvSpPr>
          <p:nvPr/>
        </p:nvSpPr>
        <p:spPr bwMode="auto">
          <a:xfrm>
            <a:off x="479449" y="6783135"/>
            <a:ext cx="277078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Line 37"/>
          <p:cNvSpPr>
            <a:spLocks noChangeShapeType="1"/>
          </p:cNvSpPr>
          <p:nvPr/>
        </p:nvSpPr>
        <p:spPr bwMode="auto">
          <a:xfrm rot="16200000">
            <a:off x="-405239" y="5898446"/>
            <a:ext cx="176937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 Box 27"/>
          <p:cNvSpPr txBox="1">
            <a:spLocks noChangeArrowheads="1"/>
          </p:cNvSpPr>
          <p:nvPr/>
        </p:nvSpPr>
        <p:spPr bwMode="auto">
          <a:xfrm rot="16200000">
            <a:off x="-313132" y="5744557"/>
            <a:ext cx="11673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endParaRPr lang="en-US" altLang="zh-TW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 Box 27"/>
          <p:cNvSpPr txBox="1">
            <a:spLocks noChangeArrowheads="1"/>
          </p:cNvSpPr>
          <p:nvPr/>
        </p:nvSpPr>
        <p:spPr bwMode="auto">
          <a:xfrm>
            <a:off x="1391131" y="6742402"/>
            <a:ext cx="12616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  <a:r>
              <a:rPr lang="zh-TW" alt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 Box 19"/>
          <p:cNvSpPr txBox="1">
            <a:spLocks noChangeArrowheads="1"/>
          </p:cNvSpPr>
          <p:nvPr/>
        </p:nvSpPr>
        <p:spPr bwMode="auto">
          <a:xfrm>
            <a:off x="953036" y="4697598"/>
            <a:ext cx="26353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          1           2           4   (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M)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2227" y="5395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TW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75246" y="3851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TW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6" name="物件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083516"/>
              </p:ext>
            </p:extLst>
          </p:nvPr>
        </p:nvGraphicFramePr>
        <p:xfrm>
          <a:off x="3957312" y="1043608"/>
          <a:ext cx="2657474" cy="214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6" name="Text Box 27"/>
          <p:cNvSpPr txBox="1">
            <a:spLocks noChangeArrowheads="1"/>
          </p:cNvSpPr>
          <p:nvPr/>
        </p:nvSpPr>
        <p:spPr bwMode="auto">
          <a:xfrm>
            <a:off x="3933385" y="2974787"/>
            <a:ext cx="28353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</a:t>
            </a:r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 </a:t>
            </a:r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</a:t>
            </a:r>
            <a:r>
              <a:rPr lang="en-US" altLang="zh-TW" sz="1200" b="1" spc="-50" dirty="0" smtClean="0">
                <a:latin typeface="Calibri" pitchFamily="34" charset="0"/>
              </a:rPr>
              <a:t>24 48 72   h</a:t>
            </a:r>
          </a:p>
        </p:txBody>
      </p:sp>
      <p:sp>
        <p:nvSpPr>
          <p:cNvPr id="157" name="Text Box 18"/>
          <p:cNvSpPr txBox="1">
            <a:spLocks noChangeArrowheads="1"/>
          </p:cNvSpPr>
          <p:nvPr/>
        </p:nvSpPr>
        <p:spPr bwMode="auto">
          <a:xfrm>
            <a:off x="4863663" y="3400127"/>
            <a:ext cx="9108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BO-1978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Line 37"/>
          <p:cNvSpPr>
            <a:spLocks noChangeShapeType="1"/>
          </p:cNvSpPr>
          <p:nvPr/>
        </p:nvSpPr>
        <p:spPr bwMode="auto">
          <a:xfrm>
            <a:off x="4059504" y="3420022"/>
            <a:ext cx="234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59" name="Text Box 19"/>
          <p:cNvSpPr txBox="1">
            <a:spLocks noChangeArrowheads="1"/>
          </p:cNvSpPr>
          <p:nvPr/>
        </p:nvSpPr>
        <p:spPr bwMode="auto">
          <a:xfrm>
            <a:off x="4119170" y="3162960"/>
            <a:ext cx="27652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200" b="1" dirty="0" smtClean="0">
                <a:latin typeface="Calibri" pitchFamily="34" charset="0"/>
              </a:rPr>
              <a:t>0                 1                 2                 4       </a:t>
            </a:r>
            <a:r>
              <a:rPr lang="en-US" altLang="zh-TW" sz="1200" b="1" dirty="0" smtClean="0">
                <a:latin typeface="Calibri" pitchFamily="34" charset="0"/>
                <a:sym typeface="Symbol"/>
              </a:rPr>
              <a:t>M</a:t>
            </a:r>
            <a:endParaRPr lang="en-US" altLang="zh-TW" sz="1200" b="1" dirty="0">
              <a:latin typeface="Calibri" pitchFamily="34" charset="0"/>
            </a:endParaRPr>
          </a:p>
        </p:txBody>
      </p:sp>
      <p:sp>
        <p:nvSpPr>
          <p:cNvPr id="160" name="Line 37"/>
          <p:cNvSpPr>
            <a:spLocks noChangeShapeType="1"/>
          </p:cNvSpPr>
          <p:nvPr/>
        </p:nvSpPr>
        <p:spPr bwMode="auto">
          <a:xfrm>
            <a:off x="4008260" y="3192566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61" name="Line 37"/>
          <p:cNvSpPr>
            <a:spLocks noChangeShapeType="1"/>
          </p:cNvSpPr>
          <p:nvPr/>
        </p:nvSpPr>
        <p:spPr bwMode="auto">
          <a:xfrm>
            <a:off x="4716576" y="3192566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62" name="Line 37"/>
          <p:cNvSpPr>
            <a:spLocks noChangeShapeType="1"/>
          </p:cNvSpPr>
          <p:nvPr/>
        </p:nvSpPr>
        <p:spPr bwMode="auto">
          <a:xfrm>
            <a:off x="5400600" y="3192566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63" name="Line 37"/>
          <p:cNvSpPr>
            <a:spLocks noChangeShapeType="1"/>
          </p:cNvSpPr>
          <p:nvPr/>
        </p:nvSpPr>
        <p:spPr bwMode="auto">
          <a:xfrm>
            <a:off x="6048672" y="3192566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grpSp>
        <p:nvGrpSpPr>
          <p:cNvPr id="3" name="群組 2"/>
          <p:cNvGrpSpPr/>
          <p:nvPr/>
        </p:nvGrpSpPr>
        <p:grpSpPr>
          <a:xfrm>
            <a:off x="3436639" y="1547664"/>
            <a:ext cx="595809" cy="1512168"/>
            <a:chOff x="3436639" y="1835696"/>
            <a:chExt cx="595809" cy="1512168"/>
          </a:xfrm>
        </p:grpSpPr>
        <p:sp>
          <p:nvSpPr>
            <p:cNvPr id="164" name="Text Box 27"/>
            <p:cNvSpPr txBox="1">
              <a:spLocks noChangeArrowheads="1"/>
            </p:cNvSpPr>
            <p:nvPr/>
          </p:nvSpPr>
          <p:spPr bwMode="auto">
            <a:xfrm>
              <a:off x="3663304" y="2854841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20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165" name="Text Box 27"/>
            <p:cNvSpPr txBox="1">
              <a:spLocks noChangeArrowheads="1"/>
            </p:cNvSpPr>
            <p:nvPr/>
          </p:nvSpPr>
          <p:spPr bwMode="auto">
            <a:xfrm>
              <a:off x="3612141" y="1835696"/>
              <a:ext cx="42030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100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166" name="Text Box 27"/>
            <p:cNvSpPr txBox="1">
              <a:spLocks noChangeArrowheads="1"/>
            </p:cNvSpPr>
            <p:nvPr/>
          </p:nvSpPr>
          <p:spPr bwMode="auto">
            <a:xfrm>
              <a:off x="3672000" y="2088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80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167" name="Text Box 27"/>
            <p:cNvSpPr txBox="1">
              <a:spLocks noChangeArrowheads="1"/>
            </p:cNvSpPr>
            <p:nvPr/>
          </p:nvSpPr>
          <p:spPr bwMode="auto">
            <a:xfrm>
              <a:off x="3663304" y="2340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60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168" name="Text Box 27"/>
            <p:cNvSpPr txBox="1">
              <a:spLocks noChangeArrowheads="1"/>
            </p:cNvSpPr>
            <p:nvPr/>
          </p:nvSpPr>
          <p:spPr bwMode="auto">
            <a:xfrm>
              <a:off x="3666730" y="2592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40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170" name="Text Box 27"/>
            <p:cNvSpPr txBox="1">
              <a:spLocks noChangeArrowheads="1"/>
            </p:cNvSpPr>
            <p:nvPr/>
          </p:nvSpPr>
          <p:spPr bwMode="auto">
            <a:xfrm rot="16200000">
              <a:off x="3085421" y="2360794"/>
              <a:ext cx="101021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of cells</a:t>
              </a:r>
              <a:endPara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 Box 27"/>
            <p:cNvSpPr txBox="1">
              <a:spLocks noChangeArrowheads="1"/>
            </p:cNvSpPr>
            <p:nvPr/>
          </p:nvSpPr>
          <p:spPr bwMode="auto">
            <a:xfrm>
              <a:off x="3741851" y="3070865"/>
              <a:ext cx="26321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</p:grpSp>
      <p:graphicFrame>
        <p:nvGraphicFramePr>
          <p:cNvPr id="68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760148"/>
              </p:ext>
            </p:extLst>
          </p:nvPr>
        </p:nvGraphicFramePr>
        <p:xfrm>
          <a:off x="3933385" y="4375140"/>
          <a:ext cx="2860676" cy="2406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2" name="Text Box 27"/>
          <p:cNvSpPr txBox="1">
            <a:spLocks noChangeArrowheads="1"/>
          </p:cNvSpPr>
          <p:nvPr/>
        </p:nvSpPr>
        <p:spPr bwMode="auto">
          <a:xfrm>
            <a:off x="3932107" y="6293926"/>
            <a:ext cx="283536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</a:t>
            </a:r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 </a:t>
            </a:r>
            <a:r>
              <a:rPr lang="en-US" altLang="zh-TW" sz="1200" b="1" spc="-50" dirty="0" smtClean="0">
                <a:latin typeface="Calibri" pitchFamily="34" charset="0"/>
              </a:rPr>
              <a:t>24 48 72</a:t>
            </a:r>
            <a:r>
              <a:rPr lang="zh-TW" altLang="en-US" sz="1200" b="1" spc="-50" dirty="0" smtClean="0">
                <a:latin typeface="Calibri" pitchFamily="34" charset="0"/>
              </a:rPr>
              <a:t>      </a:t>
            </a:r>
            <a:r>
              <a:rPr lang="en-US" altLang="zh-TW" sz="1200" b="1" spc="-50" dirty="0" smtClean="0">
                <a:latin typeface="Calibri" pitchFamily="34" charset="0"/>
              </a:rPr>
              <a:t>24 48 72   h</a:t>
            </a:r>
          </a:p>
        </p:txBody>
      </p:sp>
      <p:sp>
        <p:nvSpPr>
          <p:cNvPr id="173" name="Text Box 18"/>
          <p:cNvSpPr txBox="1">
            <a:spLocks noChangeArrowheads="1"/>
          </p:cNvSpPr>
          <p:nvPr/>
        </p:nvSpPr>
        <p:spPr bwMode="auto">
          <a:xfrm>
            <a:off x="4862385" y="6722657"/>
            <a:ext cx="9108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BO-1978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Line 37"/>
          <p:cNvSpPr>
            <a:spLocks noChangeShapeType="1"/>
          </p:cNvSpPr>
          <p:nvPr/>
        </p:nvSpPr>
        <p:spPr bwMode="auto">
          <a:xfrm>
            <a:off x="4058226" y="6739161"/>
            <a:ext cx="234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75" name="Text Box 19"/>
          <p:cNvSpPr txBox="1">
            <a:spLocks noChangeArrowheads="1"/>
          </p:cNvSpPr>
          <p:nvPr/>
        </p:nvSpPr>
        <p:spPr bwMode="auto">
          <a:xfrm>
            <a:off x="4117891" y="6482099"/>
            <a:ext cx="28382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1200" b="1" dirty="0" smtClean="0">
                <a:latin typeface="Calibri" pitchFamily="34" charset="0"/>
              </a:rPr>
              <a:t>0                 1                 2                 4       </a:t>
            </a:r>
            <a:r>
              <a:rPr lang="en-US" altLang="zh-TW" sz="1200" b="1" dirty="0" smtClean="0">
                <a:latin typeface="Calibri" pitchFamily="34" charset="0"/>
                <a:sym typeface="Symbol"/>
              </a:rPr>
              <a:t>M</a:t>
            </a:r>
            <a:endParaRPr lang="en-US" altLang="zh-TW" sz="1200" b="1" dirty="0">
              <a:latin typeface="Calibri" pitchFamily="34" charset="0"/>
            </a:endParaRPr>
          </a:p>
        </p:txBody>
      </p:sp>
      <p:sp>
        <p:nvSpPr>
          <p:cNvPr id="176" name="Line 37"/>
          <p:cNvSpPr>
            <a:spLocks noChangeShapeType="1"/>
          </p:cNvSpPr>
          <p:nvPr/>
        </p:nvSpPr>
        <p:spPr bwMode="auto">
          <a:xfrm>
            <a:off x="4006982" y="6511705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77" name="Line 37"/>
          <p:cNvSpPr>
            <a:spLocks noChangeShapeType="1"/>
          </p:cNvSpPr>
          <p:nvPr/>
        </p:nvSpPr>
        <p:spPr bwMode="auto">
          <a:xfrm>
            <a:off x="4715298" y="6511705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78" name="Line 37"/>
          <p:cNvSpPr>
            <a:spLocks noChangeShapeType="1"/>
          </p:cNvSpPr>
          <p:nvPr/>
        </p:nvSpPr>
        <p:spPr bwMode="auto">
          <a:xfrm>
            <a:off x="5399322" y="6511705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sp>
        <p:nvSpPr>
          <p:cNvPr id="179" name="Line 37"/>
          <p:cNvSpPr>
            <a:spLocks noChangeShapeType="1"/>
          </p:cNvSpPr>
          <p:nvPr/>
        </p:nvSpPr>
        <p:spPr bwMode="auto">
          <a:xfrm>
            <a:off x="6047394" y="6511705"/>
            <a:ext cx="468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sz="1200" b="1"/>
          </a:p>
        </p:txBody>
      </p:sp>
      <p:grpSp>
        <p:nvGrpSpPr>
          <p:cNvPr id="69" name="群組 68"/>
          <p:cNvGrpSpPr/>
          <p:nvPr/>
        </p:nvGrpSpPr>
        <p:grpSpPr>
          <a:xfrm>
            <a:off x="3470916" y="4867363"/>
            <a:ext cx="595809" cy="1512168"/>
            <a:chOff x="3436639" y="1835696"/>
            <a:chExt cx="595809" cy="1512168"/>
          </a:xfrm>
        </p:grpSpPr>
        <p:sp>
          <p:nvSpPr>
            <p:cNvPr id="70" name="Text Box 27"/>
            <p:cNvSpPr txBox="1">
              <a:spLocks noChangeArrowheads="1"/>
            </p:cNvSpPr>
            <p:nvPr/>
          </p:nvSpPr>
          <p:spPr bwMode="auto">
            <a:xfrm>
              <a:off x="3663304" y="2854841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20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71" name="Text Box 27"/>
            <p:cNvSpPr txBox="1">
              <a:spLocks noChangeArrowheads="1"/>
            </p:cNvSpPr>
            <p:nvPr/>
          </p:nvSpPr>
          <p:spPr bwMode="auto">
            <a:xfrm>
              <a:off x="3612141" y="1835696"/>
              <a:ext cx="42030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100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72" name="Text Box 27"/>
            <p:cNvSpPr txBox="1">
              <a:spLocks noChangeArrowheads="1"/>
            </p:cNvSpPr>
            <p:nvPr/>
          </p:nvSpPr>
          <p:spPr bwMode="auto">
            <a:xfrm>
              <a:off x="3672000" y="2088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80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3663304" y="2340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60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74" name="Text Box 27"/>
            <p:cNvSpPr txBox="1">
              <a:spLocks noChangeArrowheads="1"/>
            </p:cNvSpPr>
            <p:nvPr/>
          </p:nvSpPr>
          <p:spPr bwMode="auto">
            <a:xfrm>
              <a:off x="3666730" y="2592000"/>
              <a:ext cx="34176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40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 rot="16200000">
              <a:off x="3085421" y="2360794"/>
              <a:ext cx="101021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of cells</a:t>
              </a:r>
              <a:endPara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 Box 27"/>
            <p:cNvSpPr txBox="1">
              <a:spLocks noChangeArrowheads="1"/>
            </p:cNvSpPr>
            <p:nvPr/>
          </p:nvSpPr>
          <p:spPr bwMode="auto">
            <a:xfrm>
              <a:off x="3741851" y="3070865"/>
              <a:ext cx="26321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TW" sz="1200" b="1" dirty="0" smtClean="0">
                  <a:latin typeface="Calibri" pitchFamily="34" charset="0"/>
                </a:rPr>
                <a:t>0</a:t>
              </a:r>
              <a:endParaRPr lang="en-US" altLang="zh-TW" sz="1200" b="1" dirty="0">
                <a:latin typeface="Calibri" pitchFamily="34" charset="0"/>
              </a:endParaRPr>
            </a:p>
          </p:txBody>
        </p:sp>
      </p:grpSp>
      <p:sp>
        <p:nvSpPr>
          <p:cNvPr id="67" name="文字方塊 66"/>
          <p:cNvSpPr txBox="1"/>
          <p:nvPr/>
        </p:nvSpPr>
        <p:spPr>
          <a:xfrm>
            <a:off x="111527" y="7178804"/>
            <a:ext cx="6655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S1. Interference with cell cycle progression and induction of apoptosis by BO-1978 in 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PC9 (A) and PC9/</a:t>
            </a:r>
            <a:r>
              <a:rPr lang="en-US" altLang="zh-TW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gef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B4 (B) cells</a:t>
            </a:r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growing cells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were treated with various concentrations of BO-1978 (1 to 4 </a:t>
            </a:r>
            <a:r>
              <a:rPr lang="en-US" altLang="zh-TW" sz="1600" dirty="0">
                <a:latin typeface="Symbol" panose="05050102010706020507" pitchFamily="18" charset="2"/>
                <a:cs typeface="Arial" panose="020B0604020202020204" pitchFamily="34" charset="0"/>
              </a:rPr>
              <a:t>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M) for various time periods (24 to 72 hours). The distribution of cell cycle phases was analyzed with a flow cytometer and </a:t>
            </a:r>
            <a:r>
              <a:rPr lang="en-US" altLang="zh-TW" sz="1600" dirty="0" err="1">
                <a:latin typeface="Arial" panose="020B0604020202020204" pitchFamily="34" charset="0"/>
                <a:cs typeface="Arial" panose="020B0604020202020204" pitchFamily="34" charset="0"/>
              </a:rPr>
              <a:t>ModFit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 LT 3.0 software (Verity Software House, Topsham, ME). </a:t>
            </a:r>
            <a:endParaRPr lang="zh-TW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26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圖表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134351"/>
              </p:ext>
            </p:extLst>
          </p:nvPr>
        </p:nvGraphicFramePr>
        <p:xfrm>
          <a:off x="1143000" y="2206958"/>
          <a:ext cx="437423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16632" y="17951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88640" y="5803947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S2. Pharmacokinetics of BO-1978 in blood of </a:t>
            </a:r>
            <a:r>
              <a:rPr lang="en-US" altLang="zh-TW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Spargue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Dawley (SD) </a:t>
            </a:r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rats.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SD rats (n=8) were administered with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10 mg/kg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BO-1978 (dissolved in 20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% ethanol and 80% PEG400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at the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of 10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mg/mL) via an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indwelling catheter in jugular vein.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Serial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blood samples were collected from tail veins at 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time indicated. Concentrations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of BO-1978 in blood were determined by HPLC using Agilent HC-C18 column (4.6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100 mm) and UV detector (229 nm). The solution of mobile phase was 35% acetonitrile and 65% 10 </a:t>
            </a:r>
            <a:r>
              <a:rPr lang="en-US" altLang="zh-TW" sz="16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 NaH</a:t>
            </a:r>
            <a:r>
              <a:rPr lang="en-US" altLang="zh-TW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US" altLang="zh-TW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 (pH 3.0</a:t>
            </a:r>
            <a:r>
              <a:rPr lang="en-US" altLang="zh-TW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zh-TW" altLang="zh-TW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25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70159" y="971600"/>
            <a:ext cx="595981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116632" y="17951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zh-TW" sz="1600" b="1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260648" y="6516216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S3. Histopathological examination of various organs in BO-1978 treated ICR mice. 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The heart, lung, liver, spleen and kidney were harvested from ICR mice treated with intravenous single injection of vehicle control, 20 mg/kg or 40 mg/kg BO-1978 for 48 hours or 14days. Histopathological sections from organs of ICR mice were stained with H&amp;E and examined with microscope. Scale bar, 100 </a:t>
            </a:r>
            <a:r>
              <a:rPr lang="en-US" altLang="zh-TW" sz="16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zh-TW" sz="1600" dirty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endParaRPr lang="zh-TW" altLang="zh-TW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2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15364</TotalTime>
  <Words>384</Words>
  <Application>Microsoft Office PowerPoint</Application>
  <PresentationFormat>如螢幕大小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Daniel Chen</dc:creator>
  <cp:lastModifiedBy>rexwu</cp:lastModifiedBy>
  <cp:revision>279</cp:revision>
  <dcterms:created xsi:type="dcterms:W3CDTF">2014-01-05T13:48:10Z</dcterms:created>
  <dcterms:modified xsi:type="dcterms:W3CDTF">2016-03-03T05:16:01Z</dcterms:modified>
</cp:coreProperties>
</file>