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48" r:id="rId1"/>
  </p:sldMasterIdLst>
  <p:sldIdLst>
    <p:sldId id="260" r:id="rId2"/>
    <p:sldId id="261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10" d="100"/>
          <a:sy n="110" d="100"/>
        </p:scale>
        <p:origin x="-420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4E9D8-5D98-4906-B0C3-A90043A6F12C}" type="datetimeFigureOut">
              <a:rPr lang="en-US" smtClean="0"/>
              <a:t>6/24/2015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7C3C00-373C-453B-B621-E31D5F9FD4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15330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4E9D8-5D98-4906-B0C3-A90043A6F12C}" type="datetimeFigureOut">
              <a:rPr lang="en-US" smtClean="0"/>
              <a:t>6/24/2015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7C3C00-373C-453B-B621-E31D5F9FD4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45001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4E9D8-5D98-4906-B0C3-A90043A6F12C}" type="datetimeFigureOut">
              <a:rPr lang="en-US" smtClean="0"/>
              <a:t>6/24/2015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7C3C00-373C-453B-B621-E31D5F9FD4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08894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4E9D8-5D98-4906-B0C3-A90043A6F12C}" type="datetimeFigureOut">
              <a:rPr lang="en-US" smtClean="0"/>
              <a:t>6/24/2015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7C3C00-373C-453B-B621-E31D5F9FD4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33679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4E9D8-5D98-4906-B0C3-A90043A6F12C}" type="datetimeFigureOut">
              <a:rPr lang="en-US" smtClean="0"/>
              <a:t>6/24/2015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7C3C00-373C-453B-B621-E31D5F9FD4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42635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4E9D8-5D98-4906-B0C3-A90043A6F12C}" type="datetimeFigureOut">
              <a:rPr lang="en-US" smtClean="0"/>
              <a:t>6/24/2015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7C3C00-373C-453B-B621-E31D5F9FD4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59966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4E9D8-5D98-4906-B0C3-A90043A6F12C}" type="datetimeFigureOut">
              <a:rPr lang="en-US" smtClean="0"/>
              <a:t>6/24/2015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7C3C00-373C-453B-B621-E31D5F9FD4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80707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4E9D8-5D98-4906-B0C3-A90043A6F12C}" type="datetimeFigureOut">
              <a:rPr lang="en-US" smtClean="0"/>
              <a:t>6/24/2015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7C3C00-373C-453B-B621-E31D5F9FD4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51105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4E9D8-5D98-4906-B0C3-A90043A6F12C}" type="datetimeFigureOut">
              <a:rPr lang="en-US" smtClean="0"/>
              <a:t>6/24/2015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7C3C00-373C-453B-B621-E31D5F9FD4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65578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4E9D8-5D98-4906-B0C3-A90043A6F12C}" type="datetimeFigureOut">
              <a:rPr lang="en-US" smtClean="0"/>
              <a:t>6/24/2015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7C3C00-373C-453B-B621-E31D5F9FD4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70158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4E9D8-5D98-4906-B0C3-A90043A6F12C}" type="datetimeFigureOut">
              <a:rPr lang="en-US" smtClean="0"/>
              <a:t>6/24/2015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7C3C00-373C-453B-B621-E31D5F9FD4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65622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54E9D8-5D98-4906-B0C3-A90043A6F12C}" type="datetimeFigureOut">
              <a:rPr lang="en-US" smtClean="0"/>
              <a:t>6/24/2015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7C3C00-373C-453B-B621-E31D5F9FD4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87011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4.png"/><Relationship Id="rId4" Type="http://schemas.openxmlformats.org/officeDocument/2006/relationships/image" Target="../media/image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62000" y="533400"/>
            <a:ext cx="23920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Supplemental Figure </a:t>
            </a:r>
            <a:r>
              <a:rPr lang="en-US" dirty="0" smtClean="0"/>
              <a:t>S5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5638800" y="133290"/>
            <a:ext cx="339067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x-none" sz="1000">
                <a:solidFill>
                  <a:schemeClr val="bg1">
                    <a:lumMod val="6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Antibody Responses in Vaccinated Pancreatic Cancer Patients</a:t>
            </a:r>
            <a:endParaRPr lang="en-US" sz="1000" dirty="0">
              <a:solidFill>
                <a:schemeClr val="bg1">
                  <a:lumMod val="6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1000" dirty="0">
              <a:solidFill>
                <a:schemeClr val="bg1">
                  <a:lumMod val="6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Rectangle 4"/>
          <p:cNvSpPr>
            <a:spLocks noChangeArrowheads="1"/>
          </p:cNvSpPr>
          <p:nvPr/>
        </p:nvSpPr>
        <p:spPr bwMode="auto">
          <a:xfrm>
            <a:off x="0" y="-2232"/>
            <a:ext cx="184731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4099" name="Picture 3" descr="Breast subtypes MYPT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8326" y="914400"/>
            <a:ext cx="5915025" cy="2143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9" name="Picture 1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19275" y="3046176"/>
            <a:ext cx="5953125" cy="2466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92365" y="5105400"/>
            <a:ext cx="8937107" cy="16158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Supplemental Figure </a:t>
            </a:r>
            <a:r>
              <a:rPr lang="en-US" sz="1100" b="1" dirty="0" smtClean="0"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S5. </a:t>
            </a:r>
            <a:r>
              <a:rPr lang="en-US" sz="1100" b="1" dirty="0"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MYPT1 and PSMC5 expression in 3 different subtypes (basal, HER-2 positive and ER positive) of breast cancer. </a:t>
            </a:r>
            <a:r>
              <a:rPr lang="en-US" sz="1100" dirty="0"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(</a:t>
            </a:r>
            <a:r>
              <a:rPr lang="en-US" sz="1100" b="1" dirty="0"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A</a:t>
            </a:r>
            <a:r>
              <a:rPr lang="en-US" sz="1100" dirty="0"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) Snapshot of MYPT1 expression in 3 breast cancer tissue microarrays. 19% of all breast cancers express cytoplasmic MYPT1 but only 2% express membranous MYPT1. (</a:t>
            </a:r>
            <a:r>
              <a:rPr lang="en-US" sz="1100" b="1" dirty="0"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B</a:t>
            </a:r>
            <a:r>
              <a:rPr lang="en-US" sz="1100" dirty="0"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) Cytoplasmic MYPT1 staining differs with different breast cancer subtypes</a:t>
            </a:r>
            <a:r>
              <a:rPr lang="en-US" sz="1100" b="1" dirty="0"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 </a:t>
            </a:r>
            <a:r>
              <a:rPr lang="en-US" sz="1100" dirty="0"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– Basal (triple-negative, 6%), HER2+ (13%) and ER+ (39%). However, the membrane MYPT1 staining was very little in ER+ breast cancer (6%) and no membranous staining was observed in basal or HER2+ breast cancers. (</a:t>
            </a:r>
            <a:r>
              <a:rPr lang="en-US" sz="1100" b="1" dirty="0"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C</a:t>
            </a:r>
            <a:r>
              <a:rPr lang="en-US" sz="1100" dirty="0"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) Snapshot of PSMC5 expression in 3 breast cancer tissue microarrays. 88% of all breast cancers express cytoplasmic PSMC5 but only 35% express nuclear PSMC5. (</a:t>
            </a:r>
            <a:r>
              <a:rPr lang="en-US" sz="1100" b="1" dirty="0"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D</a:t>
            </a:r>
            <a:r>
              <a:rPr lang="en-US" sz="1100" dirty="0"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) Cytoplasmic PSMC5 staining was similar between the different breast cancer subtypes - Basal (triple-negative, 94%), HER2+ (82%) and ER+ (88%). However, nuclear PSMC5 staining was most in basal (47%), followed by HER2+ (38%) and the least in ER+ (24%) breast cancers. * p &lt; 0.05 Fisher exact test.</a:t>
            </a:r>
            <a:r>
              <a:rPr lang="x-none" sz="1100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 </a:t>
            </a:r>
            <a:endParaRPr lang="en-US" sz="1100" dirty="0">
              <a:latin typeface="Arial" panose="020B0604020202020204" pitchFamily="34" charset="0"/>
              <a:ea typeface="Calibri"/>
              <a:cs typeface="Arial" panose="020B0604020202020204" pitchFamily="34" charset="0"/>
            </a:endParaRPr>
          </a:p>
          <a:p>
            <a:endParaRPr lang="en-US" sz="1100" dirty="0">
              <a:effectLst/>
              <a:latin typeface="Arial" panose="020B0604020202020204" pitchFamily="34" charset="0"/>
              <a:ea typeface="Times New Roman"/>
              <a:cs typeface="Arial" panose="020B06040202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447800" y="82653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A</a:t>
            </a:r>
            <a:endParaRPr lang="en-US" b="1" dirty="0"/>
          </a:p>
        </p:txBody>
      </p:sp>
      <p:sp>
        <p:nvSpPr>
          <p:cNvPr id="9" name="TextBox 8"/>
          <p:cNvSpPr txBox="1"/>
          <p:nvPr/>
        </p:nvSpPr>
        <p:spPr>
          <a:xfrm>
            <a:off x="1447800" y="2983468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B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239303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17360554"/>
              </p:ext>
            </p:extLst>
          </p:nvPr>
        </p:nvGraphicFramePr>
        <p:xfrm>
          <a:off x="1803062" y="3048000"/>
          <a:ext cx="5943600" cy="2457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40" name="Prism 5" r:id="rId3" imgW="7236000" imgH="2988000" progId="Prism5.Document">
                  <p:embed/>
                </p:oleObj>
              </mc:Choice>
              <mc:Fallback>
                <p:oleObj name="Prism 5" r:id="rId3" imgW="7236000" imgH="2988000" progId="Prism5.Document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03062" y="3048000"/>
                        <a:ext cx="5943600" cy="24574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7" name="Picture 14" descr="Breast subtypes PSMC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8326" y="981075"/>
            <a:ext cx="5964238" cy="215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762000" y="533400"/>
            <a:ext cx="35116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Supplemental </a:t>
            </a:r>
            <a:r>
              <a:rPr lang="en-US" smtClean="0"/>
              <a:t>Figure </a:t>
            </a:r>
            <a:r>
              <a:rPr lang="en-US" smtClean="0"/>
              <a:t>S5 </a:t>
            </a:r>
            <a:r>
              <a:rPr lang="en-US" dirty="0" smtClean="0"/>
              <a:t>(</a:t>
            </a:r>
            <a:r>
              <a:rPr lang="en-US" i="1" dirty="0" smtClean="0"/>
              <a:t>continued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5638800" y="133290"/>
            <a:ext cx="339067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x-none" sz="1000">
                <a:solidFill>
                  <a:schemeClr val="bg1">
                    <a:lumMod val="6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Antibody Responses in Vaccinated Pancreatic Cancer Patients</a:t>
            </a:r>
            <a:endParaRPr lang="en-US" sz="1000" dirty="0">
              <a:solidFill>
                <a:schemeClr val="bg1">
                  <a:lumMod val="6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1000" dirty="0">
              <a:solidFill>
                <a:schemeClr val="bg1">
                  <a:lumMod val="6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Rectangle 4"/>
          <p:cNvSpPr>
            <a:spLocks noChangeArrowheads="1"/>
          </p:cNvSpPr>
          <p:nvPr/>
        </p:nvSpPr>
        <p:spPr bwMode="auto">
          <a:xfrm>
            <a:off x="0" y="-2232"/>
            <a:ext cx="184731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1447800" y="826532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C</a:t>
            </a:r>
            <a:endParaRPr lang="en-US" b="1" dirty="0"/>
          </a:p>
        </p:txBody>
      </p:sp>
      <p:sp>
        <p:nvSpPr>
          <p:cNvPr id="9" name="TextBox 8"/>
          <p:cNvSpPr txBox="1"/>
          <p:nvPr/>
        </p:nvSpPr>
        <p:spPr>
          <a:xfrm>
            <a:off x="1447800" y="2983468"/>
            <a:ext cx="3305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D</a:t>
            </a:r>
            <a:endParaRPr lang="en-US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92365" y="5105400"/>
            <a:ext cx="8937107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Supplemental Figure </a:t>
            </a:r>
            <a:r>
              <a:rPr lang="en-US" sz="1100" b="1" dirty="0" smtClean="0"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S5 (</a:t>
            </a:r>
            <a:r>
              <a:rPr lang="en-US" sz="1100" b="1" i="1" dirty="0" smtClean="0"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continued</a:t>
            </a:r>
            <a:r>
              <a:rPr lang="en-US" sz="1100" b="1" dirty="0" smtClean="0"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).  MYPT1 </a:t>
            </a:r>
            <a:r>
              <a:rPr lang="en-US" sz="1100" b="1" dirty="0"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and PSMC5 expression in 3 different subtypes (basal, HER-2 positive and ER positive) of breast cancer. </a:t>
            </a:r>
            <a:r>
              <a:rPr lang="en-US" sz="1100" dirty="0" smtClean="0"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(</a:t>
            </a:r>
            <a:r>
              <a:rPr lang="en-US" sz="1100" b="1" dirty="0"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C</a:t>
            </a:r>
            <a:r>
              <a:rPr lang="en-US" sz="1100" dirty="0"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) Snapshot of PSMC5 expression in 3 breast cancer tissue microarrays. 88% of all breast cancers express cytoplasmic PSMC5 but only 35% express nuclear PSMC5. (</a:t>
            </a:r>
            <a:r>
              <a:rPr lang="en-US" sz="1100" b="1" dirty="0"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D</a:t>
            </a:r>
            <a:r>
              <a:rPr lang="en-US" sz="1100" dirty="0"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) Cytoplasmic PSMC5 staining was similar between the different breast cancer subtypes - Basal (triple-negative, 94%), HER2+ (82%) and ER+ (88%). However, nuclear PSMC5 staining was most in basal (47%), followed by HER2+ (38%) and the least in ER+ (24%) breast cancers. * p &lt; 0.05 Fisher exact test.</a:t>
            </a:r>
            <a:r>
              <a:rPr lang="x-none" sz="1100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 </a:t>
            </a:r>
            <a:endParaRPr lang="en-US" sz="1100" dirty="0">
              <a:latin typeface="Arial" panose="020B0604020202020204" pitchFamily="34" charset="0"/>
              <a:ea typeface="Calibri"/>
              <a:cs typeface="Arial" panose="020B0604020202020204" pitchFamily="34" charset="0"/>
            </a:endParaRPr>
          </a:p>
          <a:p>
            <a:endParaRPr lang="en-US" sz="1100" dirty="0">
              <a:effectLst/>
              <a:latin typeface="Arial" panose="020B0604020202020204" pitchFamily="34" charset="0"/>
              <a:ea typeface="Times New Roman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39223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4724</TotalTime>
  <Words>375</Words>
  <Application>Microsoft Office PowerPoint</Application>
  <PresentationFormat>On-screen Show (4:3)</PresentationFormat>
  <Paragraphs>10</Paragraphs>
  <Slides>2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4" baseType="lpstr">
      <vt:lpstr>Office Theme</vt:lpstr>
      <vt:lpstr>Prism 5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raa</dc:creator>
  <cp:lastModifiedBy>raa</cp:lastModifiedBy>
  <cp:revision>22</cp:revision>
  <dcterms:created xsi:type="dcterms:W3CDTF">2014-11-18T22:18:25Z</dcterms:created>
  <dcterms:modified xsi:type="dcterms:W3CDTF">2015-06-24T14:25:10Z</dcterms:modified>
</cp:coreProperties>
</file>