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/>
    <p:restoredTop sz="68108"/>
  </p:normalViewPr>
  <p:slideViewPr>
    <p:cSldViewPr snapToGrid="0" snapToObjects="1">
      <p:cViewPr>
        <p:scale>
          <a:sx n="100" d="100"/>
          <a:sy n="100" d="100"/>
        </p:scale>
        <p:origin x="144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AFA0C-FFA8-DA46-A2CC-E8EDB6DB9D2A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F01BF-B97C-C241-BBED-AA0C9D5CA2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88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F01BF-B97C-C241-BBED-AA0C9D5CA2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1 (top left)</a:t>
            </a:r>
          </a:p>
          <a:p>
            <a:endParaRPr lang="en-GB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Coronal and axial T2-weighted MRI at presentation</a:t>
            </a:r>
            <a:r>
              <a:rPr lang="de-DE" dirty="0" smtClean="0">
                <a:effectLst/>
              </a:rPr>
              <a:t> </a:t>
            </a:r>
          </a:p>
          <a:p>
            <a:endParaRPr lang="de-DE" dirty="0" smtClean="0">
              <a:effectLst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Coronal FLAIR (A) and Axial T2 weighted (B) MRI slices at presentation showing relatively symmetric hyperintensity in the corpora striata,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apparent cystic changes in the left head of caudate.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</a:t>
            </a:r>
            <a:r>
              <a:rPr lang="en-GB" sz="1200" b="1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 (top right)</a:t>
            </a:r>
            <a:endParaRPr lang="en-GB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Coronal and axial T2-weighted MRI 2 months and 2 years after treatment</a:t>
            </a:r>
            <a:r>
              <a:rPr lang="de-DE" dirty="0" smtClean="0">
                <a:effectLst/>
              </a:rPr>
              <a:t>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Coronal and Axial T2-weighted MRI slices showing symmetrical </a:t>
            </a:r>
            <a:r>
              <a:rPr lang="en-US" dirty="0" err="1" smtClean="0"/>
              <a:t>hyperintensities</a:t>
            </a:r>
            <a:r>
              <a:rPr lang="en-US" dirty="0" smtClean="0"/>
              <a:t> in the corpora </a:t>
            </a:r>
            <a:r>
              <a:rPr lang="en-US" dirty="0" err="1" smtClean="0"/>
              <a:t>striata</a:t>
            </a:r>
            <a:r>
              <a:rPr lang="en-US" dirty="0" smtClean="0"/>
              <a:t> at 2 months (A,B) and 2 years (C,D) after Biotin and Thiamine treatment, demonstrating a progressive reduction in the corpus striatal </a:t>
            </a:r>
            <a:r>
              <a:rPr lang="en-US" dirty="0" err="1" smtClean="0"/>
              <a:t>hyperintensity</a:t>
            </a:r>
            <a:r>
              <a:rPr lang="en-US" dirty="0" smtClean="0"/>
              <a:t> with residual small areas of cystic damage (small white arrows).</a:t>
            </a:r>
          </a:p>
          <a:p>
            <a:endParaRPr lang="en-US" dirty="0" smtClean="0"/>
          </a:p>
          <a:p>
            <a:endParaRPr lang="de-DE" i="0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F01BF-B97C-C241-BBED-AA0C9D5CA2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374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References: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Tabarki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B, Al-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Shafi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S, Al-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Shahwan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S, et al. Biotin-responsive basal ganglia disease revisited: clinical, radiologic, and genetic findings. Neurology 2013;80:261-267.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Tabarki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Alfadhel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AlShahwan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Hundallah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AlShafi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AlHashem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A. Treatment of biotin-responsive basal ganglia disease: Open comparative study between the combination of biotin plus thiamine versus thiamine alone.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Paediatr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Neurol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2015;19:547-552.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F01BF-B97C-C241-BBED-AA0C9D5CA2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76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49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62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0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3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2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590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2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6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9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C53C6-0779-7847-8D33-3A1330609C89}" type="datetimeFigureOut">
              <a:rPr lang="en-US" smtClean="0"/>
              <a:t>11/15/15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1E4BD-4E37-FC43-9862-BC5354B2028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63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748" y="561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/>
              <a:t>A 15-year-old Indian girl </a:t>
            </a:r>
            <a:r>
              <a:rPr lang="en-GB" dirty="0" smtClean="0"/>
              <a:t>with </a:t>
            </a:r>
            <a:r>
              <a:rPr lang="en-GB" dirty="0"/>
              <a:t>dysphagia, </a:t>
            </a:r>
            <a:r>
              <a:rPr lang="en-GB" dirty="0" smtClean="0"/>
              <a:t>facial dystonia, brisk </a:t>
            </a:r>
            <a:r>
              <a:rPr lang="en-GB" dirty="0"/>
              <a:t>reflexes and unsteadiness</a:t>
            </a:r>
            <a:r>
              <a:rPr lang="de-DE" dirty="0"/>
              <a:t>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14514" y="2300288"/>
            <a:ext cx="5429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 smtClean="0"/>
          </a:p>
          <a:p>
            <a:r>
              <a:rPr lang="en-US" sz="4400" dirty="0" smtClean="0"/>
              <a:t>Teaching </a:t>
            </a:r>
            <a:r>
              <a:rPr lang="en-US" sz="4400" dirty="0" err="1"/>
              <a:t>Neuro</a:t>
            </a:r>
            <a:r>
              <a:rPr lang="en-US" sz="4400" i="1" dirty="0" err="1"/>
              <a:t>Images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893095" y="3171825"/>
            <a:ext cx="527208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i="1" dirty="0" smtClean="0"/>
          </a:p>
          <a:p>
            <a:pPr algn="ctr"/>
            <a:r>
              <a:rPr lang="en-US" sz="3200" i="1" dirty="0" smtClean="0"/>
              <a:t>Neurology</a:t>
            </a:r>
            <a:endParaRPr lang="en-US" sz="3200" i="1" dirty="0"/>
          </a:p>
          <a:p>
            <a:pPr algn="ctr"/>
            <a:r>
              <a:rPr lang="en-US" sz="3200" dirty="0"/>
              <a:t>Resident and Fellow Section</a:t>
            </a:r>
          </a:p>
          <a:p>
            <a:endParaRPr lang="en-US" dirty="0"/>
          </a:p>
        </p:txBody>
      </p:sp>
      <p:grpSp>
        <p:nvGrpSpPr>
          <p:cNvPr id="8" name="Gruppierung 7"/>
          <p:cNvGrpSpPr/>
          <p:nvPr/>
        </p:nvGrpSpPr>
        <p:grpSpPr>
          <a:xfrm>
            <a:off x="228600" y="5992493"/>
            <a:ext cx="8863633" cy="865507"/>
            <a:chOff x="228600" y="5992493"/>
            <a:chExt cx="8863633" cy="865507"/>
          </a:xfrm>
        </p:grpSpPr>
        <p:sp>
          <p:nvSpPr>
            <p:cNvPr id="10" name="TextBox 4"/>
            <p:cNvSpPr txBox="1"/>
            <p:nvPr/>
          </p:nvSpPr>
          <p:spPr>
            <a:xfrm>
              <a:off x="6838474" y="6396335"/>
              <a:ext cx="22537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Schwarting et al.</a:t>
              </a:r>
              <a:endParaRPr lang="en-US" sz="2400" dirty="0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228600" y="6551974"/>
              <a:ext cx="3002584" cy="12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85725" indent="-85725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5pPr>
              <a:lvl6pPr marL="15367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6pPr>
              <a:lvl7pPr marL="19939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7pPr>
              <a:lvl8pPr marL="24511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8pPr>
              <a:lvl9pPr marL="29083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9pPr>
            </a:lstStyle>
            <a:p>
              <a:r>
                <a:rPr lang="en-GB" sz="1200">
                  <a:solidFill>
                    <a:schemeClr val="tx1"/>
                  </a:solidFill>
                  <a:latin typeface="+mn-lt"/>
                </a:rPr>
                <a:t>© </a:t>
              </a:r>
              <a:r>
                <a:rPr lang="en-GB" sz="1200" smtClean="0">
                  <a:solidFill>
                    <a:schemeClr val="tx1"/>
                  </a:solidFill>
                  <a:latin typeface="+mn-lt"/>
                </a:rPr>
                <a:t>2015 </a:t>
              </a:r>
              <a:r>
                <a:rPr lang="en-GB" sz="1200" dirty="0">
                  <a:solidFill>
                    <a:schemeClr val="tx1"/>
                  </a:solidFill>
                  <a:latin typeface="+mn-lt"/>
                </a:rPr>
                <a:t>American Academy of Neurology</a:t>
              </a: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0554" y="5992493"/>
              <a:ext cx="2879725" cy="71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88187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617" y="121603"/>
            <a:ext cx="8229600" cy="1143000"/>
          </a:xfrm>
        </p:spPr>
        <p:txBody>
          <a:bodyPr/>
          <a:lstStyle/>
          <a:p>
            <a:r>
              <a:rPr lang="en-US" dirty="0" smtClean="0"/>
              <a:t>Vignette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406434" cy="4268787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A 15-year-old </a:t>
            </a:r>
            <a:r>
              <a:rPr lang="en-US" sz="2800" dirty="0"/>
              <a:t>Indian </a:t>
            </a:r>
            <a:r>
              <a:rPr lang="en-US" sz="2800" dirty="0" smtClean="0"/>
              <a:t>girl presents with many years of the following :</a:t>
            </a:r>
          </a:p>
          <a:p>
            <a:pPr algn="just"/>
            <a:r>
              <a:rPr lang="en-US" sz="2800" dirty="0" smtClean="0"/>
              <a:t>Dysphagia</a:t>
            </a:r>
          </a:p>
          <a:p>
            <a:pPr algn="just"/>
            <a:r>
              <a:rPr lang="en-US" sz="2800" dirty="0" smtClean="0"/>
              <a:t>Oropharyngeal dystonic movements</a:t>
            </a:r>
          </a:p>
          <a:p>
            <a:pPr algn="just"/>
            <a:r>
              <a:rPr lang="en-US" sz="2800" dirty="0"/>
              <a:t>B</a:t>
            </a:r>
            <a:r>
              <a:rPr lang="en-US" sz="2800" dirty="0" smtClean="0"/>
              <a:t>risk reflexes </a:t>
            </a:r>
          </a:p>
          <a:p>
            <a:pPr algn="just"/>
            <a:r>
              <a:rPr lang="en-AU" sz="2800" dirty="0" smtClean="0"/>
              <a:t>Unsteadiness </a:t>
            </a:r>
            <a:r>
              <a:rPr lang="en-AU" sz="2800" dirty="0"/>
              <a:t>on tandem walking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A muscle biopsy was normal.</a:t>
            </a:r>
            <a:endParaRPr lang="en-US" sz="2800" dirty="0"/>
          </a:p>
          <a:p>
            <a:pPr algn="just"/>
            <a:endParaRPr lang="en-US" sz="2800" dirty="0" smtClean="0"/>
          </a:p>
          <a:p>
            <a:endParaRPr lang="en-US" sz="2800" dirty="0"/>
          </a:p>
          <a:p>
            <a:pPr marL="3657600" lvl="8" indent="0" algn="r"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  <p:grpSp>
        <p:nvGrpSpPr>
          <p:cNvPr id="4" name="Gruppierung 3"/>
          <p:cNvGrpSpPr/>
          <p:nvPr/>
        </p:nvGrpSpPr>
        <p:grpSpPr>
          <a:xfrm>
            <a:off x="228600" y="5992493"/>
            <a:ext cx="8863633" cy="865507"/>
            <a:chOff x="228600" y="5992493"/>
            <a:chExt cx="8863633" cy="865507"/>
          </a:xfrm>
        </p:grpSpPr>
        <p:sp>
          <p:nvSpPr>
            <p:cNvPr id="5" name="TextBox 4"/>
            <p:cNvSpPr txBox="1"/>
            <p:nvPr/>
          </p:nvSpPr>
          <p:spPr>
            <a:xfrm>
              <a:off x="6838474" y="6396335"/>
              <a:ext cx="22537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Schwarting et al.</a:t>
              </a:r>
              <a:endParaRPr lang="en-US" sz="2400" dirty="0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28600" y="6551974"/>
              <a:ext cx="3002584" cy="12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85725" indent="-85725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5pPr>
              <a:lvl6pPr marL="15367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6pPr>
              <a:lvl7pPr marL="19939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7pPr>
              <a:lvl8pPr marL="24511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8pPr>
              <a:lvl9pPr marL="29083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9pPr>
            </a:lstStyle>
            <a:p>
              <a:r>
                <a:rPr lang="en-GB" sz="1200">
                  <a:solidFill>
                    <a:schemeClr val="tx1"/>
                  </a:solidFill>
                  <a:latin typeface="+mn-lt"/>
                </a:rPr>
                <a:t>© </a:t>
              </a:r>
              <a:r>
                <a:rPr lang="en-GB" sz="1200" smtClean="0">
                  <a:solidFill>
                    <a:schemeClr val="tx1"/>
                  </a:solidFill>
                  <a:latin typeface="+mn-lt"/>
                </a:rPr>
                <a:t>2015 </a:t>
              </a:r>
              <a:r>
                <a:rPr lang="en-GB" sz="1200" dirty="0">
                  <a:solidFill>
                    <a:schemeClr val="tx1"/>
                  </a:solidFill>
                  <a:latin typeface="+mn-lt"/>
                </a:rPr>
                <a:t>American Academy of Neurology</a:t>
              </a: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0554" y="5992493"/>
              <a:ext cx="2879725" cy="71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11261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ung 8"/>
          <p:cNvGrpSpPr/>
          <p:nvPr/>
        </p:nvGrpSpPr>
        <p:grpSpPr>
          <a:xfrm>
            <a:off x="228600" y="5992493"/>
            <a:ext cx="8863633" cy="865507"/>
            <a:chOff x="228600" y="5992493"/>
            <a:chExt cx="8863633" cy="865507"/>
          </a:xfrm>
        </p:grpSpPr>
        <p:sp>
          <p:nvSpPr>
            <p:cNvPr id="11" name="TextBox 4"/>
            <p:cNvSpPr txBox="1"/>
            <p:nvPr/>
          </p:nvSpPr>
          <p:spPr>
            <a:xfrm>
              <a:off x="6838474" y="6396335"/>
              <a:ext cx="22537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Schwarting et al.</a:t>
              </a:r>
              <a:endParaRPr lang="en-US" sz="2400" dirty="0"/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228600" y="6551974"/>
              <a:ext cx="3002584" cy="12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85725" indent="-85725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5pPr>
              <a:lvl6pPr marL="15367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6pPr>
              <a:lvl7pPr marL="19939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7pPr>
              <a:lvl8pPr marL="24511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8pPr>
              <a:lvl9pPr marL="29083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9pPr>
            </a:lstStyle>
            <a:p>
              <a:r>
                <a:rPr lang="en-GB" sz="1200">
                  <a:solidFill>
                    <a:schemeClr val="tx1"/>
                  </a:solidFill>
                  <a:latin typeface="+mn-lt"/>
                </a:rPr>
                <a:t>© </a:t>
              </a:r>
              <a:r>
                <a:rPr lang="en-GB" sz="1200" smtClean="0">
                  <a:solidFill>
                    <a:schemeClr val="tx1"/>
                  </a:solidFill>
                  <a:latin typeface="+mn-lt"/>
                </a:rPr>
                <a:t>2015 </a:t>
              </a:r>
              <a:r>
                <a:rPr lang="en-GB" sz="1200" dirty="0">
                  <a:solidFill>
                    <a:schemeClr val="tx1"/>
                  </a:solidFill>
                  <a:latin typeface="+mn-lt"/>
                </a:rPr>
                <a:t>American Academy of Neurology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0554" y="5992493"/>
              <a:ext cx="2879725" cy="71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uppierung 6"/>
          <p:cNvGrpSpPr/>
          <p:nvPr/>
        </p:nvGrpSpPr>
        <p:grpSpPr>
          <a:xfrm>
            <a:off x="493347" y="1162044"/>
            <a:ext cx="8334137" cy="4700016"/>
            <a:chOff x="352663" y="1152750"/>
            <a:chExt cx="8334137" cy="4700016"/>
          </a:xfrm>
        </p:grpSpPr>
        <p:pic>
          <p:nvPicPr>
            <p:cNvPr id="5" name="Bild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663" y="1152750"/>
              <a:ext cx="4011168" cy="2346960"/>
            </a:xfrm>
            <a:prstGeom prst="rect">
              <a:avLst/>
            </a:prstGeom>
          </p:spPr>
        </p:pic>
        <p:pic>
          <p:nvPicPr>
            <p:cNvPr id="6" name="Bild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632" y="1152750"/>
              <a:ext cx="4011168" cy="4700016"/>
            </a:xfrm>
            <a:prstGeom prst="rect">
              <a:avLst/>
            </a:prstGeom>
          </p:spPr>
        </p:pic>
      </p:grpSp>
      <p:sp>
        <p:nvSpPr>
          <p:cNvPr id="16" name="Title 1"/>
          <p:cNvSpPr txBox="1">
            <a:spLocks/>
          </p:cNvSpPr>
          <p:nvPr/>
        </p:nvSpPr>
        <p:spPr>
          <a:xfrm>
            <a:off x="545617" y="12160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Imaging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945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ung 6"/>
          <p:cNvGrpSpPr/>
          <p:nvPr/>
        </p:nvGrpSpPr>
        <p:grpSpPr>
          <a:xfrm>
            <a:off x="228600" y="5992493"/>
            <a:ext cx="8863633" cy="865507"/>
            <a:chOff x="228600" y="5992493"/>
            <a:chExt cx="8863633" cy="865507"/>
          </a:xfrm>
        </p:grpSpPr>
        <p:sp>
          <p:nvSpPr>
            <p:cNvPr id="9" name="TextBox 4"/>
            <p:cNvSpPr txBox="1"/>
            <p:nvPr/>
          </p:nvSpPr>
          <p:spPr>
            <a:xfrm>
              <a:off x="6838474" y="6396335"/>
              <a:ext cx="22537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Schwarting et al.</a:t>
              </a:r>
              <a:endParaRPr lang="en-US" sz="2400" dirty="0"/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228600" y="6551974"/>
              <a:ext cx="3002584" cy="12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85725" indent="-85725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5pPr>
              <a:lvl6pPr marL="15367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6pPr>
              <a:lvl7pPr marL="19939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7pPr>
              <a:lvl8pPr marL="24511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8pPr>
              <a:lvl9pPr marL="2908300" indent="-2159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charset="2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</a:tabLst>
                <a:defRPr sz="2400">
                  <a:solidFill>
                    <a:srgbClr val="000000"/>
                  </a:solidFill>
                  <a:latin typeface="Times New Roman" pitchFamily="16" charset="0"/>
                  <a:ea typeface="msgothic" charset="0"/>
                  <a:cs typeface="msgothic" charset="0"/>
                </a:defRPr>
              </a:lvl9pPr>
            </a:lstStyle>
            <a:p>
              <a:r>
                <a:rPr lang="en-GB" sz="1200">
                  <a:solidFill>
                    <a:schemeClr val="tx1"/>
                  </a:solidFill>
                  <a:latin typeface="+mn-lt"/>
                </a:rPr>
                <a:t>© </a:t>
              </a:r>
              <a:r>
                <a:rPr lang="en-GB" sz="1200" smtClean="0">
                  <a:solidFill>
                    <a:schemeClr val="tx1"/>
                  </a:solidFill>
                  <a:latin typeface="+mn-lt"/>
                </a:rPr>
                <a:t>2015 </a:t>
              </a:r>
              <a:r>
                <a:rPr lang="en-GB" sz="1200" dirty="0">
                  <a:solidFill>
                    <a:schemeClr val="tx1"/>
                  </a:solidFill>
                  <a:latin typeface="+mn-lt"/>
                </a:rPr>
                <a:t>American Academy of Neurology</a:t>
              </a: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0554" y="5992493"/>
              <a:ext cx="2879725" cy="719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2369"/>
            <a:ext cx="8229600" cy="4819781"/>
          </a:xfrm>
        </p:spPr>
        <p:txBody>
          <a:bodyPr>
            <a:spAutoFit/>
          </a:bodyPr>
          <a:lstStyle/>
          <a:p>
            <a:pPr marL="571500" indent="-457200"/>
            <a:r>
              <a:rPr lang="en-US" dirty="0" smtClean="0"/>
              <a:t>Secondary to mutations in the SLC19A3 Thiamine transporter gene</a:t>
            </a:r>
          </a:p>
          <a:p>
            <a:pPr marL="571500" indent="-457200"/>
            <a:r>
              <a:rPr lang="en-US" dirty="0" smtClean="0"/>
              <a:t>Middle-Eastern and Indian patients most commonly affected. </a:t>
            </a:r>
          </a:p>
          <a:p>
            <a:pPr marL="571500" indent="-457200"/>
            <a:r>
              <a:rPr lang="en-US" dirty="0" smtClean="0"/>
              <a:t>Untreated it can progress to severe dystonia, quadriparesis and coma.</a:t>
            </a:r>
          </a:p>
          <a:p>
            <a:pPr marL="571500" indent="-457200"/>
            <a:r>
              <a:rPr lang="en-US" dirty="0" smtClean="0"/>
              <a:t>It is important to recognize the clinical and imaging features as it is responsive to combined Biotin and Thiamine therapy.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89584" y="121603"/>
            <a:ext cx="859838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Biotin-responsive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basal </a:t>
            </a:r>
            <a:r>
              <a:rPr lang="en-US" dirty="0"/>
              <a:t>ganglia disease</a:t>
            </a:r>
          </a:p>
        </p:txBody>
      </p:sp>
    </p:spTree>
    <p:extLst>
      <p:ext uri="{BB962C8B-B14F-4D97-AF65-F5344CB8AC3E}">
        <p14:creationId xmlns:p14="http://schemas.microsoft.com/office/powerpoint/2010/main" val="963193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Macintosh PowerPoint</Application>
  <PresentationFormat>Bildschirmpräsentation (4:3)</PresentationFormat>
  <Paragraphs>53</Paragraphs>
  <Slides>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msgothic</vt:lpstr>
      <vt:lpstr>Office Theme</vt:lpstr>
      <vt:lpstr>A 15-year-old Indian girl with dysphagia, facial dystonia, brisk reflexes and unsteadiness </vt:lpstr>
      <vt:lpstr>Vignette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36 year old woman with diplopia</dc:title>
  <dc:creator>Nailyn Rasool</dc:creator>
  <cp:lastModifiedBy>Julian Schwarting</cp:lastModifiedBy>
  <cp:revision>19</cp:revision>
  <dcterms:created xsi:type="dcterms:W3CDTF">2015-01-01T18:36:26Z</dcterms:created>
  <dcterms:modified xsi:type="dcterms:W3CDTF">2015-11-15T08:45:23Z</dcterms:modified>
</cp:coreProperties>
</file>