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8" d="100"/>
          <a:sy n="88" d="100"/>
        </p:scale>
        <p:origin x="28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8EBD-B575-4AD2-920B-B7A67675C84C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6302-B613-47D4-AEFC-A989364B22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876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8EBD-B575-4AD2-920B-B7A67675C84C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6302-B613-47D4-AEFC-A989364B22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0387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8EBD-B575-4AD2-920B-B7A67675C84C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6302-B613-47D4-AEFC-A989364B22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840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8EBD-B575-4AD2-920B-B7A67675C84C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6302-B613-47D4-AEFC-A989364B22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3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8EBD-B575-4AD2-920B-B7A67675C84C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6302-B613-47D4-AEFC-A989364B22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171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8EBD-B575-4AD2-920B-B7A67675C84C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6302-B613-47D4-AEFC-A989364B22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716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8EBD-B575-4AD2-920B-B7A67675C84C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6302-B613-47D4-AEFC-A989364B22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1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8EBD-B575-4AD2-920B-B7A67675C84C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6302-B613-47D4-AEFC-A989364B22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662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8EBD-B575-4AD2-920B-B7A67675C84C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6302-B613-47D4-AEFC-A989364B22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504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8EBD-B575-4AD2-920B-B7A67675C84C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6302-B613-47D4-AEFC-A989364B22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7182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8EBD-B575-4AD2-920B-B7A67675C84C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6302-B613-47D4-AEFC-A989364B22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7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48EBD-B575-4AD2-920B-B7A67675C84C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96302-B613-47D4-AEFC-A989364B22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196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195"/>
          <p:cNvSpPr txBox="1">
            <a:spLocks noChangeArrowheads="1"/>
          </p:cNvSpPr>
          <p:nvPr/>
        </p:nvSpPr>
        <p:spPr bwMode="auto">
          <a:xfrm>
            <a:off x="5628706" y="8692425"/>
            <a:ext cx="10727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1600" dirty="0" smtClean="0">
                <a:latin typeface="Helvetica" panose="020B0604020202020204" pitchFamily="34" charset="0"/>
                <a:ea typeface="Arial Unicode MS" pitchFamily="50" charset="-128"/>
                <a:cs typeface="Helvetica" panose="020B0604020202020204" pitchFamily="34" charset="0"/>
              </a:rPr>
              <a:t>Figure S1</a:t>
            </a:r>
            <a:endParaRPr lang="ja-JP" altLang="en-US" sz="1600" dirty="0">
              <a:latin typeface="Helvetica" panose="020B0604020202020204" pitchFamily="34" charset="0"/>
              <a:ea typeface="Arial Unicode MS" pitchFamily="50" charset="-128"/>
              <a:cs typeface="Helvetica" panose="020B0604020202020204" pitchFamily="34" charset="0"/>
            </a:endParaRPr>
          </a:p>
        </p:txBody>
      </p:sp>
      <p:sp>
        <p:nvSpPr>
          <p:cNvPr id="92" name="テキスト ボックス 1"/>
          <p:cNvSpPr txBox="1">
            <a:spLocks noChangeArrowheads="1"/>
          </p:cNvSpPr>
          <p:nvPr/>
        </p:nvSpPr>
        <p:spPr bwMode="auto">
          <a:xfrm>
            <a:off x="314036" y="92747"/>
            <a:ext cx="3238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>
                <a:latin typeface="Arial" pitchFamily="34" charset="0"/>
                <a:cs typeface="Arial" pitchFamily="34" charset="0"/>
              </a:rPr>
              <a:t>A</a:t>
            </a:r>
            <a:endParaRPr lang="ja-JP" altLang="en-US" sz="1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3" name="グループ化 19"/>
          <p:cNvGrpSpPr>
            <a:grpSpLocks/>
          </p:cNvGrpSpPr>
          <p:nvPr/>
        </p:nvGrpSpPr>
        <p:grpSpPr bwMode="auto">
          <a:xfrm>
            <a:off x="605441" y="421065"/>
            <a:ext cx="6019800" cy="2503488"/>
            <a:chOff x="544513" y="1087438"/>
            <a:chExt cx="6019800" cy="2503488"/>
          </a:xfrm>
        </p:grpSpPr>
        <p:sp>
          <p:nvSpPr>
            <p:cNvPr id="132" name="テキスト ボックス 3"/>
            <p:cNvSpPr txBox="1">
              <a:spLocks noChangeArrowheads="1"/>
            </p:cNvSpPr>
            <p:nvPr/>
          </p:nvSpPr>
          <p:spPr bwMode="auto">
            <a:xfrm>
              <a:off x="544513" y="1087438"/>
              <a:ext cx="6019800" cy="2246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lnSpc>
                  <a:spcPct val="20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400">
                  <a:latin typeface="Helvetica" charset="0"/>
                </a:rPr>
                <a:t>MVNFVSAGLFRCLPVSCPEDLLVEELVDGLLSLEEELKDKEEEEAVLDGLLSLEEESRGR</a:t>
              </a:r>
              <a:r>
                <a:rPr lang="en-US" altLang="ja-JP" sz="1400" b="1" u="sng">
                  <a:latin typeface="Helvetica" charset="0"/>
                </a:rPr>
                <a:t>LRRGPPGEKAPPRGETHRD</a:t>
              </a:r>
              <a:r>
                <a:rPr lang="en-US" altLang="ja-JP" sz="1400">
                  <a:latin typeface="Helvetica" charset="0"/>
                </a:rPr>
                <a:t>RQRRAEEKRKRKKEREKEEEKQTAEYLKRKEEEKARRRRRAEKKAADVARRKQEEQERRERKWRQGAE</a:t>
              </a:r>
              <a:r>
                <a:rPr lang="en-US" altLang="ja-JP" sz="1400" b="1" u="sng">
                  <a:latin typeface="Helvetica" charset="0"/>
                </a:rPr>
                <a:t>KAKQHSARKEKMQELGIDG</a:t>
              </a:r>
              <a:r>
                <a:rPr lang="en-US" altLang="ja-JP" sz="1400">
                  <a:latin typeface="Helvetica" charset="0"/>
                </a:rPr>
                <a:t>YTRQLEGEVESLEAERRKLLQE</a:t>
              </a:r>
              <a:r>
                <a:rPr lang="en-US" altLang="ja-JP" sz="1400" b="1" u="sng">
                  <a:latin typeface="Helvetica" charset="0"/>
                </a:rPr>
                <a:t>KEDLMGEVNYWQGRLEAMW</a:t>
              </a:r>
              <a:r>
                <a:rPr lang="en-US" altLang="ja-JP" sz="1400">
                  <a:latin typeface="Helvetica" charset="0"/>
                </a:rPr>
                <a:t>LQ</a:t>
              </a:r>
              <a:endParaRPr lang="ja-JP" altLang="en-US" sz="1400">
                <a:latin typeface="Helvetica" charset="0"/>
              </a:endParaRPr>
            </a:p>
          </p:txBody>
        </p:sp>
        <p:sp>
          <p:nvSpPr>
            <p:cNvPr id="133" name="テキスト ボックス 8"/>
            <p:cNvSpPr txBox="1">
              <a:spLocks noChangeArrowheads="1"/>
            </p:cNvSpPr>
            <p:nvPr/>
          </p:nvSpPr>
          <p:spPr bwMode="auto">
            <a:xfrm>
              <a:off x="2413000" y="1863724"/>
              <a:ext cx="107914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latin typeface="Helvetica" charset="0"/>
                  <a:ea typeface="Arial Unicode MS" pitchFamily="50" charset="-128"/>
                  <a:cs typeface="Helvetica" charset="0"/>
                </a:rPr>
                <a:t>Peptide #1</a:t>
              </a:r>
              <a:endParaRPr lang="ja-JP" altLang="en-US" sz="1400" b="1">
                <a:solidFill>
                  <a:srgbClr val="FF0000"/>
                </a:solidFill>
                <a:latin typeface="Helvetica" charset="0"/>
                <a:ea typeface="Arial Unicode MS" pitchFamily="50" charset="-128"/>
                <a:cs typeface="Helvetica" charset="0"/>
              </a:endParaRPr>
            </a:p>
          </p:txBody>
        </p:sp>
        <p:sp>
          <p:nvSpPr>
            <p:cNvPr id="134" name="テキスト ボックス 10"/>
            <p:cNvSpPr txBox="1">
              <a:spLocks noChangeArrowheads="1"/>
            </p:cNvSpPr>
            <p:nvPr/>
          </p:nvSpPr>
          <p:spPr bwMode="auto">
            <a:xfrm>
              <a:off x="1222375" y="3162301"/>
              <a:ext cx="107914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latin typeface="Helvetica" charset="0"/>
                  <a:ea typeface="Arial Unicode MS" pitchFamily="50" charset="-128"/>
                  <a:cs typeface="Helvetica" charset="0"/>
                </a:rPr>
                <a:t>Peptide #3</a:t>
              </a:r>
              <a:endParaRPr lang="ja-JP" altLang="en-US" sz="1400" b="1">
                <a:solidFill>
                  <a:srgbClr val="FF0000"/>
                </a:solidFill>
                <a:latin typeface="Helvetica" charset="0"/>
                <a:ea typeface="Arial Unicode MS" pitchFamily="50" charset="-128"/>
                <a:cs typeface="Helvetica" charset="0"/>
              </a:endParaRP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544513" y="1254126"/>
              <a:ext cx="6019800" cy="233680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600">
                <a:latin typeface="Helvetica"/>
                <a:cs typeface="Helvetica"/>
              </a:endParaRPr>
            </a:p>
          </p:txBody>
        </p:sp>
        <p:sp>
          <p:nvSpPr>
            <p:cNvPr id="136" name="テキスト ボックス 33"/>
            <p:cNvSpPr txBox="1">
              <a:spLocks noChangeArrowheads="1"/>
            </p:cNvSpPr>
            <p:nvPr/>
          </p:nvSpPr>
          <p:spPr bwMode="auto">
            <a:xfrm>
              <a:off x="1568450" y="2724149"/>
              <a:ext cx="107914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latin typeface="Helvetica" charset="0"/>
                  <a:ea typeface="Arial Unicode MS" pitchFamily="50" charset="-128"/>
                  <a:cs typeface="Helvetica" charset="0"/>
                </a:rPr>
                <a:t>Peptide #2</a:t>
              </a:r>
              <a:endParaRPr lang="ja-JP" altLang="en-US" sz="1400" b="1">
                <a:solidFill>
                  <a:srgbClr val="FF0000"/>
                </a:solidFill>
                <a:latin typeface="Helvetica" charset="0"/>
                <a:ea typeface="Arial Unicode MS" pitchFamily="50" charset="-128"/>
                <a:cs typeface="Helvetica" charset="0"/>
              </a:endParaRPr>
            </a:p>
          </p:txBody>
        </p:sp>
      </p:grpSp>
      <p:sp>
        <p:nvSpPr>
          <p:cNvPr id="94" name="テキスト ボックス 1"/>
          <p:cNvSpPr txBox="1">
            <a:spLocks noChangeArrowheads="1"/>
          </p:cNvSpPr>
          <p:nvPr/>
        </p:nvSpPr>
        <p:spPr bwMode="auto">
          <a:xfrm>
            <a:off x="321973" y="3273671"/>
            <a:ext cx="3238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>
                <a:latin typeface="Arial" pitchFamily="34" charset="0"/>
                <a:cs typeface="Arial" pitchFamily="34" charset="0"/>
              </a:rPr>
              <a:t>B</a:t>
            </a:r>
            <a:endParaRPr lang="ja-JP" altLang="en-US" sz="1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5" name="グループ化 94"/>
          <p:cNvGrpSpPr/>
          <p:nvPr/>
        </p:nvGrpSpPr>
        <p:grpSpPr>
          <a:xfrm>
            <a:off x="1281365" y="3345124"/>
            <a:ext cx="4507532" cy="3416508"/>
            <a:chOff x="1207380" y="3116531"/>
            <a:chExt cx="4507532" cy="3416508"/>
          </a:xfrm>
        </p:grpSpPr>
        <p:cxnSp>
          <p:nvCxnSpPr>
            <p:cNvPr id="96" name="直線コネクタ 95"/>
            <p:cNvCxnSpPr/>
            <p:nvPr/>
          </p:nvCxnSpPr>
          <p:spPr bwMode="auto">
            <a:xfrm>
              <a:off x="1549394" y="3839881"/>
              <a:ext cx="9522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直線コネクタ 96"/>
            <p:cNvCxnSpPr/>
            <p:nvPr/>
          </p:nvCxnSpPr>
          <p:spPr bwMode="auto">
            <a:xfrm>
              <a:off x="1549394" y="4029776"/>
              <a:ext cx="9522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直線コネクタ 97"/>
            <p:cNvCxnSpPr/>
            <p:nvPr/>
          </p:nvCxnSpPr>
          <p:spPr bwMode="auto">
            <a:xfrm>
              <a:off x="1549394" y="4237161"/>
              <a:ext cx="9522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直線コネクタ 98"/>
            <p:cNvCxnSpPr/>
            <p:nvPr/>
          </p:nvCxnSpPr>
          <p:spPr bwMode="auto">
            <a:xfrm>
              <a:off x="1549394" y="4427056"/>
              <a:ext cx="9522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直線コネクタ 99"/>
            <p:cNvCxnSpPr/>
            <p:nvPr/>
          </p:nvCxnSpPr>
          <p:spPr bwMode="auto">
            <a:xfrm>
              <a:off x="1549394" y="4696907"/>
              <a:ext cx="9522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直線コネクタ 100"/>
            <p:cNvCxnSpPr/>
            <p:nvPr/>
          </p:nvCxnSpPr>
          <p:spPr bwMode="auto">
            <a:xfrm>
              <a:off x="1549394" y="4939273"/>
              <a:ext cx="9522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直線コネクタ 101"/>
            <p:cNvCxnSpPr/>
            <p:nvPr/>
          </p:nvCxnSpPr>
          <p:spPr bwMode="auto">
            <a:xfrm>
              <a:off x="1564836" y="5187886"/>
              <a:ext cx="9522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直線コネクタ 102"/>
            <p:cNvCxnSpPr/>
            <p:nvPr/>
          </p:nvCxnSpPr>
          <p:spPr bwMode="auto">
            <a:xfrm>
              <a:off x="1564836" y="5501462"/>
              <a:ext cx="9522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直線コネクタ 103"/>
            <p:cNvCxnSpPr/>
            <p:nvPr/>
          </p:nvCxnSpPr>
          <p:spPr bwMode="auto">
            <a:xfrm>
              <a:off x="1564836" y="5813789"/>
              <a:ext cx="9522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直線コネクタ 104"/>
            <p:cNvCxnSpPr/>
            <p:nvPr/>
          </p:nvCxnSpPr>
          <p:spPr bwMode="auto">
            <a:xfrm>
              <a:off x="1564836" y="6176089"/>
              <a:ext cx="9522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直線コネクタ 105"/>
            <p:cNvCxnSpPr/>
            <p:nvPr/>
          </p:nvCxnSpPr>
          <p:spPr bwMode="auto">
            <a:xfrm>
              <a:off x="1564836" y="6358488"/>
              <a:ext cx="9522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テキスト ボックス 30"/>
            <p:cNvSpPr txBox="1">
              <a:spLocks noChangeArrowheads="1"/>
            </p:cNvSpPr>
            <p:nvPr/>
          </p:nvSpPr>
          <p:spPr bwMode="auto">
            <a:xfrm>
              <a:off x="1797306" y="3412617"/>
              <a:ext cx="296876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M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テキスト ボックス 48"/>
            <p:cNvSpPr txBox="1">
              <a:spLocks noChangeArrowheads="1"/>
            </p:cNvSpPr>
            <p:nvPr/>
          </p:nvSpPr>
          <p:spPr bwMode="auto">
            <a:xfrm>
              <a:off x="2195736" y="3140968"/>
              <a:ext cx="1313766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 dirty="0">
                  <a:latin typeface="Arial" pitchFamily="34" charset="0"/>
                  <a:cs typeface="Arial" pitchFamily="34" charset="0"/>
                </a:rPr>
                <a:t>His-HBZ (</a:t>
              </a:r>
              <a:r>
                <a:rPr lang="en-US" altLang="ja-JP" sz="1050" dirty="0">
                  <a:latin typeface="Times New Roman" pitchFamily="18" charset="0"/>
                  <a:cs typeface="Times New Roman" pitchFamily="18" charset="0"/>
                </a:rPr>
                <a:t>µ</a:t>
              </a:r>
              <a:r>
                <a:rPr lang="en-US" altLang="ja-JP" sz="1050" dirty="0">
                  <a:latin typeface="Arial" pitchFamily="34" charset="0"/>
                  <a:cs typeface="Arial" pitchFamily="34" charset="0"/>
                </a:rPr>
                <a:t>l/lane)</a:t>
              </a:r>
              <a:endParaRPr lang="ja-JP" altLang="en-US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テキスト ボックス 49"/>
            <p:cNvSpPr txBox="1">
              <a:spLocks noChangeArrowheads="1"/>
            </p:cNvSpPr>
            <p:nvPr/>
          </p:nvSpPr>
          <p:spPr bwMode="auto">
            <a:xfrm>
              <a:off x="1207380" y="3429000"/>
              <a:ext cx="425116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 dirty="0" err="1">
                  <a:latin typeface="Arial" pitchFamily="34" charset="0"/>
                  <a:cs typeface="Arial" pitchFamily="34" charset="0"/>
                </a:rPr>
                <a:t>kDa</a:t>
              </a:r>
              <a:endParaRPr lang="ja-JP" altLang="en-US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テキスト ボックス 50"/>
            <p:cNvSpPr txBox="1">
              <a:spLocks noChangeArrowheads="1"/>
            </p:cNvSpPr>
            <p:nvPr/>
          </p:nvSpPr>
          <p:spPr bwMode="auto">
            <a:xfrm>
              <a:off x="1223410" y="3731451"/>
              <a:ext cx="410690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250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テキスト ボックス 51"/>
            <p:cNvSpPr txBox="1">
              <a:spLocks noChangeArrowheads="1"/>
            </p:cNvSpPr>
            <p:nvPr/>
          </p:nvSpPr>
          <p:spPr bwMode="auto">
            <a:xfrm>
              <a:off x="1223410" y="3939126"/>
              <a:ext cx="410690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150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テキスト ボックス 52"/>
            <p:cNvSpPr txBox="1">
              <a:spLocks noChangeArrowheads="1"/>
            </p:cNvSpPr>
            <p:nvPr/>
          </p:nvSpPr>
          <p:spPr bwMode="auto">
            <a:xfrm>
              <a:off x="1223410" y="4138028"/>
              <a:ext cx="410690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 dirty="0">
                  <a:latin typeface="Arial" pitchFamily="34" charset="0"/>
                  <a:cs typeface="Arial" pitchFamily="34" charset="0"/>
                </a:rPr>
                <a:t>100</a:t>
              </a:r>
              <a:endParaRPr lang="ja-JP" altLang="en-US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テキスト ボックス 53"/>
            <p:cNvSpPr txBox="1">
              <a:spLocks noChangeArrowheads="1"/>
            </p:cNvSpPr>
            <p:nvPr/>
          </p:nvSpPr>
          <p:spPr bwMode="auto">
            <a:xfrm>
              <a:off x="1293942" y="4319379"/>
              <a:ext cx="335348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80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テキスト ボックス 54"/>
            <p:cNvSpPr txBox="1">
              <a:spLocks noChangeArrowheads="1"/>
            </p:cNvSpPr>
            <p:nvPr/>
          </p:nvSpPr>
          <p:spPr bwMode="auto">
            <a:xfrm>
              <a:off x="1293942" y="4606029"/>
              <a:ext cx="335348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60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テキスト ボックス 55"/>
            <p:cNvSpPr txBox="1">
              <a:spLocks noChangeArrowheads="1"/>
            </p:cNvSpPr>
            <p:nvPr/>
          </p:nvSpPr>
          <p:spPr bwMode="auto">
            <a:xfrm>
              <a:off x="1293942" y="4831254"/>
              <a:ext cx="335348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50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テキスト ボックス 56"/>
            <p:cNvSpPr txBox="1">
              <a:spLocks noChangeArrowheads="1"/>
            </p:cNvSpPr>
            <p:nvPr/>
          </p:nvSpPr>
          <p:spPr bwMode="auto">
            <a:xfrm>
              <a:off x="1293942" y="5091580"/>
              <a:ext cx="335348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40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テキスト ボックス 57"/>
            <p:cNvSpPr txBox="1">
              <a:spLocks noChangeArrowheads="1"/>
            </p:cNvSpPr>
            <p:nvPr/>
          </p:nvSpPr>
          <p:spPr bwMode="auto">
            <a:xfrm>
              <a:off x="1293942" y="5392851"/>
              <a:ext cx="335348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30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テキスト ボックス 58"/>
            <p:cNvSpPr txBox="1">
              <a:spLocks noChangeArrowheads="1"/>
            </p:cNvSpPr>
            <p:nvPr/>
          </p:nvSpPr>
          <p:spPr bwMode="auto">
            <a:xfrm>
              <a:off x="1293942" y="5714597"/>
              <a:ext cx="335348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25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テキスト ボックス 59"/>
            <p:cNvSpPr txBox="1">
              <a:spLocks noChangeArrowheads="1"/>
            </p:cNvSpPr>
            <p:nvPr/>
          </p:nvSpPr>
          <p:spPr bwMode="auto">
            <a:xfrm>
              <a:off x="1293942" y="6055404"/>
              <a:ext cx="335348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 dirty="0">
                  <a:latin typeface="Arial" pitchFamily="34" charset="0"/>
                  <a:cs typeface="Arial" pitchFamily="34" charset="0"/>
                </a:rPr>
                <a:t>20</a:t>
              </a:r>
              <a:endParaRPr lang="ja-JP" altLang="en-US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テキスト ボックス 60"/>
            <p:cNvSpPr txBox="1">
              <a:spLocks noChangeArrowheads="1"/>
            </p:cNvSpPr>
            <p:nvPr/>
          </p:nvSpPr>
          <p:spPr bwMode="auto">
            <a:xfrm>
              <a:off x="1293942" y="6279123"/>
              <a:ext cx="335348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15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21" name="図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0080" y="3662776"/>
              <a:ext cx="4054832" cy="285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" name="テキスト ボックス 48"/>
            <p:cNvSpPr txBox="1">
              <a:spLocks noChangeArrowheads="1"/>
            </p:cNvSpPr>
            <p:nvPr/>
          </p:nvSpPr>
          <p:spPr bwMode="auto">
            <a:xfrm>
              <a:off x="4444385" y="3116531"/>
              <a:ext cx="731290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 dirty="0">
                  <a:latin typeface="Arial" pitchFamily="34" charset="0"/>
                  <a:cs typeface="Arial" pitchFamily="34" charset="0"/>
                </a:rPr>
                <a:t>BSA (ng)</a:t>
              </a:r>
              <a:endParaRPr lang="ja-JP" altLang="en-US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3" name="直線コネクタ 122"/>
            <p:cNvCxnSpPr/>
            <p:nvPr/>
          </p:nvCxnSpPr>
          <p:spPr bwMode="auto">
            <a:xfrm>
              <a:off x="3883732" y="3653734"/>
              <a:ext cx="183118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4" name="テキスト ボックス 30"/>
            <p:cNvSpPr txBox="1">
              <a:spLocks noChangeArrowheads="1"/>
            </p:cNvSpPr>
            <p:nvPr/>
          </p:nvSpPr>
          <p:spPr bwMode="auto">
            <a:xfrm>
              <a:off x="2282422" y="3417063"/>
              <a:ext cx="372218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0.1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5" name="直線コネクタ 124"/>
            <p:cNvCxnSpPr/>
            <p:nvPr/>
          </p:nvCxnSpPr>
          <p:spPr bwMode="auto">
            <a:xfrm>
              <a:off x="2155498" y="3662479"/>
              <a:ext cx="1430972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6" name="テキスト ボックス 30"/>
            <p:cNvSpPr txBox="1">
              <a:spLocks noChangeArrowheads="1"/>
            </p:cNvSpPr>
            <p:nvPr/>
          </p:nvSpPr>
          <p:spPr bwMode="auto">
            <a:xfrm>
              <a:off x="2695375" y="3417063"/>
              <a:ext cx="372218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0.2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テキスト ボックス 30"/>
            <p:cNvSpPr txBox="1">
              <a:spLocks noChangeArrowheads="1"/>
            </p:cNvSpPr>
            <p:nvPr/>
          </p:nvSpPr>
          <p:spPr bwMode="auto">
            <a:xfrm>
              <a:off x="3108326" y="3417063"/>
              <a:ext cx="372218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0.4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テキスト ボックス 30"/>
            <p:cNvSpPr txBox="1">
              <a:spLocks noChangeArrowheads="1"/>
            </p:cNvSpPr>
            <p:nvPr/>
          </p:nvSpPr>
          <p:spPr bwMode="auto">
            <a:xfrm>
              <a:off x="3948848" y="3411480"/>
              <a:ext cx="335348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50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テキスト ボックス 30"/>
            <p:cNvSpPr txBox="1">
              <a:spLocks noChangeArrowheads="1"/>
            </p:cNvSpPr>
            <p:nvPr/>
          </p:nvSpPr>
          <p:spPr bwMode="auto">
            <a:xfrm>
              <a:off x="4348279" y="3411480"/>
              <a:ext cx="410690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100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テキスト ボックス 30"/>
            <p:cNvSpPr txBox="1">
              <a:spLocks noChangeArrowheads="1"/>
            </p:cNvSpPr>
            <p:nvPr/>
          </p:nvSpPr>
          <p:spPr bwMode="auto">
            <a:xfrm>
              <a:off x="4816582" y="3411480"/>
              <a:ext cx="410690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250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テキスト ボックス 30"/>
            <p:cNvSpPr txBox="1">
              <a:spLocks noChangeArrowheads="1"/>
            </p:cNvSpPr>
            <p:nvPr/>
          </p:nvSpPr>
          <p:spPr bwMode="auto">
            <a:xfrm>
              <a:off x="5284884" y="3411480"/>
              <a:ext cx="410690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50">
                  <a:latin typeface="Arial" pitchFamily="34" charset="0"/>
                  <a:cs typeface="Arial" pitchFamily="34" charset="0"/>
                </a:rPr>
                <a:t>500</a:t>
              </a:r>
              <a:endParaRPr lang="ja-JP" altLang="en-US" sz="105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正方形/長方形 1"/>
          <p:cNvSpPr/>
          <p:nvPr/>
        </p:nvSpPr>
        <p:spPr>
          <a:xfrm>
            <a:off x="189411" y="7262278"/>
            <a:ext cx="65815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dirty="0"/>
              <a:t>Figure </a:t>
            </a:r>
            <a:r>
              <a:rPr lang="en-US" altLang="ja-JP" sz="1200" b="1" dirty="0" smtClean="0"/>
              <a:t>S1</a:t>
            </a:r>
            <a:r>
              <a:rPr lang="ja-JP" altLang="en-US" sz="1200" b="1" dirty="0" err="1" smtClean="0"/>
              <a:t>.</a:t>
            </a:r>
            <a:r>
              <a:rPr lang="ja-JP" altLang="en-US" sz="1200" b="1" dirty="0" smtClean="0"/>
              <a:t>  Amino </a:t>
            </a:r>
            <a:r>
              <a:rPr lang="ja-JP" altLang="en-US" sz="1200" b="1" dirty="0"/>
              <a:t>acid sequence of HBZ.　</a:t>
            </a:r>
          </a:p>
          <a:p>
            <a:r>
              <a:rPr lang="en-US" altLang="ja-JP" sz="1200" b="1" dirty="0" smtClean="0"/>
              <a:t>A. </a:t>
            </a:r>
            <a:r>
              <a:rPr lang="ja-JP" altLang="en-US" sz="1200" dirty="0" smtClean="0"/>
              <a:t>The </a:t>
            </a:r>
            <a:r>
              <a:rPr lang="ja-JP" altLang="en-US" sz="1200" dirty="0"/>
              <a:t>amino acid sequence of the HBZ protein is shown. The sequences of the peptides used to </a:t>
            </a:r>
            <a:endParaRPr lang="en-US" altLang="ja-JP" sz="1200" dirty="0" smtClean="0"/>
          </a:p>
          <a:p>
            <a:r>
              <a:rPr lang="ja-JP" altLang="en-US" sz="1200" dirty="0" smtClean="0"/>
              <a:t>generate </a:t>
            </a:r>
            <a:r>
              <a:rPr lang="ja-JP" altLang="en-US" sz="1200" dirty="0"/>
              <a:t>the anti-HBZ monoclonal antibodies are underlined. </a:t>
            </a:r>
            <a:r>
              <a:rPr lang="ja-JP" altLang="en-US" sz="1200" b="1" dirty="0"/>
              <a:t>B.</a:t>
            </a:r>
            <a:r>
              <a:rPr lang="ja-JP" altLang="en-US" sz="1200" dirty="0"/>
              <a:t> The histidine-tagged recombinant </a:t>
            </a:r>
            <a:endParaRPr lang="en-US" altLang="ja-JP" sz="1200" dirty="0" smtClean="0"/>
          </a:p>
          <a:p>
            <a:r>
              <a:rPr lang="ja-JP" altLang="en-US" sz="1200" dirty="0" smtClean="0"/>
              <a:t>HBZ </a:t>
            </a:r>
            <a:r>
              <a:rPr lang="ja-JP" altLang="en-US" sz="1200" dirty="0"/>
              <a:t>protein, which was produced by a wheat germ extract based cell free transcription and </a:t>
            </a:r>
            <a:r>
              <a:rPr lang="ja-JP" altLang="en-US" sz="1200" dirty="0" smtClean="0"/>
              <a:t>translation</a:t>
            </a:r>
            <a:r>
              <a:rPr lang="ja-JP" altLang="en-US" sz="1200" dirty="0"/>
              <a:t>　</a:t>
            </a:r>
            <a:endParaRPr lang="en-US" altLang="ja-JP" sz="1200" dirty="0" smtClean="0"/>
          </a:p>
          <a:p>
            <a:r>
              <a:rPr lang="ja-JP" altLang="en-US" sz="1200" dirty="0" smtClean="0"/>
              <a:t>system </a:t>
            </a:r>
            <a:r>
              <a:rPr lang="ja-JP" altLang="en-US" sz="1200" dirty="0"/>
              <a:t>(WEPRO7240H Expression kit; CellFree Sciences, Japan), was analyzed by SDS-PAGE. </a:t>
            </a:r>
            <a:endParaRPr lang="en-US" altLang="ja-JP" sz="1200" dirty="0" smtClean="0"/>
          </a:p>
          <a:p>
            <a:r>
              <a:rPr lang="ja-JP" altLang="en-US" sz="1200" dirty="0" smtClean="0"/>
              <a:t>Gels </a:t>
            </a:r>
            <a:r>
              <a:rPr lang="ja-JP" altLang="en-US" sz="1200" dirty="0"/>
              <a:t>were scanned and the levels of HBZ protein were quantified by BIO-RAD Quantity One 4.3.1 </a:t>
            </a:r>
            <a:endParaRPr lang="en-US" altLang="ja-JP" sz="1200" dirty="0" smtClean="0"/>
          </a:p>
          <a:p>
            <a:r>
              <a:rPr lang="ja-JP" altLang="en-US" sz="1200" dirty="0" smtClean="0"/>
              <a:t>software </a:t>
            </a:r>
            <a:r>
              <a:rPr lang="ja-JP" altLang="en-US" sz="1200" dirty="0"/>
              <a:t>using densities of known concentrations of BSA.</a:t>
            </a:r>
          </a:p>
        </p:txBody>
      </p:sp>
    </p:spTree>
    <p:extLst>
      <p:ext uri="{BB962C8B-B14F-4D97-AF65-F5344CB8AC3E}">
        <p14:creationId xmlns:p14="http://schemas.microsoft.com/office/powerpoint/2010/main" val="431521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95"/>
          <p:cNvSpPr txBox="1">
            <a:spLocks noChangeArrowheads="1"/>
          </p:cNvSpPr>
          <p:nvPr/>
        </p:nvSpPr>
        <p:spPr bwMode="auto">
          <a:xfrm>
            <a:off x="5529903" y="8659767"/>
            <a:ext cx="10727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1600" dirty="0" smtClean="0">
                <a:latin typeface="Helvetica" panose="020B0604020202020204" pitchFamily="34" charset="0"/>
                <a:ea typeface="Arial Unicode MS" pitchFamily="50" charset="-128"/>
                <a:cs typeface="Helvetica" panose="020B0604020202020204" pitchFamily="34" charset="0"/>
              </a:rPr>
              <a:t>Figure S2</a:t>
            </a:r>
            <a:endParaRPr lang="ja-JP" altLang="en-US" sz="1600" dirty="0">
              <a:latin typeface="Helvetica" panose="020B0604020202020204" pitchFamily="34" charset="0"/>
              <a:ea typeface="Arial Unicode MS" pitchFamily="50" charset="-128"/>
              <a:cs typeface="Helvetica" panose="020B0604020202020204" pitchFamily="34" charset="0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417362" y="1508812"/>
            <a:ext cx="5394602" cy="2908113"/>
            <a:chOff x="1691680" y="1508812"/>
            <a:chExt cx="5394602" cy="2908113"/>
          </a:xfrm>
        </p:grpSpPr>
        <p:sp>
          <p:nvSpPr>
            <p:cNvPr id="4" name="テキスト ボックス 23"/>
            <p:cNvSpPr txBox="1">
              <a:spLocks noChangeArrowheads="1"/>
            </p:cNvSpPr>
            <p:nvPr/>
          </p:nvSpPr>
          <p:spPr bwMode="auto">
            <a:xfrm>
              <a:off x="1691680" y="3893745"/>
              <a:ext cx="2599764" cy="523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01" tIns="45700" rIns="91401" bIns="45700">
              <a:spAutoFit/>
            </a:bodyPr>
            <a:lstStyle>
              <a:lvl1pPr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defTabSz="2052638" fontAlgn="base">
                <a:spcBef>
                  <a:spcPct val="0"/>
                </a:spcBef>
                <a:spcAft>
                  <a:spcPct val="0"/>
                </a:spcAft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defTabSz="2052638" fontAlgn="base">
                <a:spcBef>
                  <a:spcPct val="0"/>
                </a:spcBef>
                <a:spcAft>
                  <a:spcPct val="0"/>
                </a:spcAft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defTabSz="2052638" fontAlgn="base">
                <a:spcBef>
                  <a:spcPct val="0"/>
                </a:spcBef>
                <a:spcAft>
                  <a:spcPct val="0"/>
                </a:spcAft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defTabSz="2052638" fontAlgn="base">
                <a:spcBef>
                  <a:spcPct val="0"/>
                </a:spcBef>
                <a:spcAft>
                  <a:spcPct val="0"/>
                </a:spcAft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Arial Unicode MS" panose="020B0604020202020204" pitchFamily="50" charset="-128"/>
                  <a:cs typeface="Helvetica" panose="020B0604020202020204" pitchFamily="34" charset="0"/>
                </a:rPr>
                <a:t>#91-1</a:t>
              </a:r>
            </a:p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Arial Unicode MS" panose="020B0604020202020204" pitchFamily="50" charset="-128"/>
                  <a:cs typeface="Helvetica" panose="020B0604020202020204" pitchFamily="34" charset="0"/>
                </a:rPr>
                <a:t>(Capture mAb)</a:t>
              </a:r>
              <a:endParaRPr lang="ja-JP" altLang="en-US" sz="1400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5" name="テキスト ボックス 23"/>
            <p:cNvSpPr txBox="1">
              <a:spLocks noChangeArrowheads="1"/>
            </p:cNvSpPr>
            <p:nvPr/>
          </p:nvSpPr>
          <p:spPr bwMode="auto">
            <a:xfrm>
              <a:off x="1754461" y="3101287"/>
              <a:ext cx="2474202" cy="523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01" tIns="45700" rIns="91401" bIns="45700">
              <a:spAutoFit/>
            </a:bodyPr>
            <a:lstStyle>
              <a:lvl1pPr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defTabSz="2052638" fontAlgn="base">
                <a:spcBef>
                  <a:spcPct val="0"/>
                </a:spcBef>
                <a:spcAft>
                  <a:spcPct val="0"/>
                </a:spcAft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defTabSz="2052638" fontAlgn="base">
                <a:spcBef>
                  <a:spcPct val="0"/>
                </a:spcBef>
                <a:spcAft>
                  <a:spcPct val="0"/>
                </a:spcAft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defTabSz="2052638" fontAlgn="base">
                <a:spcBef>
                  <a:spcPct val="0"/>
                </a:spcBef>
                <a:spcAft>
                  <a:spcPct val="0"/>
                </a:spcAft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defTabSz="2052638" fontAlgn="base">
                <a:spcBef>
                  <a:spcPct val="0"/>
                </a:spcBef>
                <a:spcAft>
                  <a:spcPct val="0"/>
                </a:spcAft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Arial Unicode MS" panose="020B0604020202020204" pitchFamily="50" charset="-128"/>
                  <a:cs typeface="Helvetica" panose="020B0604020202020204" pitchFamily="34" charset="0"/>
                </a:rPr>
                <a:t>Recombinant HBZ protein or cell lysate</a:t>
              </a:r>
              <a:endParaRPr lang="ja-JP" altLang="en-US" sz="1400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6" name="テキスト ボックス 23"/>
            <p:cNvSpPr txBox="1">
              <a:spLocks noChangeArrowheads="1"/>
            </p:cNvSpPr>
            <p:nvPr/>
          </p:nvSpPr>
          <p:spPr bwMode="auto">
            <a:xfrm>
              <a:off x="2267685" y="2234179"/>
              <a:ext cx="1447753" cy="523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1401" tIns="45700" rIns="91401" bIns="45700">
              <a:spAutoFit/>
            </a:bodyPr>
            <a:lstStyle>
              <a:lvl1pPr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defTabSz="2052638" fontAlgn="base">
                <a:spcBef>
                  <a:spcPct val="0"/>
                </a:spcBef>
                <a:spcAft>
                  <a:spcPct val="0"/>
                </a:spcAft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defTabSz="2052638" fontAlgn="base">
                <a:spcBef>
                  <a:spcPct val="0"/>
                </a:spcBef>
                <a:spcAft>
                  <a:spcPct val="0"/>
                </a:spcAft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defTabSz="2052638" fontAlgn="base">
                <a:spcBef>
                  <a:spcPct val="0"/>
                </a:spcBef>
                <a:spcAft>
                  <a:spcPct val="0"/>
                </a:spcAft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defTabSz="2052638" fontAlgn="base">
                <a:spcBef>
                  <a:spcPct val="0"/>
                </a:spcBef>
                <a:spcAft>
                  <a:spcPct val="0"/>
                </a:spcAft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Arial Unicode MS" panose="020B0604020202020204" pitchFamily="50" charset="-128"/>
                  <a:cs typeface="Helvetica" panose="020B0604020202020204" pitchFamily="34" charset="0"/>
                </a:rPr>
                <a:t>#20-H12-HRP</a:t>
              </a:r>
            </a:p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Arial Unicode MS" panose="020B0604020202020204" pitchFamily="50" charset="-128"/>
                  <a:cs typeface="Helvetica" panose="020B0604020202020204" pitchFamily="34" charset="0"/>
                </a:rPr>
                <a:t>(detection mAb)</a:t>
              </a:r>
              <a:endParaRPr lang="ja-JP" altLang="en-US" sz="1400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7" name="テキスト ボックス 23"/>
            <p:cNvSpPr txBox="1">
              <a:spLocks noChangeArrowheads="1"/>
            </p:cNvSpPr>
            <p:nvPr/>
          </p:nvSpPr>
          <p:spPr bwMode="auto">
            <a:xfrm>
              <a:off x="2134407" y="1556793"/>
              <a:ext cx="1804572" cy="307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01" tIns="45700" rIns="91401" bIns="45700">
              <a:spAutoFit/>
            </a:bodyPr>
            <a:lstStyle>
              <a:lvl1pPr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defTabSz="2052638" fontAlgn="base">
                <a:spcBef>
                  <a:spcPct val="0"/>
                </a:spcBef>
                <a:spcAft>
                  <a:spcPct val="0"/>
                </a:spcAft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defTabSz="2052638" fontAlgn="base">
                <a:spcBef>
                  <a:spcPct val="0"/>
                </a:spcBef>
                <a:spcAft>
                  <a:spcPct val="0"/>
                </a:spcAft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defTabSz="2052638" fontAlgn="base">
                <a:spcBef>
                  <a:spcPct val="0"/>
                </a:spcBef>
                <a:spcAft>
                  <a:spcPct val="0"/>
                </a:spcAft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defTabSz="2052638" fontAlgn="base">
                <a:spcBef>
                  <a:spcPct val="0"/>
                </a:spcBef>
                <a:spcAft>
                  <a:spcPct val="0"/>
                </a:spcAft>
                <a:defRPr kumimoji="1" sz="81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Arial Unicode MS" panose="020B0604020202020204" pitchFamily="50" charset="-128"/>
                  <a:cs typeface="Helvetica" panose="020B0604020202020204" pitchFamily="34" charset="0"/>
                </a:rPr>
                <a:t>TMB</a:t>
              </a:r>
              <a:r>
                <a:rPr lang="en-US" altLang="ja-JP" sz="1400" dirty="0">
                  <a:solidFill>
                    <a:srgbClr val="000000"/>
                  </a:solidFill>
                  <a:latin typeface="Helvetica" panose="020B0604020202020204" pitchFamily="34" charset="0"/>
                  <a:ea typeface="Arial Unicode MS" panose="020B0604020202020204" pitchFamily="50" charset="-128"/>
                  <a:cs typeface="Helvetica" panose="020B0604020202020204" pitchFamily="34" charset="0"/>
                </a:rPr>
                <a:t> </a:t>
              </a:r>
              <a:r>
                <a:rPr lang="en-US" altLang="ja-JP" sz="1400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Arial Unicode MS" panose="020B0604020202020204" pitchFamily="50" charset="-128"/>
                  <a:cs typeface="Helvetica" panose="020B0604020202020204" pitchFamily="34" charset="0"/>
                </a:rPr>
                <a:t>solution</a:t>
              </a:r>
              <a:endParaRPr lang="ja-JP" altLang="en-US" sz="1400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cxnSp>
          <p:nvCxnSpPr>
            <p:cNvPr id="8" name="直線矢印コネクタ 7"/>
            <p:cNvCxnSpPr/>
            <p:nvPr/>
          </p:nvCxnSpPr>
          <p:spPr>
            <a:xfrm>
              <a:off x="4008012" y="3536362"/>
              <a:ext cx="576028" cy="0"/>
            </a:xfrm>
            <a:prstGeom prst="straightConnector1">
              <a:avLst/>
            </a:prstGeom>
            <a:ln w="38100" cmpd="sng">
              <a:headEnd type="none" w="med" len="med"/>
              <a:tailEnd type="triangle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直線矢印コネクタ 8"/>
            <p:cNvCxnSpPr/>
            <p:nvPr/>
          </p:nvCxnSpPr>
          <p:spPr>
            <a:xfrm>
              <a:off x="4092639" y="2640395"/>
              <a:ext cx="588632" cy="302803"/>
            </a:xfrm>
            <a:prstGeom prst="straightConnector1">
              <a:avLst/>
            </a:prstGeom>
            <a:ln w="38100" cmpd="sng">
              <a:headEnd type="none" w="med" len="med"/>
              <a:tailEnd type="triangle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線矢印コネクタ 9"/>
            <p:cNvCxnSpPr/>
            <p:nvPr/>
          </p:nvCxnSpPr>
          <p:spPr>
            <a:xfrm flipV="1">
              <a:off x="3949009" y="4078230"/>
              <a:ext cx="789689" cy="166680"/>
            </a:xfrm>
            <a:prstGeom prst="straightConnector1">
              <a:avLst/>
            </a:prstGeom>
            <a:ln w="38100" cmpd="sng">
              <a:headEnd type="none" w="med" len="med"/>
              <a:tailEnd type="triangle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線矢印コネクタ 10"/>
            <p:cNvCxnSpPr/>
            <p:nvPr/>
          </p:nvCxnSpPr>
          <p:spPr>
            <a:xfrm>
              <a:off x="3667018" y="1724203"/>
              <a:ext cx="931421" cy="0"/>
            </a:xfrm>
            <a:prstGeom prst="straightConnector1">
              <a:avLst/>
            </a:prstGeom>
            <a:ln w="38100" cmpd="sng">
              <a:headEnd type="none" w="med" len="med"/>
              <a:tailEnd type="triangle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Line 106"/>
            <p:cNvSpPr>
              <a:spLocks noChangeShapeType="1"/>
            </p:cNvSpPr>
            <p:nvPr/>
          </p:nvSpPr>
          <p:spPr bwMode="auto">
            <a:xfrm>
              <a:off x="4860032" y="4044454"/>
              <a:ext cx="0" cy="318192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13" name="Line 107"/>
            <p:cNvSpPr>
              <a:spLocks noChangeShapeType="1"/>
            </p:cNvSpPr>
            <p:nvPr/>
          </p:nvSpPr>
          <p:spPr bwMode="auto">
            <a:xfrm flipH="1" flipV="1">
              <a:off x="4681269" y="3832005"/>
              <a:ext cx="193517" cy="21212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14" name="Line 108"/>
            <p:cNvSpPr>
              <a:spLocks noChangeShapeType="1"/>
            </p:cNvSpPr>
            <p:nvPr/>
          </p:nvSpPr>
          <p:spPr bwMode="auto">
            <a:xfrm flipV="1">
              <a:off x="4848708" y="3832005"/>
              <a:ext cx="193517" cy="21212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15" name="Line 109"/>
            <p:cNvSpPr>
              <a:spLocks noChangeShapeType="1"/>
            </p:cNvSpPr>
            <p:nvPr/>
          </p:nvSpPr>
          <p:spPr bwMode="auto">
            <a:xfrm>
              <a:off x="5488901" y="4044454"/>
              <a:ext cx="0" cy="318192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16" name="Line 110"/>
            <p:cNvSpPr>
              <a:spLocks noChangeShapeType="1"/>
            </p:cNvSpPr>
            <p:nvPr/>
          </p:nvSpPr>
          <p:spPr bwMode="auto">
            <a:xfrm flipH="1" flipV="1">
              <a:off x="5309986" y="3832005"/>
              <a:ext cx="193517" cy="21212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17" name="Line 111"/>
            <p:cNvSpPr>
              <a:spLocks noChangeShapeType="1"/>
            </p:cNvSpPr>
            <p:nvPr/>
          </p:nvSpPr>
          <p:spPr bwMode="auto">
            <a:xfrm flipV="1">
              <a:off x="5477425" y="3832005"/>
              <a:ext cx="193517" cy="21212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18" name="Line 112"/>
            <p:cNvSpPr>
              <a:spLocks noChangeShapeType="1"/>
            </p:cNvSpPr>
            <p:nvPr/>
          </p:nvSpPr>
          <p:spPr bwMode="auto">
            <a:xfrm>
              <a:off x="6746336" y="4044454"/>
              <a:ext cx="0" cy="318192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19" name="Line 113"/>
            <p:cNvSpPr>
              <a:spLocks noChangeShapeType="1"/>
            </p:cNvSpPr>
            <p:nvPr/>
          </p:nvSpPr>
          <p:spPr bwMode="auto">
            <a:xfrm flipH="1" flipV="1">
              <a:off x="6567418" y="3832005"/>
              <a:ext cx="193517" cy="21212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20" name="Line 114"/>
            <p:cNvSpPr>
              <a:spLocks noChangeShapeType="1"/>
            </p:cNvSpPr>
            <p:nvPr/>
          </p:nvSpPr>
          <p:spPr bwMode="auto">
            <a:xfrm flipV="1">
              <a:off x="6734857" y="3832005"/>
              <a:ext cx="193517" cy="21212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21" name="Line 115"/>
            <p:cNvSpPr>
              <a:spLocks noChangeShapeType="1"/>
            </p:cNvSpPr>
            <p:nvPr/>
          </p:nvSpPr>
          <p:spPr bwMode="auto">
            <a:xfrm>
              <a:off x="6117620" y="4044454"/>
              <a:ext cx="0" cy="318192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22" name="Line 116"/>
            <p:cNvSpPr>
              <a:spLocks noChangeShapeType="1"/>
            </p:cNvSpPr>
            <p:nvPr/>
          </p:nvSpPr>
          <p:spPr bwMode="auto">
            <a:xfrm flipH="1" flipV="1">
              <a:off x="5938704" y="3832005"/>
              <a:ext cx="193517" cy="21212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23" name="Line 117"/>
            <p:cNvSpPr>
              <a:spLocks noChangeShapeType="1"/>
            </p:cNvSpPr>
            <p:nvPr/>
          </p:nvSpPr>
          <p:spPr bwMode="auto">
            <a:xfrm flipV="1">
              <a:off x="6106141" y="3832005"/>
              <a:ext cx="193517" cy="21212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24" name="AutoShape 118"/>
            <p:cNvSpPr>
              <a:spLocks noChangeArrowheads="1"/>
            </p:cNvSpPr>
            <p:nvPr/>
          </p:nvSpPr>
          <p:spPr bwMode="auto">
            <a:xfrm>
              <a:off x="5882435" y="3304539"/>
              <a:ext cx="485180" cy="473866"/>
            </a:xfrm>
            <a:prstGeom prst="diamond">
              <a:avLst/>
            </a:prstGeom>
            <a:ln w="12700" cmpd="sng">
              <a:solidFill>
                <a:srgbClr val="000000"/>
              </a:solidFill>
              <a:headEnd/>
              <a:tailEnd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25" name="AutoShape 119"/>
            <p:cNvSpPr>
              <a:spLocks noChangeArrowheads="1"/>
            </p:cNvSpPr>
            <p:nvPr/>
          </p:nvSpPr>
          <p:spPr bwMode="auto">
            <a:xfrm>
              <a:off x="4625002" y="3304539"/>
              <a:ext cx="485180" cy="473866"/>
            </a:xfrm>
            <a:prstGeom prst="diamond">
              <a:avLst/>
            </a:prstGeom>
            <a:ln w="12700" cmpd="sng">
              <a:solidFill>
                <a:srgbClr val="000000"/>
              </a:solidFill>
              <a:headEnd/>
              <a:tailEnd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26" name="AutoShape 120"/>
            <p:cNvSpPr>
              <a:spLocks noChangeArrowheads="1"/>
            </p:cNvSpPr>
            <p:nvPr/>
          </p:nvSpPr>
          <p:spPr bwMode="auto">
            <a:xfrm>
              <a:off x="5253721" y="3304539"/>
              <a:ext cx="485180" cy="473866"/>
            </a:xfrm>
            <a:prstGeom prst="diamond">
              <a:avLst/>
            </a:prstGeom>
            <a:ln w="12700" cmpd="sng">
              <a:solidFill>
                <a:srgbClr val="000000"/>
              </a:solidFill>
              <a:headEnd/>
              <a:tailEnd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27" name="AutoShape 121"/>
            <p:cNvSpPr>
              <a:spLocks noChangeArrowheads="1"/>
            </p:cNvSpPr>
            <p:nvPr/>
          </p:nvSpPr>
          <p:spPr bwMode="auto">
            <a:xfrm>
              <a:off x="6511157" y="3304539"/>
              <a:ext cx="485180" cy="473866"/>
            </a:xfrm>
            <a:prstGeom prst="diamond">
              <a:avLst/>
            </a:prstGeom>
            <a:ln w="12700" cmpd="sng">
              <a:solidFill>
                <a:srgbClr val="000000"/>
              </a:solidFill>
              <a:headEnd/>
              <a:tailEnd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28" name="Line 122"/>
            <p:cNvSpPr>
              <a:spLocks noChangeShapeType="1"/>
            </p:cNvSpPr>
            <p:nvPr/>
          </p:nvSpPr>
          <p:spPr bwMode="auto">
            <a:xfrm flipV="1">
              <a:off x="4860183" y="2770636"/>
              <a:ext cx="0" cy="318192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29" name="Line 123"/>
            <p:cNvSpPr>
              <a:spLocks noChangeShapeType="1"/>
            </p:cNvSpPr>
            <p:nvPr/>
          </p:nvSpPr>
          <p:spPr bwMode="auto">
            <a:xfrm flipH="1">
              <a:off x="4681269" y="3084288"/>
              <a:ext cx="193517" cy="21212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30" name="Line 124"/>
            <p:cNvSpPr>
              <a:spLocks noChangeShapeType="1"/>
            </p:cNvSpPr>
            <p:nvPr/>
          </p:nvSpPr>
          <p:spPr bwMode="auto">
            <a:xfrm>
              <a:off x="4856030" y="3084288"/>
              <a:ext cx="193517" cy="21212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31" name="Oval 125"/>
            <p:cNvSpPr>
              <a:spLocks noChangeArrowheads="1"/>
            </p:cNvSpPr>
            <p:nvPr/>
          </p:nvSpPr>
          <p:spPr bwMode="auto">
            <a:xfrm>
              <a:off x="4738697" y="2558508"/>
              <a:ext cx="255907" cy="212128"/>
            </a:xfrm>
            <a:prstGeom prst="ellipse">
              <a:avLst/>
            </a:prstGeom>
            <a:solidFill>
              <a:srgbClr val="FFCC99"/>
            </a:solidFill>
            <a:ln w="127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32" name="Line 126"/>
            <p:cNvSpPr>
              <a:spLocks noChangeShapeType="1"/>
            </p:cNvSpPr>
            <p:nvPr/>
          </p:nvSpPr>
          <p:spPr bwMode="auto">
            <a:xfrm flipV="1">
              <a:off x="5488901" y="2770636"/>
              <a:ext cx="0" cy="318192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33" name="Line 127"/>
            <p:cNvSpPr>
              <a:spLocks noChangeShapeType="1"/>
            </p:cNvSpPr>
            <p:nvPr/>
          </p:nvSpPr>
          <p:spPr bwMode="auto">
            <a:xfrm flipH="1">
              <a:off x="5309986" y="3084288"/>
              <a:ext cx="193517" cy="21212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34" name="Line 128"/>
            <p:cNvSpPr>
              <a:spLocks noChangeShapeType="1"/>
            </p:cNvSpPr>
            <p:nvPr/>
          </p:nvSpPr>
          <p:spPr bwMode="auto">
            <a:xfrm>
              <a:off x="5484746" y="3084288"/>
              <a:ext cx="193517" cy="21212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35" name="Line 129"/>
            <p:cNvSpPr>
              <a:spLocks noChangeShapeType="1"/>
            </p:cNvSpPr>
            <p:nvPr/>
          </p:nvSpPr>
          <p:spPr bwMode="auto">
            <a:xfrm flipV="1">
              <a:off x="6117620" y="2770636"/>
              <a:ext cx="0" cy="318192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36" name="Line 130"/>
            <p:cNvSpPr>
              <a:spLocks noChangeShapeType="1"/>
            </p:cNvSpPr>
            <p:nvPr/>
          </p:nvSpPr>
          <p:spPr bwMode="auto">
            <a:xfrm flipH="1">
              <a:off x="5938704" y="3084288"/>
              <a:ext cx="193517" cy="21212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37" name="Line 131"/>
            <p:cNvSpPr>
              <a:spLocks noChangeShapeType="1"/>
            </p:cNvSpPr>
            <p:nvPr/>
          </p:nvSpPr>
          <p:spPr bwMode="auto">
            <a:xfrm>
              <a:off x="6113466" y="3084288"/>
              <a:ext cx="193517" cy="21212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38" name="Line 132"/>
            <p:cNvSpPr>
              <a:spLocks noChangeShapeType="1"/>
            </p:cNvSpPr>
            <p:nvPr/>
          </p:nvSpPr>
          <p:spPr bwMode="auto">
            <a:xfrm flipV="1">
              <a:off x="6746336" y="2770636"/>
              <a:ext cx="0" cy="318192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39" name="Line 133"/>
            <p:cNvSpPr>
              <a:spLocks noChangeShapeType="1"/>
            </p:cNvSpPr>
            <p:nvPr/>
          </p:nvSpPr>
          <p:spPr bwMode="auto">
            <a:xfrm flipH="1">
              <a:off x="6567418" y="3084288"/>
              <a:ext cx="193517" cy="21212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40" name="Line 134"/>
            <p:cNvSpPr>
              <a:spLocks noChangeShapeType="1"/>
            </p:cNvSpPr>
            <p:nvPr/>
          </p:nvSpPr>
          <p:spPr bwMode="auto">
            <a:xfrm>
              <a:off x="6742178" y="3084288"/>
              <a:ext cx="193517" cy="21212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41" name="Oval 135"/>
            <p:cNvSpPr>
              <a:spLocks noChangeArrowheads="1"/>
            </p:cNvSpPr>
            <p:nvPr/>
          </p:nvSpPr>
          <p:spPr bwMode="auto">
            <a:xfrm>
              <a:off x="5367412" y="2558508"/>
              <a:ext cx="255907" cy="212128"/>
            </a:xfrm>
            <a:prstGeom prst="ellipse">
              <a:avLst/>
            </a:prstGeom>
            <a:solidFill>
              <a:srgbClr val="FFCC99"/>
            </a:solidFill>
            <a:ln w="127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42" name="Oval 136"/>
            <p:cNvSpPr>
              <a:spLocks noChangeArrowheads="1"/>
            </p:cNvSpPr>
            <p:nvPr/>
          </p:nvSpPr>
          <p:spPr bwMode="auto">
            <a:xfrm>
              <a:off x="5996131" y="2558508"/>
              <a:ext cx="255907" cy="212128"/>
            </a:xfrm>
            <a:prstGeom prst="ellipse">
              <a:avLst/>
            </a:prstGeom>
            <a:solidFill>
              <a:srgbClr val="FFCC99"/>
            </a:solidFill>
            <a:ln w="127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43" name="Oval 137"/>
            <p:cNvSpPr>
              <a:spLocks noChangeArrowheads="1"/>
            </p:cNvSpPr>
            <p:nvPr/>
          </p:nvSpPr>
          <p:spPr bwMode="auto">
            <a:xfrm>
              <a:off x="6624849" y="2558508"/>
              <a:ext cx="255907" cy="212128"/>
            </a:xfrm>
            <a:prstGeom prst="ellipse">
              <a:avLst/>
            </a:prstGeom>
            <a:solidFill>
              <a:srgbClr val="FFCC99"/>
            </a:solidFill>
            <a:ln w="127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44" name="AutoShape 138"/>
            <p:cNvSpPr>
              <a:spLocks noChangeAspect="1" noChangeArrowheads="1"/>
            </p:cNvSpPr>
            <p:nvPr/>
          </p:nvSpPr>
          <p:spPr bwMode="auto">
            <a:xfrm>
              <a:off x="4806880" y="1508812"/>
              <a:ext cx="524108" cy="447224"/>
            </a:xfrm>
            <a:prstGeom prst="octagon">
              <a:avLst>
                <a:gd name="adj" fmla="val 29287"/>
              </a:avLst>
            </a:prstGeom>
            <a:ln w="12700" cmpd="sng">
              <a:solidFill>
                <a:srgbClr val="000000"/>
              </a:solidFill>
              <a:headEnd/>
              <a:tailEnd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45" name="AutoShape 140"/>
            <p:cNvSpPr>
              <a:spLocks noChangeAspect="1" noChangeArrowheads="1"/>
            </p:cNvSpPr>
            <p:nvPr/>
          </p:nvSpPr>
          <p:spPr bwMode="auto">
            <a:xfrm>
              <a:off x="6211416" y="1508812"/>
              <a:ext cx="524108" cy="447224"/>
            </a:xfrm>
            <a:prstGeom prst="octagon">
              <a:avLst>
                <a:gd name="adj" fmla="val 29287"/>
              </a:avLst>
            </a:prstGeom>
            <a:solidFill>
              <a:srgbClr val="FFFF00"/>
            </a:solidFill>
            <a:ln w="12700" cmpd="sng">
              <a:solidFill>
                <a:srgbClr val="000000"/>
              </a:solidFill>
              <a:headEnd/>
              <a:tailEnd/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ja-JP" altLang="en-US" sz="1400"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46" name="右カーブ矢印 45"/>
            <p:cNvSpPr/>
            <p:nvPr/>
          </p:nvSpPr>
          <p:spPr>
            <a:xfrm rot="16200000">
              <a:off x="5596962" y="1503630"/>
              <a:ext cx="467285" cy="1527318"/>
            </a:xfrm>
            <a:prstGeom prst="curvedRightArrow">
              <a:avLst>
                <a:gd name="adj1" fmla="val 25000"/>
                <a:gd name="adj2" fmla="val 72907"/>
                <a:gd name="adj3" fmla="val 25000"/>
              </a:avLst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  <a:latin typeface="Helvetica" panose="020B0604020202020204" pitchFamily="34" charset="0"/>
                <a:ea typeface="Arial Unicode MS" panose="020B0604020202020204" pitchFamily="50" charset="-128"/>
                <a:cs typeface="Helvetica" panose="020B0604020202020204" pitchFamily="34" charset="0"/>
              </a:endParaRPr>
            </a:p>
          </p:txBody>
        </p:sp>
        <p:cxnSp>
          <p:nvCxnSpPr>
            <p:cNvPr id="47" name="直線コネクタ 46"/>
            <p:cNvCxnSpPr/>
            <p:nvPr/>
          </p:nvCxnSpPr>
          <p:spPr>
            <a:xfrm>
              <a:off x="4502912" y="4362647"/>
              <a:ext cx="2583370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>
            <a:xfrm flipV="1">
              <a:off x="4513165" y="3955812"/>
              <a:ext cx="0" cy="424891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直線コネクタ 48"/>
            <p:cNvCxnSpPr/>
            <p:nvPr/>
          </p:nvCxnSpPr>
          <p:spPr>
            <a:xfrm flipV="1">
              <a:off x="7068646" y="3955812"/>
              <a:ext cx="0" cy="424891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0" name="正方形/長方形 49"/>
          <p:cNvSpPr/>
          <p:nvPr/>
        </p:nvSpPr>
        <p:spPr>
          <a:xfrm>
            <a:off x="468641" y="5398078"/>
            <a:ext cx="60701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dirty="0"/>
              <a:t>Figure </a:t>
            </a:r>
            <a:r>
              <a:rPr lang="ja-JP" altLang="en-US" sz="1200" b="1" dirty="0" smtClean="0"/>
              <a:t>S</a:t>
            </a:r>
            <a:r>
              <a:rPr lang="en-US" altLang="ja-JP" sz="1200" b="1" dirty="0" smtClean="0"/>
              <a:t>2</a:t>
            </a:r>
            <a:r>
              <a:rPr lang="ja-JP" altLang="en-US" sz="1200" b="1" dirty="0" err="1" smtClean="0"/>
              <a:t>.</a:t>
            </a:r>
            <a:r>
              <a:rPr lang="ja-JP" altLang="en-US" sz="1200" dirty="0" smtClean="0"/>
              <a:t>  </a:t>
            </a:r>
            <a:r>
              <a:rPr lang="ja-JP" altLang="en-US" sz="1200" b="1" dirty="0"/>
              <a:t>Development of an ELISA for the detection of HBZ protein in HTLV-1-infected cells. </a:t>
            </a:r>
          </a:p>
          <a:p>
            <a:r>
              <a:rPr lang="ja-JP" altLang="en-US" sz="1200" dirty="0"/>
              <a:t>HBZ protein levels in cell lysates were evaluated by in-house sandwich ELISA using mAbs against HBZ (i.e</a:t>
            </a:r>
            <a:r>
              <a:rPr lang="ja-JP" altLang="en-US" sz="1200" dirty="0" err="1"/>
              <a:t>.,</a:t>
            </a:r>
            <a:r>
              <a:rPr lang="ja-JP" altLang="en-US" sz="1200" dirty="0"/>
              <a:t> clone #91-1 for capture and clone #20-H12 for detection). As shown, a 96-well flat-bottom plate was coated with an anti-HBZ mAb (clone #91-1: rat IgG1 mAb raised against peptide #3). Then, a second anti-HBZ mAb (clone #20-H12: mouse IgG1 mAb raised against peptide #2) conjugated to HRP was used as the detection antibody.</a:t>
            </a:r>
          </a:p>
        </p:txBody>
      </p:sp>
    </p:spTree>
    <p:extLst>
      <p:ext uri="{BB962C8B-B14F-4D97-AF65-F5344CB8AC3E}">
        <p14:creationId xmlns:p14="http://schemas.microsoft.com/office/powerpoint/2010/main" val="270425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95"/>
          <p:cNvSpPr txBox="1">
            <a:spLocks noChangeArrowheads="1"/>
          </p:cNvSpPr>
          <p:nvPr/>
        </p:nvSpPr>
        <p:spPr bwMode="auto">
          <a:xfrm>
            <a:off x="5589888" y="8681540"/>
            <a:ext cx="10727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>
                <a:latin typeface="Helvetica" panose="020B0604020202020204" pitchFamily="34" charset="0"/>
                <a:ea typeface="Arial Unicode MS" pitchFamily="50" charset="-128"/>
                <a:cs typeface="Helvetica" panose="020B0604020202020204" pitchFamily="34" charset="0"/>
              </a:rPr>
              <a:t>Figure </a:t>
            </a:r>
            <a:r>
              <a:rPr lang="en-US" altLang="ja-JP" sz="1600" dirty="0">
                <a:latin typeface="Helvetica" panose="020B0604020202020204" pitchFamily="34" charset="0"/>
                <a:ea typeface="Arial Unicode MS" pitchFamily="50" charset="-128"/>
                <a:cs typeface="Helvetica" panose="020B0604020202020204" pitchFamily="34" charset="0"/>
              </a:rPr>
              <a:t>S3</a:t>
            </a:r>
            <a:endParaRPr lang="ja-JP" altLang="en-US" sz="1600" dirty="0">
              <a:latin typeface="Helvetica" panose="020B0604020202020204" pitchFamily="34" charset="0"/>
              <a:ea typeface="Arial Unicode MS" pitchFamily="50" charset="-128"/>
              <a:cs typeface="Helvetica" panose="020B0604020202020204" pitchFamily="34" charset="0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19742" y="787537"/>
            <a:ext cx="6515032" cy="3875558"/>
            <a:chOff x="141514" y="787537"/>
            <a:chExt cx="6515032" cy="3875558"/>
          </a:xfrm>
        </p:grpSpPr>
        <p:pic>
          <p:nvPicPr>
            <p:cNvPr id="87" name="図 86"/>
            <p:cNvPicPr>
              <a:picLocks noChangeAspect="1"/>
            </p:cNvPicPr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114582" y="2878239"/>
              <a:ext cx="5541964" cy="541962"/>
            </a:xfrm>
            <a:prstGeom prst="rect">
              <a:avLst/>
            </a:prstGeom>
            <a:ln w="19050" cmpd="sng">
              <a:solidFill>
                <a:schemeClr val="tx1"/>
              </a:solidFill>
            </a:ln>
          </p:spPr>
        </p:pic>
        <p:pic>
          <p:nvPicPr>
            <p:cNvPr id="88" name="図 87"/>
            <p:cNvPicPr>
              <a:picLocks noChangeAspect="1"/>
            </p:cNvPicPr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14582" y="3499686"/>
              <a:ext cx="5541964" cy="541962"/>
            </a:xfrm>
            <a:prstGeom prst="rect">
              <a:avLst/>
            </a:prstGeom>
            <a:ln w="19050" cmpd="sng">
              <a:solidFill>
                <a:srgbClr val="000000"/>
              </a:solidFill>
            </a:ln>
          </p:spPr>
        </p:pic>
        <p:pic>
          <p:nvPicPr>
            <p:cNvPr id="89" name="図 8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4582" y="1635344"/>
              <a:ext cx="5541964" cy="541962"/>
            </a:xfrm>
            <a:prstGeom prst="rect">
              <a:avLst/>
            </a:prstGeom>
            <a:ln w="19050" cmpd="sng">
              <a:solidFill>
                <a:srgbClr val="000000"/>
              </a:solidFill>
            </a:ln>
          </p:spPr>
        </p:pic>
        <p:pic>
          <p:nvPicPr>
            <p:cNvPr id="90" name="図 8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14582" y="2256792"/>
              <a:ext cx="5541964" cy="541962"/>
            </a:xfrm>
            <a:prstGeom prst="rect">
              <a:avLst/>
            </a:prstGeom>
            <a:ln w="19050" cmpd="sng">
              <a:solidFill>
                <a:srgbClr val="000000"/>
              </a:solidFill>
            </a:ln>
          </p:spPr>
        </p:pic>
        <p:sp>
          <p:nvSpPr>
            <p:cNvPr id="91" name="テキスト ボックス 90"/>
            <p:cNvSpPr txBox="1"/>
            <p:nvPr/>
          </p:nvSpPr>
          <p:spPr>
            <a:xfrm>
              <a:off x="416087" y="1771001"/>
              <a:ext cx="6386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100" dirty="0" smtClean="0">
                  <a:latin typeface="Helvetica"/>
                  <a:cs typeface="Helvetica"/>
                </a:rPr>
                <a:t>P6-A7</a:t>
              </a:r>
              <a:endParaRPr kumimoji="1" lang="ja-JP" altLang="en-US" sz="1100" dirty="0">
                <a:latin typeface="Helvetica"/>
                <a:cs typeface="Helvetica"/>
              </a:endParaRPr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308884" y="2398792"/>
              <a:ext cx="7458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100" dirty="0" smtClean="0">
                  <a:latin typeface="Helvetica"/>
                  <a:cs typeface="Helvetica"/>
                </a:rPr>
                <a:t>#20-H12</a:t>
              </a:r>
              <a:endParaRPr kumimoji="1" lang="ja-JP" altLang="en-US" sz="1100" dirty="0">
                <a:latin typeface="Helvetica"/>
                <a:cs typeface="Helvetica"/>
              </a:endParaRPr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475830" y="3665784"/>
              <a:ext cx="5789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100" dirty="0" smtClean="0">
                  <a:latin typeface="Helvetica"/>
                  <a:cs typeface="Helvetica"/>
                </a:rPr>
                <a:t>#91-1</a:t>
              </a:r>
              <a:endParaRPr kumimoji="1" lang="ja-JP" altLang="en-US" sz="1100" dirty="0">
                <a:latin typeface="Helvetica"/>
                <a:cs typeface="Helvetica"/>
              </a:endParaRPr>
            </a:p>
          </p:txBody>
        </p:sp>
        <p:sp>
          <p:nvSpPr>
            <p:cNvPr id="94" name="テキスト ボックス 93"/>
            <p:cNvSpPr txBox="1"/>
            <p:nvPr/>
          </p:nvSpPr>
          <p:spPr>
            <a:xfrm>
              <a:off x="555008" y="3026583"/>
              <a:ext cx="4997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100" dirty="0" smtClean="0">
                  <a:latin typeface="Helvetica"/>
                  <a:cs typeface="Helvetica"/>
                </a:rPr>
                <a:t>#7-1</a:t>
              </a:r>
              <a:endParaRPr kumimoji="1" lang="ja-JP" altLang="en-US" sz="1100" dirty="0">
                <a:latin typeface="Helvetica"/>
                <a:cs typeface="Helvetica"/>
              </a:endParaRPr>
            </a:p>
          </p:txBody>
        </p:sp>
        <p:sp>
          <p:nvSpPr>
            <p:cNvPr id="95" name="テキスト ボックス 6"/>
            <p:cNvSpPr txBox="1">
              <a:spLocks noChangeArrowheads="1"/>
            </p:cNvSpPr>
            <p:nvPr/>
          </p:nvSpPr>
          <p:spPr bwMode="auto">
            <a:xfrm rot="18900000">
              <a:off x="1252270" y="1306331"/>
              <a:ext cx="484428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ja-JP" sz="1050" dirty="0">
                  <a:latin typeface="Helvetica" charset="0"/>
                  <a:cs typeface="Helvetica" charset="0"/>
                </a:rPr>
                <a:t>CEM</a:t>
              </a:r>
              <a:endParaRPr lang="ja-JP" altLang="en-US" sz="1050" dirty="0">
                <a:latin typeface="Helvetica" charset="0"/>
                <a:cs typeface="Helvetica" charset="0"/>
              </a:endParaRPr>
            </a:p>
          </p:txBody>
        </p:sp>
        <p:sp>
          <p:nvSpPr>
            <p:cNvPr id="96" name="テキスト ボックス 8"/>
            <p:cNvSpPr txBox="1">
              <a:spLocks noChangeArrowheads="1"/>
            </p:cNvSpPr>
            <p:nvPr/>
          </p:nvSpPr>
          <p:spPr bwMode="auto">
            <a:xfrm rot="18900000">
              <a:off x="3911916" y="1303796"/>
              <a:ext cx="498855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ja-JP" sz="1050" dirty="0">
                  <a:latin typeface="Helvetica" charset="0"/>
                  <a:cs typeface="Helvetica" charset="0"/>
                </a:rPr>
                <a:t>MT-1</a:t>
              </a:r>
              <a:endParaRPr lang="ja-JP" altLang="en-US" sz="1050" dirty="0">
                <a:latin typeface="Helvetica" charset="0"/>
                <a:cs typeface="Helvetica" charset="0"/>
              </a:endParaRPr>
            </a:p>
          </p:txBody>
        </p:sp>
        <p:sp>
          <p:nvSpPr>
            <p:cNvPr id="97" name="テキスト ボックス 9"/>
            <p:cNvSpPr txBox="1">
              <a:spLocks noChangeArrowheads="1"/>
            </p:cNvSpPr>
            <p:nvPr/>
          </p:nvSpPr>
          <p:spPr bwMode="auto">
            <a:xfrm rot="18900000">
              <a:off x="4390705" y="1301482"/>
              <a:ext cx="498855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ja-JP" sz="1050" dirty="0">
                  <a:latin typeface="Helvetica" charset="0"/>
                  <a:cs typeface="Helvetica" charset="0"/>
                </a:rPr>
                <a:t>MT-2</a:t>
              </a:r>
              <a:endParaRPr lang="ja-JP" altLang="en-US" sz="1050" dirty="0">
                <a:latin typeface="Helvetica" charset="0"/>
                <a:cs typeface="Helvetica" charset="0"/>
              </a:endParaRPr>
            </a:p>
          </p:txBody>
        </p:sp>
        <p:sp>
          <p:nvSpPr>
            <p:cNvPr id="98" name="テキスト ボックス 10"/>
            <p:cNvSpPr txBox="1">
              <a:spLocks noChangeArrowheads="1"/>
            </p:cNvSpPr>
            <p:nvPr/>
          </p:nvSpPr>
          <p:spPr bwMode="auto">
            <a:xfrm rot="18900000">
              <a:off x="4976282" y="1303374"/>
              <a:ext cx="498855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ja-JP" sz="1050">
                  <a:latin typeface="Helvetica" charset="0"/>
                  <a:cs typeface="Helvetica" charset="0"/>
                </a:rPr>
                <a:t>MT-4</a:t>
              </a:r>
              <a:endParaRPr lang="ja-JP" altLang="en-US" sz="1050">
                <a:latin typeface="Helvetica" charset="0"/>
                <a:cs typeface="Helvetica" charset="0"/>
              </a:endParaRPr>
            </a:p>
          </p:txBody>
        </p:sp>
        <p:sp>
          <p:nvSpPr>
            <p:cNvPr id="99" name="テキスト ボックス 11"/>
            <p:cNvSpPr txBox="1">
              <a:spLocks noChangeArrowheads="1"/>
            </p:cNvSpPr>
            <p:nvPr/>
          </p:nvSpPr>
          <p:spPr bwMode="auto">
            <a:xfrm rot="18900000">
              <a:off x="5473918" y="1269575"/>
              <a:ext cx="55976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ja-JP" sz="1050" dirty="0">
                  <a:latin typeface="Helvetica" charset="0"/>
                  <a:cs typeface="Helvetica" charset="0"/>
                </a:rPr>
                <a:t>SLB-1</a:t>
              </a:r>
              <a:endParaRPr lang="ja-JP" altLang="en-US" sz="1050" dirty="0">
                <a:latin typeface="Helvetica" charset="0"/>
                <a:cs typeface="Helvetica" charset="0"/>
              </a:endParaRPr>
            </a:p>
          </p:txBody>
        </p:sp>
        <p:sp>
          <p:nvSpPr>
            <p:cNvPr id="100" name="テキスト ボックス 9"/>
            <p:cNvSpPr txBox="1">
              <a:spLocks noChangeArrowheads="1"/>
            </p:cNvSpPr>
            <p:nvPr/>
          </p:nvSpPr>
          <p:spPr bwMode="auto">
            <a:xfrm rot="18900000">
              <a:off x="2856654" y="1266618"/>
              <a:ext cx="574196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ja-JP" sz="1050" dirty="0">
                  <a:latin typeface="Helvetica" charset="0"/>
                  <a:cs typeface="Helvetica" charset="0"/>
                </a:rPr>
                <a:t>C5/MJ</a:t>
              </a:r>
              <a:endParaRPr lang="ja-JP" altLang="en-US" sz="1050" dirty="0">
                <a:latin typeface="Helvetica" charset="0"/>
                <a:cs typeface="Helvetica" charset="0"/>
              </a:endParaRPr>
            </a:p>
          </p:txBody>
        </p:sp>
        <p:sp>
          <p:nvSpPr>
            <p:cNvPr id="101" name="テキスト ボックス 10"/>
            <p:cNvSpPr txBox="1">
              <a:spLocks noChangeArrowheads="1"/>
            </p:cNvSpPr>
            <p:nvPr/>
          </p:nvSpPr>
          <p:spPr bwMode="auto">
            <a:xfrm rot="18900000">
              <a:off x="3295252" y="1209583"/>
              <a:ext cx="732893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ja-JP" sz="1050" dirty="0">
                  <a:solidFill>
                    <a:srgbClr val="000000"/>
                  </a:solidFill>
                  <a:latin typeface="Helvetica" charset="0"/>
                  <a:cs typeface="Helvetica" charset="0"/>
                </a:rPr>
                <a:t>HUT-102</a:t>
              </a:r>
              <a:endParaRPr lang="ja-JP" altLang="en-US" sz="1050" dirty="0">
                <a:solidFill>
                  <a:srgbClr val="000000"/>
                </a:solidFill>
                <a:latin typeface="Helvetica" charset="0"/>
                <a:cs typeface="Helvetica" charset="0"/>
              </a:endParaRPr>
            </a:p>
          </p:txBody>
        </p:sp>
        <p:sp>
          <p:nvSpPr>
            <p:cNvPr id="102" name="テキスト ボックス 6"/>
            <p:cNvSpPr txBox="1">
              <a:spLocks noChangeArrowheads="1"/>
            </p:cNvSpPr>
            <p:nvPr/>
          </p:nvSpPr>
          <p:spPr bwMode="auto">
            <a:xfrm rot="18900000">
              <a:off x="1761570" y="1279058"/>
              <a:ext cx="551754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ja-JP" sz="1050" dirty="0" err="1">
                  <a:solidFill>
                    <a:srgbClr val="000000"/>
                  </a:solidFill>
                  <a:latin typeface="Helvetica" charset="0"/>
                  <a:cs typeface="Helvetica" charset="0"/>
                </a:rPr>
                <a:t>Jurkat</a:t>
              </a:r>
              <a:endParaRPr lang="ja-JP" altLang="en-US" sz="1050" dirty="0">
                <a:solidFill>
                  <a:srgbClr val="000000"/>
                </a:solidFill>
                <a:latin typeface="Helvetica" charset="0"/>
                <a:cs typeface="Helvetica" charset="0"/>
              </a:endParaRPr>
            </a:p>
          </p:txBody>
        </p:sp>
        <p:sp>
          <p:nvSpPr>
            <p:cNvPr id="103" name="テキスト ボックス 6"/>
            <p:cNvSpPr txBox="1">
              <a:spLocks noChangeArrowheads="1"/>
            </p:cNvSpPr>
            <p:nvPr/>
          </p:nvSpPr>
          <p:spPr bwMode="auto">
            <a:xfrm rot="18900000">
              <a:off x="5985436" y="1240001"/>
              <a:ext cx="633507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ja-JP" sz="1050">
                  <a:latin typeface="Helvetica" charset="0"/>
                  <a:cs typeface="Helvetica" charset="0"/>
                </a:rPr>
                <a:t>TLOm1</a:t>
              </a:r>
              <a:endParaRPr lang="ja-JP" altLang="en-US" sz="1050">
                <a:latin typeface="Helvetica" charset="0"/>
                <a:cs typeface="Helvetica" charset="0"/>
              </a:endParaRPr>
            </a:p>
          </p:txBody>
        </p:sp>
        <p:cxnSp>
          <p:nvCxnSpPr>
            <p:cNvPr id="104" name="直線コネクタ 103"/>
            <p:cNvCxnSpPr/>
            <p:nvPr/>
          </p:nvCxnSpPr>
          <p:spPr bwMode="auto">
            <a:xfrm>
              <a:off x="1114582" y="1045035"/>
              <a:ext cx="1754417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/>
            <p:cNvCxnSpPr/>
            <p:nvPr/>
          </p:nvCxnSpPr>
          <p:spPr bwMode="auto">
            <a:xfrm>
              <a:off x="2992606" y="1045035"/>
              <a:ext cx="366394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テキスト ボックス 31"/>
            <p:cNvSpPr txBox="1">
              <a:spLocks noChangeArrowheads="1"/>
            </p:cNvSpPr>
            <p:nvPr/>
          </p:nvSpPr>
          <p:spPr bwMode="auto">
            <a:xfrm>
              <a:off x="1601375" y="787537"/>
              <a:ext cx="89331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ja-JP" sz="1100" dirty="0">
                  <a:latin typeface="Helvetica" charset="0"/>
                  <a:cs typeface="Helvetica" charset="0"/>
                </a:rPr>
                <a:t>HTLV-1 (-)</a:t>
              </a:r>
              <a:endParaRPr lang="ja-JP" altLang="en-US" sz="1100" dirty="0">
                <a:latin typeface="Helvetica" charset="0"/>
                <a:cs typeface="Helvetica" charset="0"/>
              </a:endParaRPr>
            </a:p>
          </p:txBody>
        </p:sp>
        <p:sp>
          <p:nvSpPr>
            <p:cNvPr id="107" name="テキスト ボックス 32"/>
            <p:cNvSpPr txBox="1">
              <a:spLocks noChangeArrowheads="1"/>
            </p:cNvSpPr>
            <p:nvPr/>
          </p:nvSpPr>
          <p:spPr bwMode="auto">
            <a:xfrm>
              <a:off x="4418104" y="787537"/>
              <a:ext cx="94806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ja-JP" sz="1100" dirty="0">
                  <a:latin typeface="Helvetica" charset="0"/>
                  <a:cs typeface="Helvetica" charset="0"/>
                </a:rPr>
                <a:t>HTLV-1 (+)</a:t>
              </a:r>
              <a:endParaRPr lang="ja-JP" altLang="en-US" sz="1100" dirty="0">
                <a:latin typeface="Helvetica" charset="0"/>
                <a:cs typeface="Helvetica" charset="0"/>
              </a:endParaRPr>
            </a:p>
          </p:txBody>
        </p:sp>
        <p:sp>
          <p:nvSpPr>
            <p:cNvPr id="108" name="テキスト ボックス 6"/>
            <p:cNvSpPr txBox="1">
              <a:spLocks noChangeArrowheads="1"/>
            </p:cNvSpPr>
            <p:nvPr/>
          </p:nvSpPr>
          <p:spPr bwMode="auto">
            <a:xfrm rot="18900000">
              <a:off x="2287707" y="1231552"/>
              <a:ext cx="678391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ja-JP" sz="1050" dirty="0">
                  <a:solidFill>
                    <a:srgbClr val="000000"/>
                  </a:solidFill>
                  <a:latin typeface="Helvetica" charset="0"/>
                  <a:cs typeface="Helvetica" charset="0"/>
                </a:rPr>
                <a:t>MOLT-4</a:t>
              </a:r>
              <a:endParaRPr lang="ja-JP" altLang="en-US" sz="1050" dirty="0">
                <a:solidFill>
                  <a:srgbClr val="000000"/>
                </a:solidFill>
                <a:latin typeface="Helvetica" charset="0"/>
                <a:cs typeface="Helvetica" charset="0"/>
              </a:endParaRPr>
            </a:p>
          </p:txBody>
        </p:sp>
        <p:sp>
          <p:nvSpPr>
            <p:cNvPr id="109" name="テキスト ボックス 108"/>
            <p:cNvSpPr txBox="1"/>
            <p:nvPr/>
          </p:nvSpPr>
          <p:spPr>
            <a:xfrm>
              <a:off x="141514" y="4277715"/>
              <a:ext cx="9132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100" dirty="0" smtClean="0">
                  <a:latin typeface="Helvetica"/>
                  <a:cs typeface="Helvetica"/>
                </a:rPr>
                <a:t>Histone H3</a:t>
              </a:r>
              <a:endParaRPr kumimoji="1" lang="ja-JP" altLang="en-US" sz="1100" dirty="0">
                <a:latin typeface="Helvetica"/>
                <a:cs typeface="Helvetica"/>
              </a:endParaRPr>
            </a:p>
          </p:txBody>
        </p:sp>
        <p:pic>
          <p:nvPicPr>
            <p:cNvPr id="110" name="図 109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14582" y="4121133"/>
              <a:ext cx="5541964" cy="541962"/>
            </a:xfrm>
            <a:prstGeom prst="rect">
              <a:avLst/>
            </a:prstGeom>
            <a:ln w="19050" cmpd="sng">
              <a:solidFill>
                <a:srgbClr val="000000"/>
              </a:solidFill>
            </a:ln>
          </p:spPr>
        </p:pic>
      </p:grpSp>
      <p:sp>
        <p:nvSpPr>
          <p:cNvPr id="5" name="正方形/長方形 4"/>
          <p:cNvSpPr/>
          <p:nvPr/>
        </p:nvSpPr>
        <p:spPr>
          <a:xfrm>
            <a:off x="531289" y="5456149"/>
            <a:ext cx="5952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dirty="0"/>
              <a:t>Figure S3.  Western blotting analysis of HBZ protein in HTLV-1-infected cell lines using various monoclonal antibodies (mAbs).  </a:t>
            </a:r>
          </a:p>
          <a:p>
            <a:r>
              <a:rPr lang="ja-JP" altLang="en-US" sz="1200" dirty="0"/>
              <a:t>HBZ protein expression in HTLV-1-infected cell lines was analyzed by western blotting using various anti-HBZ mAbs (i.e. P6-A7, #20-H12, #7-1, #91-1). Clone #91-1 (raised against peptide #3, rat IgG1) showed the highest sensitivity for detecting HBZ protein. Histone H3 was used as a loading control for the nuclear fraction. </a:t>
            </a:r>
          </a:p>
        </p:txBody>
      </p:sp>
    </p:spTree>
    <p:extLst>
      <p:ext uri="{BB962C8B-B14F-4D97-AF65-F5344CB8AC3E}">
        <p14:creationId xmlns:p14="http://schemas.microsoft.com/office/powerpoint/2010/main" val="4177534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326</Words>
  <Application>Microsoft Office PowerPoint</Application>
  <PresentationFormat>画面に合わせる (4:3)</PresentationFormat>
  <Paragraphs>65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Arial Unicode MS</vt:lpstr>
      <vt:lpstr>ＭＳ Ｐゴシック</vt:lpstr>
      <vt:lpstr>Arial</vt:lpstr>
      <vt:lpstr>Calibri</vt:lpstr>
      <vt:lpstr>Calibri Light</vt:lpstr>
      <vt:lpstr>Helvetica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 ユーザー</dc:creator>
  <cp:lastModifiedBy>Mineki Saito</cp:lastModifiedBy>
  <cp:revision>37</cp:revision>
  <dcterms:created xsi:type="dcterms:W3CDTF">2016-03-26T03:20:15Z</dcterms:created>
  <dcterms:modified xsi:type="dcterms:W3CDTF">2016-04-22T05:43:52Z</dcterms:modified>
</cp:coreProperties>
</file>