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9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s2ax\Dropbox\EMT%20Paper\Data\HLE+TGFBi-3-21-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steinway:Dropbox:EMT%20Network%20Model%20Paper:Resubmission:EMTGeneralAsynchronousFull-5-6_S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steinway:Dropbox:EMT%20Network%20Model%20Paper:Resubmission:EMTGeneralAsynchronousFull-5-6_S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steinway:Dropbox:EMT%20Network%20Model%20Paper:Resubmission:EMTGeneralAsynchronousFull-6-1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steinway:Dropbox:EMT%20Network%20Model%20Paper:Resubmission:EMTGeneralAsynchronousFull-6-1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steinway:Dropbox:EMT%20Network%20Model%20Paper:Resubmission:EMTGeneralAsynchronousOldBcateninRule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evensteinway:Dropbox:EMT%20Network%20Model%20Paper:Resubmission:EMTGeneralAsynchronousFull-5-6_S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Sheet2!$S$223</c:f>
              <c:strCache>
                <c:ptCount val="1"/>
                <c:pt idx="0">
                  <c:v>HLE+DMSO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Sheet2!$T$225:$X$225</c:f>
                <c:numCache>
                  <c:formatCode>General</c:formatCode>
                  <c:ptCount val="5"/>
                  <c:pt idx="0">
                    <c:v>0.064</c:v>
                  </c:pt>
                  <c:pt idx="1">
                    <c:v>0.06</c:v>
                  </c:pt>
                  <c:pt idx="2">
                    <c:v>0.077</c:v>
                  </c:pt>
                  <c:pt idx="3">
                    <c:v>0.055</c:v>
                  </c:pt>
                  <c:pt idx="4">
                    <c:v>0.081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Sheet2!$T$222:$X$222</c:f>
              <c:strCache>
                <c:ptCount val="5"/>
                <c:pt idx="0">
                  <c:v>SNAI1</c:v>
                </c:pt>
                <c:pt idx="1">
                  <c:v>TWIST1</c:v>
                </c:pt>
                <c:pt idx="2">
                  <c:v>N-cadherin</c:v>
                </c:pt>
                <c:pt idx="3">
                  <c:v>E-cadherin</c:v>
                </c:pt>
                <c:pt idx="4">
                  <c:v>vimentin</c:v>
                </c:pt>
              </c:strCache>
            </c:strRef>
          </c:cat>
          <c:val>
            <c:numRef>
              <c:f>Sheet2!$T$223:$X$223</c:f>
              <c:numCache>
                <c:formatCode>General</c:formatCode>
                <c:ptCount val="5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</c:numCache>
            </c:numRef>
          </c:val>
        </c:ser>
        <c:ser>
          <c:idx val="1"/>
          <c:order val="1"/>
          <c:tx>
            <c:strRef>
              <c:f>Sheet2!$S$224</c:f>
              <c:strCache>
                <c:ptCount val="1"/>
                <c:pt idx="0">
                  <c:v>HLE+100nM LY2157299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Sheet2!$T$226:$X$226</c:f>
                <c:numCache>
                  <c:formatCode>General</c:formatCode>
                  <c:ptCount val="5"/>
                  <c:pt idx="0">
                    <c:v>0.043</c:v>
                  </c:pt>
                  <c:pt idx="1">
                    <c:v>0.032</c:v>
                  </c:pt>
                  <c:pt idx="2">
                    <c:v>0.026</c:v>
                  </c:pt>
                  <c:pt idx="3">
                    <c:v>0.31</c:v>
                  </c:pt>
                  <c:pt idx="4">
                    <c:v>0.029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Sheet2!$T$222:$X$222</c:f>
              <c:strCache>
                <c:ptCount val="5"/>
                <c:pt idx="0">
                  <c:v>SNAI1</c:v>
                </c:pt>
                <c:pt idx="1">
                  <c:v>TWIST1</c:v>
                </c:pt>
                <c:pt idx="2">
                  <c:v>N-cadherin</c:v>
                </c:pt>
                <c:pt idx="3">
                  <c:v>E-cadherin</c:v>
                </c:pt>
                <c:pt idx="4">
                  <c:v>vimentin</c:v>
                </c:pt>
              </c:strCache>
            </c:strRef>
          </c:cat>
          <c:val>
            <c:numRef>
              <c:f>Sheet2!$T$224:$X$224</c:f>
              <c:numCache>
                <c:formatCode>General</c:formatCode>
                <c:ptCount val="5"/>
                <c:pt idx="0">
                  <c:v>0.64</c:v>
                </c:pt>
                <c:pt idx="1">
                  <c:v>0.701</c:v>
                </c:pt>
                <c:pt idx="2">
                  <c:v>0.704</c:v>
                </c:pt>
                <c:pt idx="3">
                  <c:v>1.753</c:v>
                </c:pt>
                <c:pt idx="4">
                  <c:v>0.757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5863912"/>
        <c:axId val="2065860776"/>
      </c:barChart>
      <c:catAx>
        <c:axId val="2065863912"/>
        <c:scaling>
          <c:orientation val="minMax"/>
        </c:scaling>
        <c:delete val="0"/>
        <c:axPos val="b"/>
        <c:majorTickMark val="out"/>
        <c:minorTickMark val="none"/>
        <c:tickLblPos val="nextTo"/>
        <c:crossAx val="2065860776"/>
        <c:crosses val="autoZero"/>
        <c:auto val="1"/>
        <c:lblAlgn val="ctr"/>
        <c:lblOffset val="100"/>
        <c:noMultiLvlLbl val="0"/>
      </c:catAx>
      <c:valAx>
        <c:axId val="20658607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065863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46410920944387"/>
          <c:y val="0.0880001363465931"/>
          <c:w val="0.396761323923276"/>
          <c:h val="0.15877628932747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6531045062615"/>
          <c:y val="0.0607691502650898"/>
          <c:w val="0.765610267435104"/>
          <c:h val="0.767203977441935"/>
        </c:manualLayout>
      </c:layout>
      <c:lineChart>
        <c:grouping val="standard"/>
        <c:varyColors val="0"/>
        <c:ser>
          <c:idx val="0"/>
          <c:order val="0"/>
          <c:tx>
            <c:strRef>
              <c:f>'Plots 5x SHH=ON'!$A$3</c:f>
              <c:strCache>
                <c:ptCount val="1"/>
                <c:pt idx="0">
                  <c:v>Shh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 SHH=ON'!$B$2:$L$2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</c:numCache>
            </c:numRef>
          </c:cat>
          <c:val>
            <c:numRef>
              <c:f>'Plots 5x SHH=ON'!$B$3:$L$3</c:f>
              <c:numCache>
                <c:formatCode>General</c:formatCode>
                <c:ptCount val="11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 formatCode="0.00E+00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'Plots 5x SHH=ON'!$A$4</c:f>
              <c:strCache>
                <c:ptCount val="1"/>
                <c:pt idx="0">
                  <c:v>Gli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 SHH=ON'!$B$2:$L$2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</c:numCache>
            </c:numRef>
          </c:cat>
          <c:val>
            <c:numRef>
              <c:f>'Plots 5x SHH=ON'!$B$4:$L$4</c:f>
              <c:numCache>
                <c:formatCode>General</c:formatCode>
                <c:ptCount val="11"/>
                <c:pt idx="0">
                  <c:v>0.0</c:v>
                </c:pt>
                <c:pt idx="1">
                  <c:v>0.2287</c:v>
                </c:pt>
                <c:pt idx="2">
                  <c:v>0.6844</c:v>
                </c:pt>
                <c:pt idx="3" formatCode="0.00E+00">
                  <c:v>0.8841</c:v>
                </c:pt>
                <c:pt idx="4">
                  <c:v>0.9603</c:v>
                </c:pt>
                <c:pt idx="5">
                  <c:v>0.9853</c:v>
                </c:pt>
                <c:pt idx="6">
                  <c:v>0.9949</c:v>
                </c:pt>
                <c:pt idx="7">
                  <c:v>0.9988</c:v>
                </c:pt>
                <c:pt idx="8">
                  <c:v>0.9999</c:v>
                </c:pt>
                <c:pt idx="9">
                  <c:v>1.0</c:v>
                </c:pt>
                <c:pt idx="10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4632312"/>
        <c:axId val="2141512776"/>
      </c:lineChart>
      <c:catAx>
        <c:axId val="21446323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Time steps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2141512776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2141512776"/>
        <c:scaling>
          <c:orientation val="minMax"/>
          <c:max val="1.0"/>
        </c:scaling>
        <c:delete val="0"/>
        <c:axPos val="l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Node Activity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2144632312"/>
        <c:crosses val="autoZero"/>
        <c:crossBetween val="midCat"/>
        <c:majorUnit val="0.2"/>
      </c:valAx>
    </c:plotArea>
    <c:legend>
      <c:legendPos val="r"/>
      <c:layout>
        <c:manualLayout>
          <c:xMode val="edge"/>
          <c:yMode val="edge"/>
          <c:x val="0.658596307892145"/>
          <c:y val="0.227552818577577"/>
          <c:w val="0.22218957109071"/>
          <c:h val="0.232864907713992"/>
        </c:manualLayout>
      </c:layout>
      <c:overlay val="0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5568008017057"/>
          <c:y val="0.0607691502650898"/>
          <c:w val="0.769684533837367"/>
          <c:h val="0.767203977441935"/>
        </c:manualLayout>
      </c:layout>
      <c:lineChart>
        <c:grouping val="standard"/>
        <c:varyColors val="0"/>
        <c:ser>
          <c:idx val="0"/>
          <c:order val="0"/>
          <c:tx>
            <c:strRef>
              <c:f>'Plots 5x WNT=ON'!$A$3</c:f>
              <c:strCache>
                <c:ptCount val="1"/>
                <c:pt idx="0">
                  <c:v>Wnt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 WNT=ON'!$B$2:$N$2</c:f>
              <c:numCache>
                <c:formatCode>General</c:formatCode>
                <c:ptCount val="13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</c:numCache>
            </c:numRef>
          </c:cat>
          <c:val>
            <c:numRef>
              <c:f>'Plots 5x WNT=ON'!$B$3:$N$3</c:f>
              <c:numCache>
                <c:formatCode>General</c:formatCode>
                <c:ptCount val="13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 formatCode="0.00E+00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  <c:pt idx="10">
                  <c:v>1.0</c:v>
                </c:pt>
                <c:pt idx="11">
                  <c:v>1.0</c:v>
                </c:pt>
                <c:pt idx="12">
                  <c:v>1.0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'Plots 5x WNT=ON'!$A$4</c:f>
              <c:strCache>
                <c:ptCount val="1"/>
                <c:pt idx="0">
                  <c:v>Axin2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 WNT=ON'!$B$2:$N$2</c:f>
              <c:numCache>
                <c:formatCode>General</c:formatCode>
                <c:ptCount val="13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</c:numCache>
            </c:numRef>
          </c:cat>
          <c:val>
            <c:numRef>
              <c:f>'Plots 5x WNT=ON'!$B$4:$N$4</c:f>
              <c:numCache>
                <c:formatCode>General</c:formatCode>
                <c:ptCount val="13"/>
                <c:pt idx="0">
                  <c:v>0.0</c:v>
                </c:pt>
                <c:pt idx="1">
                  <c:v>0.0</c:v>
                </c:pt>
                <c:pt idx="2" formatCode="0.00E+00">
                  <c:v>0.0022</c:v>
                </c:pt>
                <c:pt idx="3" formatCode="0.00E+00">
                  <c:v>0.0468</c:v>
                </c:pt>
                <c:pt idx="4">
                  <c:v>0.2055</c:v>
                </c:pt>
                <c:pt idx="5">
                  <c:v>0.4386</c:v>
                </c:pt>
                <c:pt idx="6">
                  <c:v>0.6635</c:v>
                </c:pt>
                <c:pt idx="7">
                  <c:v>0.8141</c:v>
                </c:pt>
                <c:pt idx="8">
                  <c:v>0.9039</c:v>
                </c:pt>
                <c:pt idx="9">
                  <c:v>0.9525</c:v>
                </c:pt>
                <c:pt idx="10">
                  <c:v>0.9778</c:v>
                </c:pt>
                <c:pt idx="11">
                  <c:v>0.9896</c:v>
                </c:pt>
                <c:pt idx="12">
                  <c:v>0.9949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6101032"/>
        <c:axId val="2139799736"/>
      </c:lineChart>
      <c:catAx>
        <c:axId val="2136101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Time steps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2139799736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2139799736"/>
        <c:scaling>
          <c:orientation val="minMax"/>
          <c:max val="1.0"/>
        </c:scaling>
        <c:delete val="0"/>
        <c:axPos val="l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Node Activity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2136101032"/>
        <c:crosses val="autoZero"/>
        <c:crossBetween val="midCat"/>
        <c:majorUnit val="0.2"/>
      </c:valAx>
    </c:plotArea>
    <c:legend>
      <c:legendPos val="r"/>
      <c:layout>
        <c:manualLayout>
          <c:xMode val="edge"/>
          <c:yMode val="edge"/>
          <c:x val="0.694835081928294"/>
          <c:y val="0.265258346637927"/>
          <c:w val="0.260938420238046"/>
          <c:h val="0.228151704286937"/>
        </c:manualLayout>
      </c:layout>
      <c:overlay val="0"/>
      <c:txPr>
        <a:bodyPr/>
        <a:lstStyle/>
        <a:p>
          <a:pPr>
            <a:defRPr sz="1200" baseline="0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513184461732"/>
          <c:y val="0.0419163211651976"/>
          <c:w val="0.715177501472889"/>
          <c:h val="0.767203977441935"/>
        </c:manualLayout>
      </c:layout>
      <c:lineChart>
        <c:grouping val="standard"/>
        <c:varyColors val="0"/>
        <c:ser>
          <c:idx val="0"/>
          <c:order val="0"/>
          <c:tx>
            <c:strRef>
              <c:f>'Plots 5x'!$A$3</c:f>
              <c:strCache>
                <c:ptCount val="1"/>
                <c:pt idx="0">
                  <c:v>E-cadherin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5x'!$B$3:$Q$3</c:f>
              <c:numCache>
                <c:formatCode>General</c:formatCode>
                <c:ptCount val="16"/>
                <c:pt idx="0">
                  <c:v>1.0</c:v>
                </c:pt>
                <c:pt idx="1">
                  <c:v>1.0</c:v>
                </c:pt>
                <c:pt idx="2">
                  <c:v>0.9992</c:v>
                </c:pt>
                <c:pt idx="3">
                  <c:v>0.9787</c:v>
                </c:pt>
                <c:pt idx="4">
                  <c:v>0.8917</c:v>
                </c:pt>
                <c:pt idx="5">
                  <c:v>0.7261</c:v>
                </c:pt>
                <c:pt idx="6">
                  <c:v>0.5329</c:v>
                </c:pt>
                <c:pt idx="7">
                  <c:v>0.3541</c:v>
                </c:pt>
                <c:pt idx="8">
                  <c:v>0.2142</c:v>
                </c:pt>
                <c:pt idx="9">
                  <c:v>0.1212</c:v>
                </c:pt>
                <c:pt idx="10">
                  <c:v>0.0707</c:v>
                </c:pt>
                <c:pt idx="11">
                  <c:v>0.0361</c:v>
                </c:pt>
                <c:pt idx="12">
                  <c:v>0.0176</c:v>
                </c:pt>
                <c:pt idx="13" formatCode="0.00E+00">
                  <c:v>0.0088</c:v>
                </c:pt>
                <c:pt idx="14" formatCode="0.00E+00">
                  <c:v>0.0045</c:v>
                </c:pt>
                <c:pt idx="15" formatCode="0.00E+00">
                  <c:v>0.0025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'Plots 5x'!$A$4</c:f>
              <c:strCache>
                <c:ptCount val="1"/>
                <c:pt idx="0">
                  <c:v>SHH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5x'!$B$4:$Q$4</c:f>
              <c:numCache>
                <c:formatCode>General</c:formatCode>
                <c:ptCount val="16"/>
                <c:pt idx="0">
                  <c:v>0.0</c:v>
                </c:pt>
                <c:pt idx="1">
                  <c:v>0.1284</c:v>
                </c:pt>
                <c:pt idx="2">
                  <c:v>0.4625</c:v>
                </c:pt>
                <c:pt idx="3">
                  <c:v>0.6968</c:v>
                </c:pt>
                <c:pt idx="4">
                  <c:v>0.8317</c:v>
                </c:pt>
                <c:pt idx="5">
                  <c:v>0.9098</c:v>
                </c:pt>
                <c:pt idx="6">
                  <c:v>0.9532</c:v>
                </c:pt>
                <c:pt idx="7">
                  <c:v>0.9739</c:v>
                </c:pt>
                <c:pt idx="8">
                  <c:v>0.989</c:v>
                </c:pt>
                <c:pt idx="9">
                  <c:v>0.9946</c:v>
                </c:pt>
                <c:pt idx="10">
                  <c:v>0.9979</c:v>
                </c:pt>
                <c:pt idx="11">
                  <c:v>0.9992</c:v>
                </c:pt>
                <c:pt idx="12">
                  <c:v>0.9998</c:v>
                </c:pt>
                <c:pt idx="13">
                  <c:v>0.9999</c:v>
                </c:pt>
                <c:pt idx="14">
                  <c:v>1.0</c:v>
                </c:pt>
                <c:pt idx="15">
                  <c:v>1.0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'Plots 5x'!$A$5</c:f>
              <c:strCache>
                <c:ptCount val="1"/>
                <c:pt idx="0">
                  <c:v>GLI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5x'!$B$5:$Q$5</c:f>
              <c:numCache>
                <c:formatCode>General</c:formatCode>
                <c:ptCount val="16"/>
                <c:pt idx="0">
                  <c:v>0.0</c:v>
                </c:pt>
                <c:pt idx="1">
                  <c:v>0.0018</c:v>
                </c:pt>
                <c:pt idx="2" formatCode="0.00E+00">
                  <c:v>0.0683</c:v>
                </c:pt>
                <c:pt idx="3" formatCode="0.00E+00">
                  <c:v>0.2685</c:v>
                </c:pt>
                <c:pt idx="4">
                  <c:v>0.5116</c:v>
                </c:pt>
                <c:pt idx="5">
                  <c:v>0.6899</c:v>
                </c:pt>
                <c:pt idx="6">
                  <c:v>0.8189</c:v>
                </c:pt>
                <c:pt idx="7">
                  <c:v>0.8996</c:v>
                </c:pt>
                <c:pt idx="8">
                  <c:v>0.9448</c:v>
                </c:pt>
                <c:pt idx="9">
                  <c:v>0.9741</c:v>
                </c:pt>
                <c:pt idx="10">
                  <c:v>0.9882</c:v>
                </c:pt>
                <c:pt idx="11">
                  <c:v>0.9942</c:v>
                </c:pt>
                <c:pt idx="12">
                  <c:v>0.9977</c:v>
                </c:pt>
                <c:pt idx="13">
                  <c:v>0.9991</c:v>
                </c:pt>
                <c:pt idx="14">
                  <c:v>0.9996</c:v>
                </c:pt>
                <c:pt idx="15">
                  <c:v>0.9998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'Plots 5x'!$A$6</c:f>
              <c:strCache>
                <c:ptCount val="1"/>
                <c:pt idx="0">
                  <c:v>Wnt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x"/>
            <c:size val="12"/>
            <c:spPr>
              <a:ln>
                <a:solidFill>
                  <a:schemeClr val="tx1"/>
                </a:solidFill>
              </a:ln>
            </c:spPr>
          </c:marker>
          <c:val>
            <c:numRef>
              <c:f>'Plots 5x'!$B$6:$Q$6</c:f>
              <c:numCache>
                <c:formatCode>0.00E+00</c:formatCode>
                <c:ptCount val="16"/>
                <c:pt idx="0" formatCode="General">
                  <c:v>0.0</c:v>
                </c:pt>
                <c:pt idx="1">
                  <c:v>0.0005</c:v>
                </c:pt>
                <c:pt idx="2" formatCode="General">
                  <c:v>0.0169</c:v>
                </c:pt>
                <c:pt idx="3" formatCode="General">
                  <c:v>0.1229</c:v>
                </c:pt>
                <c:pt idx="4">
                  <c:v>0.3063</c:v>
                </c:pt>
                <c:pt idx="5" formatCode="General">
                  <c:v>0.5066</c:v>
                </c:pt>
                <c:pt idx="6" formatCode="General">
                  <c:v>0.675</c:v>
                </c:pt>
                <c:pt idx="7" formatCode="General">
                  <c:v>0.7973</c:v>
                </c:pt>
                <c:pt idx="8" formatCode="General">
                  <c:v>0.8804</c:v>
                </c:pt>
                <c:pt idx="9" formatCode="General">
                  <c:v>0.9341</c:v>
                </c:pt>
                <c:pt idx="10" formatCode="General">
                  <c:v>0.9662</c:v>
                </c:pt>
                <c:pt idx="11" formatCode="General">
                  <c:v>0.9836</c:v>
                </c:pt>
                <c:pt idx="12" formatCode="General">
                  <c:v>0.9921</c:v>
                </c:pt>
                <c:pt idx="13" formatCode="General">
                  <c:v>0.9963</c:v>
                </c:pt>
                <c:pt idx="14" formatCode="General">
                  <c:v>0.9987</c:v>
                </c:pt>
                <c:pt idx="15" formatCode="General">
                  <c:v>0.9991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'Plots 5x'!$A$7</c:f>
              <c:strCache>
                <c:ptCount val="1"/>
                <c:pt idx="0">
                  <c:v>AXIN2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5x'!$B$7:$Q$7</c:f>
              <c:numCache>
                <c:formatCode>0.00E+00</c:formatCode>
                <c:ptCount val="16"/>
                <c:pt idx="0" formatCode="General">
                  <c:v>0.0</c:v>
                </c:pt>
                <c:pt idx="1">
                  <c:v>0.0</c:v>
                </c:pt>
                <c:pt idx="2" formatCode="General">
                  <c:v>0.0</c:v>
                </c:pt>
                <c:pt idx="3">
                  <c:v>0.0009</c:v>
                </c:pt>
                <c:pt idx="4">
                  <c:v>0.0078</c:v>
                </c:pt>
                <c:pt idx="5">
                  <c:v>0.0404</c:v>
                </c:pt>
                <c:pt idx="6" formatCode="General">
                  <c:v>0.1175</c:v>
                </c:pt>
                <c:pt idx="7" formatCode="General">
                  <c:v>0.2454</c:v>
                </c:pt>
                <c:pt idx="8" formatCode="General">
                  <c:v>0.4053</c:v>
                </c:pt>
                <c:pt idx="9" formatCode="General">
                  <c:v>0.564</c:v>
                </c:pt>
                <c:pt idx="10" formatCode="General">
                  <c:v>0.703</c:v>
                </c:pt>
                <c:pt idx="11" formatCode="General">
                  <c:v>0.8076</c:v>
                </c:pt>
                <c:pt idx="12" formatCode="General">
                  <c:v>0.8819</c:v>
                </c:pt>
                <c:pt idx="13" formatCode="General">
                  <c:v>0.9333</c:v>
                </c:pt>
                <c:pt idx="14" formatCode="General">
                  <c:v>0.9606</c:v>
                </c:pt>
                <c:pt idx="15" formatCode="General">
                  <c:v>0.9782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'Plots 5x'!$A$8</c:f>
              <c:strCache>
                <c:ptCount val="1"/>
                <c:pt idx="0">
                  <c:v>EMT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5x'!$B$8:$Q$8</c:f>
              <c:numCache>
                <c:formatCode>General</c:formatCode>
                <c:ptCount val="16"/>
                <c:pt idx="0">
                  <c:v>0.0</c:v>
                </c:pt>
                <c:pt idx="1">
                  <c:v>0.0</c:v>
                </c:pt>
                <c:pt idx="2" formatCode="0.00E+00">
                  <c:v>0.0</c:v>
                </c:pt>
                <c:pt idx="3" formatCode="0.00E+00">
                  <c:v>0.006</c:v>
                </c:pt>
                <c:pt idx="4" formatCode="0.00E+00">
                  <c:v>0.0427</c:v>
                </c:pt>
                <c:pt idx="5" formatCode="0.00E+00">
                  <c:v>0.1406</c:v>
                </c:pt>
                <c:pt idx="6">
                  <c:v>0.2947</c:v>
                </c:pt>
                <c:pt idx="7">
                  <c:v>0.4693</c:v>
                </c:pt>
                <c:pt idx="8">
                  <c:v>0.6328</c:v>
                </c:pt>
                <c:pt idx="9">
                  <c:v>0.7678</c:v>
                </c:pt>
                <c:pt idx="10">
                  <c:v>0.8571</c:v>
                </c:pt>
                <c:pt idx="11">
                  <c:v>0.9164</c:v>
                </c:pt>
                <c:pt idx="12">
                  <c:v>0.9545</c:v>
                </c:pt>
                <c:pt idx="13">
                  <c:v>0.978</c:v>
                </c:pt>
                <c:pt idx="14">
                  <c:v>0.9879</c:v>
                </c:pt>
                <c:pt idx="15">
                  <c:v>0.9929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4654072"/>
        <c:axId val="2089771592"/>
      </c:lineChart>
      <c:catAx>
        <c:axId val="2134654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Time steps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2089771592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2089771592"/>
        <c:scaling>
          <c:orientation val="minMax"/>
          <c:max val="1.0"/>
        </c:scaling>
        <c:delete val="0"/>
        <c:axPos val="l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Node Activity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2134654072"/>
        <c:crossesAt val="1.0"/>
        <c:crossBetween val="midCat"/>
        <c:majorUnit val="0.2"/>
      </c:valAx>
    </c:plotArea>
    <c:legend>
      <c:legendPos val="r"/>
      <c:layout>
        <c:manualLayout>
          <c:xMode val="edge"/>
          <c:yMode val="edge"/>
          <c:x val="0.679001865505574"/>
          <c:y val="0.176951060936559"/>
          <c:w val="0.219521406978019"/>
          <c:h val="0.528180519830601"/>
        </c:manualLayout>
      </c:layout>
      <c:overlay val="0"/>
      <c:txPr>
        <a:bodyPr/>
        <a:lstStyle/>
        <a:p>
          <a:pPr>
            <a:defRPr sz="1200" baseline="0">
              <a:latin typeface="Cambria"/>
              <a:cs typeface="Cambria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513184461732"/>
          <c:y val="0.0419163211651976"/>
          <c:w val="0.715177501472889"/>
          <c:h val="0.767203977441935"/>
        </c:manualLayout>
      </c:layout>
      <c:lineChart>
        <c:grouping val="standard"/>
        <c:varyColors val="0"/>
        <c:ser>
          <c:idx val="0"/>
          <c:order val="0"/>
          <c:tx>
            <c:strRef>
              <c:f>'Plots 5x'!$A$3</c:f>
              <c:strCache>
                <c:ptCount val="1"/>
                <c:pt idx="0">
                  <c:v>E-cadherin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5x'!$B$3:$Q$3</c:f>
              <c:numCache>
                <c:formatCode>General</c:formatCode>
                <c:ptCount val="16"/>
                <c:pt idx="0">
                  <c:v>1.0</c:v>
                </c:pt>
                <c:pt idx="1">
                  <c:v>1.0</c:v>
                </c:pt>
                <c:pt idx="2">
                  <c:v>0.9992</c:v>
                </c:pt>
                <c:pt idx="3">
                  <c:v>0.9787</c:v>
                </c:pt>
                <c:pt idx="4">
                  <c:v>0.8917</c:v>
                </c:pt>
                <c:pt idx="5">
                  <c:v>0.7261</c:v>
                </c:pt>
                <c:pt idx="6">
                  <c:v>0.5329</c:v>
                </c:pt>
                <c:pt idx="7">
                  <c:v>0.3541</c:v>
                </c:pt>
                <c:pt idx="8">
                  <c:v>0.2142</c:v>
                </c:pt>
                <c:pt idx="9">
                  <c:v>0.1212</c:v>
                </c:pt>
                <c:pt idx="10">
                  <c:v>0.0707</c:v>
                </c:pt>
                <c:pt idx="11">
                  <c:v>0.0361</c:v>
                </c:pt>
                <c:pt idx="12">
                  <c:v>0.0176</c:v>
                </c:pt>
                <c:pt idx="13" formatCode="0.00E+00">
                  <c:v>0.0088</c:v>
                </c:pt>
                <c:pt idx="14" formatCode="0.00E+00">
                  <c:v>0.0045</c:v>
                </c:pt>
                <c:pt idx="15" formatCode="0.00E+00">
                  <c:v>0.0025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'Plots 5x'!$A$4</c:f>
              <c:strCache>
                <c:ptCount val="1"/>
                <c:pt idx="0">
                  <c:v>SHH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5x'!$B$4:$Q$4</c:f>
              <c:numCache>
                <c:formatCode>General</c:formatCode>
                <c:ptCount val="16"/>
                <c:pt idx="0">
                  <c:v>0.0</c:v>
                </c:pt>
                <c:pt idx="1">
                  <c:v>0.1284</c:v>
                </c:pt>
                <c:pt idx="2">
                  <c:v>0.4625</c:v>
                </c:pt>
                <c:pt idx="3">
                  <c:v>0.6968</c:v>
                </c:pt>
                <c:pt idx="4">
                  <c:v>0.8317</c:v>
                </c:pt>
                <c:pt idx="5">
                  <c:v>0.9098</c:v>
                </c:pt>
                <c:pt idx="6">
                  <c:v>0.9532</c:v>
                </c:pt>
                <c:pt idx="7">
                  <c:v>0.9739</c:v>
                </c:pt>
                <c:pt idx="8">
                  <c:v>0.989</c:v>
                </c:pt>
                <c:pt idx="9">
                  <c:v>0.9946</c:v>
                </c:pt>
                <c:pt idx="10">
                  <c:v>0.9979</c:v>
                </c:pt>
                <c:pt idx="11">
                  <c:v>0.9992</c:v>
                </c:pt>
                <c:pt idx="12">
                  <c:v>0.9998</c:v>
                </c:pt>
                <c:pt idx="13">
                  <c:v>0.9999</c:v>
                </c:pt>
                <c:pt idx="14">
                  <c:v>1.0</c:v>
                </c:pt>
                <c:pt idx="15">
                  <c:v>1.0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'Plots 5x'!$A$5</c:f>
              <c:strCache>
                <c:ptCount val="1"/>
                <c:pt idx="0">
                  <c:v>GLI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5x'!$B$5:$Q$5</c:f>
              <c:numCache>
                <c:formatCode>General</c:formatCode>
                <c:ptCount val="16"/>
                <c:pt idx="0">
                  <c:v>0.0</c:v>
                </c:pt>
                <c:pt idx="1">
                  <c:v>0.0018</c:v>
                </c:pt>
                <c:pt idx="2" formatCode="0.00E+00">
                  <c:v>0.0683</c:v>
                </c:pt>
                <c:pt idx="3" formatCode="0.00E+00">
                  <c:v>0.2685</c:v>
                </c:pt>
                <c:pt idx="4">
                  <c:v>0.5116</c:v>
                </c:pt>
                <c:pt idx="5">
                  <c:v>0.6899</c:v>
                </c:pt>
                <c:pt idx="6">
                  <c:v>0.8189</c:v>
                </c:pt>
                <c:pt idx="7">
                  <c:v>0.8996</c:v>
                </c:pt>
                <c:pt idx="8">
                  <c:v>0.9448</c:v>
                </c:pt>
                <c:pt idx="9">
                  <c:v>0.9741</c:v>
                </c:pt>
                <c:pt idx="10">
                  <c:v>0.9882</c:v>
                </c:pt>
                <c:pt idx="11">
                  <c:v>0.9942</c:v>
                </c:pt>
                <c:pt idx="12">
                  <c:v>0.9977</c:v>
                </c:pt>
                <c:pt idx="13">
                  <c:v>0.9991</c:v>
                </c:pt>
                <c:pt idx="14">
                  <c:v>0.9996</c:v>
                </c:pt>
                <c:pt idx="15">
                  <c:v>0.9998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'Plots 5x'!$A$6</c:f>
              <c:strCache>
                <c:ptCount val="1"/>
                <c:pt idx="0">
                  <c:v>Wnt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x"/>
            <c:size val="12"/>
            <c:spPr>
              <a:ln>
                <a:solidFill>
                  <a:schemeClr val="tx1"/>
                </a:solidFill>
              </a:ln>
            </c:spPr>
          </c:marker>
          <c:val>
            <c:numRef>
              <c:f>'Plots 5x'!$B$6:$Q$6</c:f>
              <c:numCache>
                <c:formatCode>0.00E+00</c:formatCode>
                <c:ptCount val="16"/>
                <c:pt idx="0" formatCode="General">
                  <c:v>0.0</c:v>
                </c:pt>
                <c:pt idx="1">
                  <c:v>0.0005</c:v>
                </c:pt>
                <c:pt idx="2" formatCode="General">
                  <c:v>0.0169</c:v>
                </c:pt>
                <c:pt idx="3" formatCode="General">
                  <c:v>0.1229</c:v>
                </c:pt>
                <c:pt idx="4">
                  <c:v>0.3063</c:v>
                </c:pt>
                <c:pt idx="5" formatCode="General">
                  <c:v>0.5066</c:v>
                </c:pt>
                <c:pt idx="6" formatCode="General">
                  <c:v>0.675</c:v>
                </c:pt>
                <c:pt idx="7" formatCode="General">
                  <c:v>0.7973</c:v>
                </c:pt>
                <c:pt idx="8" formatCode="General">
                  <c:v>0.8804</c:v>
                </c:pt>
                <c:pt idx="9" formatCode="General">
                  <c:v>0.9341</c:v>
                </c:pt>
                <c:pt idx="10" formatCode="General">
                  <c:v>0.9662</c:v>
                </c:pt>
                <c:pt idx="11" formatCode="General">
                  <c:v>0.9836</c:v>
                </c:pt>
                <c:pt idx="12" formatCode="General">
                  <c:v>0.9921</c:v>
                </c:pt>
                <c:pt idx="13" formatCode="General">
                  <c:v>0.9963</c:v>
                </c:pt>
                <c:pt idx="14" formatCode="General">
                  <c:v>0.9987</c:v>
                </c:pt>
                <c:pt idx="15" formatCode="General">
                  <c:v>0.9991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'Plots 5x'!$A$7</c:f>
              <c:strCache>
                <c:ptCount val="1"/>
                <c:pt idx="0">
                  <c:v>AXIN2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squar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5x'!$B$7:$Q$7</c:f>
              <c:numCache>
                <c:formatCode>0.00E+00</c:formatCode>
                <c:ptCount val="16"/>
                <c:pt idx="0" formatCode="General">
                  <c:v>0.0</c:v>
                </c:pt>
                <c:pt idx="1">
                  <c:v>0.0</c:v>
                </c:pt>
                <c:pt idx="2" formatCode="General">
                  <c:v>0.0</c:v>
                </c:pt>
                <c:pt idx="3">
                  <c:v>0.0009</c:v>
                </c:pt>
                <c:pt idx="4">
                  <c:v>0.0078</c:v>
                </c:pt>
                <c:pt idx="5">
                  <c:v>0.0404</c:v>
                </c:pt>
                <c:pt idx="6" formatCode="General">
                  <c:v>0.1175</c:v>
                </c:pt>
                <c:pt idx="7" formatCode="General">
                  <c:v>0.2454</c:v>
                </c:pt>
                <c:pt idx="8" formatCode="General">
                  <c:v>0.4053</c:v>
                </c:pt>
                <c:pt idx="9" formatCode="General">
                  <c:v>0.564</c:v>
                </c:pt>
                <c:pt idx="10" formatCode="General">
                  <c:v>0.703</c:v>
                </c:pt>
                <c:pt idx="11" formatCode="General">
                  <c:v>0.8076</c:v>
                </c:pt>
                <c:pt idx="12" formatCode="General">
                  <c:v>0.8819</c:v>
                </c:pt>
                <c:pt idx="13" formatCode="General">
                  <c:v>0.9333</c:v>
                </c:pt>
                <c:pt idx="14" formatCode="General">
                  <c:v>0.9606</c:v>
                </c:pt>
                <c:pt idx="15" formatCode="General">
                  <c:v>0.9782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'Plots 5x'!$A$8</c:f>
              <c:strCache>
                <c:ptCount val="1"/>
                <c:pt idx="0">
                  <c:v>EMT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val>
            <c:numRef>
              <c:f>'Plots 5x'!$B$8:$Q$8</c:f>
              <c:numCache>
                <c:formatCode>General</c:formatCode>
                <c:ptCount val="16"/>
                <c:pt idx="0">
                  <c:v>0.0</c:v>
                </c:pt>
                <c:pt idx="1">
                  <c:v>0.0</c:v>
                </c:pt>
                <c:pt idx="2" formatCode="0.00E+00">
                  <c:v>0.0</c:v>
                </c:pt>
                <c:pt idx="3" formatCode="0.00E+00">
                  <c:v>0.006</c:v>
                </c:pt>
                <c:pt idx="4" formatCode="0.00E+00">
                  <c:v>0.0427</c:v>
                </c:pt>
                <c:pt idx="5" formatCode="0.00E+00">
                  <c:v>0.1406</c:v>
                </c:pt>
                <c:pt idx="6">
                  <c:v>0.2947</c:v>
                </c:pt>
                <c:pt idx="7">
                  <c:v>0.4693</c:v>
                </c:pt>
                <c:pt idx="8">
                  <c:v>0.6328</c:v>
                </c:pt>
                <c:pt idx="9">
                  <c:v>0.7678</c:v>
                </c:pt>
                <c:pt idx="10">
                  <c:v>0.8571</c:v>
                </c:pt>
                <c:pt idx="11">
                  <c:v>0.9164</c:v>
                </c:pt>
                <c:pt idx="12">
                  <c:v>0.9545</c:v>
                </c:pt>
                <c:pt idx="13">
                  <c:v>0.978</c:v>
                </c:pt>
                <c:pt idx="14">
                  <c:v>0.9879</c:v>
                </c:pt>
                <c:pt idx="15">
                  <c:v>0.9929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4314424"/>
        <c:axId val="2139501800"/>
      </c:lineChart>
      <c:catAx>
        <c:axId val="2144314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Time steps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2139501800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2139501800"/>
        <c:scaling>
          <c:orientation val="minMax"/>
          <c:max val="1.0"/>
        </c:scaling>
        <c:delete val="0"/>
        <c:axPos val="l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Node Activity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2144314424"/>
        <c:crossesAt val="1.0"/>
        <c:crossBetween val="midCat"/>
        <c:majorUnit val="0.2"/>
      </c:valAx>
    </c:plotArea>
    <c:legend>
      <c:legendPos val="r"/>
      <c:layout>
        <c:manualLayout>
          <c:xMode val="edge"/>
          <c:yMode val="edge"/>
          <c:x val="0.679001865505574"/>
          <c:y val="0.176951060936559"/>
          <c:w val="0.219521406978019"/>
          <c:h val="0.528180519830601"/>
        </c:manualLayout>
      </c:layout>
      <c:overlay val="0"/>
      <c:txPr>
        <a:bodyPr/>
        <a:lstStyle/>
        <a:p>
          <a:pPr>
            <a:defRPr sz="1200" baseline="0">
              <a:latin typeface="Cambria"/>
              <a:cs typeface="Cambria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95403565525"/>
          <c:y val="0.0869234511151675"/>
          <c:w val="0.863492828069178"/>
          <c:h val="0.708842014184416"/>
        </c:manualLayout>
      </c:layout>
      <c:lineChart>
        <c:grouping val="standard"/>
        <c:varyColors val="0"/>
        <c:ser>
          <c:idx val="0"/>
          <c:order val="0"/>
          <c:tx>
            <c:strRef>
              <c:f>'Plots 5x'!$A$3</c:f>
              <c:strCache>
                <c:ptCount val="1"/>
                <c:pt idx="0">
                  <c:v>E-cadherin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12"/>
            <c:spPr>
              <a:solidFill>
                <a:srgbClr val="000000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5x'!$B$2:$Q$2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5x'!$B$3:$Q$3</c:f>
              <c:numCache>
                <c:formatCode>General</c:formatCode>
                <c:ptCount val="16"/>
                <c:pt idx="0">
                  <c:v>1.0</c:v>
                </c:pt>
                <c:pt idx="1">
                  <c:v>1.0</c:v>
                </c:pt>
                <c:pt idx="2">
                  <c:v>0.9991</c:v>
                </c:pt>
                <c:pt idx="3">
                  <c:v>0.9746</c:v>
                </c:pt>
                <c:pt idx="4">
                  <c:v>0.8762</c:v>
                </c:pt>
                <c:pt idx="5">
                  <c:v>0.706</c:v>
                </c:pt>
                <c:pt idx="6">
                  <c:v>0.5066</c:v>
                </c:pt>
                <c:pt idx="7">
                  <c:v>0.3269</c:v>
                </c:pt>
                <c:pt idx="8">
                  <c:v>0.1971</c:v>
                </c:pt>
                <c:pt idx="9">
                  <c:v>0.1117</c:v>
                </c:pt>
                <c:pt idx="10">
                  <c:v>0.0635</c:v>
                </c:pt>
                <c:pt idx="11">
                  <c:v>0.0326</c:v>
                </c:pt>
                <c:pt idx="12">
                  <c:v>0.017</c:v>
                </c:pt>
                <c:pt idx="13" formatCode="0.00E+00">
                  <c:v>0.0089</c:v>
                </c:pt>
                <c:pt idx="14" formatCode="0.00E+00">
                  <c:v>0.0039</c:v>
                </c:pt>
                <c:pt idx="15" formatCode="0.00E+00">
                  <c:v>0.0015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'Plots 5x'!$A$4</c:f>
              <c:strCache>
                <c:ptCount val="1"/>
                <c:pt idx="0">
                  <c:v>Wnt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x"/>
            <c:size val="12"/>
            <c:spPr>
              <a:ln>
                <a:solidFill>
                  <a:schemeClr val="tx1"/>
                </a:solidFill>
              </a:ln>
            </c:spPr>
          </c:marker>
          <c:cat>
            <c:numRef>
              <c:f>'Plots 5x'!$B$2:$Q$2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5x'!$B$4:$Q$4</c:f>
              <c:numCache>
                <c:formatCode>0.00E+00</c:formatCode>
                <c:ptCount val="16"/>
                <c:pt idx="0" formatCode="General">
                  <c:v>0.0</c:v>
                </c:pt>
                <c:pt idx="1">
                  <c:v>0.0001</c:v>
                </c:pt>
                <c:pt idx="2" formatCode="General">
                  <c:v>0.0196</c:v>
                </c:pt>
                <c:pt idx="3" formatCode="General">
                  <c:v>0.1238</c:v>
                </c:pt>
                <c:pt idx="4">
                  <c:v>0.3135</c:v>
                </c:pt>
                <c:pt idx="5" formatCode="General">
                  <c:v>0.5301</c:v>
                </c:pt>
                <c:pt idx="6" formatCode="General">
                  <c:v>0.6938</c:v>
                </c:pt>
                <c:pt idx="7" formatCode="General">
                  <c:v>0.8164</c:v>
                </c:pt>
                <c:pt idx="8" formatCode="General">
                  <c:v>0.8917</c:v>
                </c:pt>
                <c:pt idx="9" formatCode="General">
                  <c:v>0.9416</c:v>
                </c:pt>
                <c:pt idx="10" formatCode="General">
                  <c:v>0.9692</c:v>
                </c:pt>
                <c:pt idx="11" formatCode="General">
                  <c:v>0.9863</c:v>
                </c:pt>
                <c:pt idx="12" formatCode="General">
                  <c:v>0.9921</c:v>
                </c:pt>
                <c:pt idx="13" formatCode="General">
                  <c:v>0.9958</c:v>
                </c:pt>
                <c:pt idx="14" formatCode="General">
                  <c:v>0.9972</c:v>
                </c:pt>
                <c:pt idx="15" formatCode="General">
                  <c:v>0.9989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'Plots 5x'!#REF!</c:f>
              <c:strCache>
                <c:ptCount val="1"/>
                <c:pt idx="0">
                  <c:v>#REF!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circl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5x'!$B$2:$Q$2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ser>
          <c:idx val="5"/>
          <c:order val="3"/>
          <c:tx>
            <c:strRef>
              <c:f>'Plots 5x'!#REF!</c:f>
              <c:strCache>
                <c:ptCount val="1"/>
                <c:pt idx="0">
                  <c:v>#REF!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5x'!$B$2:$Q$2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'Plots 5x'!$A$5</c:f>
              <c:strCache>
                <c:ptCount val="1"/>
                <c:pt idx="0">
                  <c:v> b-catenin_memb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5x'!$B$2:$Q$2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5x'!$B$5:$Q$5</c:f>
              <c:numCache>
                <c:formatCode>General</c:formatCode>
                <c:ptCount val="16"/>
                <c:pt idx="0">
                  <c:v>1.0</c:v>
                </c:pt>
                <c:pt idx="1">
                  <c:v>1.0</c:v>
                </c:pt>
                <c:pt idx="2">
                  <c:v>0.9995</c:v>
                </c:pt>
                <c:pt idx="3">
                  <c:v>0.9841</c:v>
                </c:pt>
                <c:pt idx="4">
                  <c:v>0.9021</c:v>
                </c:pt>
                <c:pt idx="5">
                  <c:v>0.7418</c:v>
                </c:pt>
                <c:pt idx="6">
                  <c:v>0.5472</c:v>
                </c:pt>
                <c:pt idx="7">
                  <c:v>0.3611</c:v>
                </c:pt>
                <c:pt idx="8">
                  <c:v>0.2209</c:v>
                </c:pt>
                <c:pt idx="9">
                  <c:v>0.1264</c:v>
                </c:pt>
                <c:pt idx="10">
                  <c:v>0.0714</c:v>
                </c:pt>
                <c:pt idx="11">
                  <c:v>0.0386</c:v>
                </c:pt>
                <c:pt idx="12" formatCode="0.00E+00">
                  <c:v>0.0199</c:v>
                </c:pt>
                <c:pt idx="13">
                  <c:v>0.0102</c:v>
                </c:pt>
                <c:pt idx="14">
                  <c:v>0.0049</c:v>
                </c:pt>
                <c:pt idx="15">
                  <c:v>0.0018</c:v>
                </c:pt>
              </c:numCache>
            </c:numRef>
          </c:val>
          <c:smooth val="0"/>
        </c:ser>
        <c:ser>
          <c:idx val="2"/>
          <c:order val="5"/>
          <c:tx>
            <c:strRef>
              <c:f>'Plots 5x'!$A$6</c:f>
              <c:strCache>
                <c:ptCount val="1"/>
                <c:pt idx="0">
                  <c:v> b-catenin_nuc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12"/>
            <c:spPr>
              <a:solidFill>
                <a:srgbClr val="000000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5x'!$B$2:$Q$2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5x'!$B$6:$Q$6</c:f>
              <c:numCache>
                <c:formatCode>General</c:formatCode>
                <c:ptCount val="16"/>
                <c:pt idx="0">
                  <c:v>0.0</c:v>
                </c:pt>
                <c:pt idx="1">
                  <c:v>0.0</c:v>
                </c:pt>
                <c:pt idx="2" formatCode="0.00E+00">
                  <c:v>0.0001</c:v>
                </c:pt>
                <c:pt idx="3">
                  <c:v>0.0101</c:v>
                </c:pt>
                <c:pt idx="4">
                  <c:v>0.0763</c:v>
                </c:pt>
                <c:pt idx="5">
                  <c:v>0.2232</c:v>
                </c:pt>
                <c:pt idx="6">
                  <c:v>0.4147</c:v>
                </c:pt>
                <c:pt idx="7">
                  <c:v>0.6051</c:v>
                </c:pt>
                <c:pt idx="8">
                  <c:v>0.7531</c:v>
                </c:pt>
                <c:pt idx="9">
                  <c:v>0.8554</c:v>
                </c:pt>
                <c:pt idx="10">
                  <c:v>0.9194</c:v>
                </c:pt>
                <c:pt idx="11">
                  <c:v>0.9562</c:v>
                </c:pt>
                <c:pt idx="12">
                  <c:v>0.9778</c:v>
                </c:pt>
                <c:pt idx="13">
                  <c:v>0.9882</c:v>
                </c:pt>
                <c:pt idx="14">
                  <c:v>0.9947</c:v>
                </c:pt>
                <c:pt idx="15">
                  <c:v>0.9974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5997448"/>
        <c:axId val="-2145943912"/>
      </c:lineChart>
      <c:catAx>
        <c:axId val="-2145997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Time</a:t>
                </a:r>
              </a:p>
            </c:rich>
          </c:tx>
          <c:layout>
            <c:manualLayout>
              <c:xMode val="edge"/>
              <c:yMode val="edge"/>
              <c:x val="0.502562521106984"/>
              <c:y val="0.86412409783089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-2145943912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-2145943912"/>
        <c:scaling>
          <c:orientation val="minMax"/>
          <c:max val="1.0"/>
        </c:scaling>
        <c:delete val="0"/>
        <c:axPos val="l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Node Activity</a:t>
                </a:r>
              </a:p>
            </c:rich>
          </c:tx>
          <c:layout>
            <c:manualLayout>
              <c:xMode val="edge"/>
              <c:yMode val="edge"/>
              <c:x val="0.0"/>
              <c:y val="0.21868404249807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-2145997448"/>
        <c:crosses val="autoZero"/>
        <c:crossBetween val="between"/>
        <c:majorUnit val="0.2"/>
      </c:valAx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95676675561981"/>
          <c:y val="0.249966266167865"/>
          <c:w val="0.26486731483621"/>
          <c:h val="0.316463049698936"/>
        </c:manualLayout>
      </c:layout>
      <c:overlay val="0"/>
      <c:txPr>
        <a:bodyPr/>
        <a:lstStyle/>
        <a:p>
          <a:pPr>
            <a:defRPr sz="1200" baseline="0">
              <a:latin typeface="Cambria"/>
              <a:cs typeface="Cambria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514119661827"/>
          <c:y val="0.0534037706749577"/>
          <c:w val="0.838738468114564"/>
          <c:h val="0.785563320828247"/>
        </c:manualLayout>
      </c:layout>
      <c:lineChart>
        <c:grouping val="standard"/>
        <c:varyColors val="0"/>
        <c:ser>
          <c:idx val="0"/>
          <c:order val="0"/>
          <c:tx>
            <c:strRef>
              <c:f>'Plots 5x'!$A$80</c:f>
              <c:strCache>
                <c:ptCount val="1"/>
                <c:pt idx="0">
                  <c:v>E-cadherin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12"/>
            <c:spPr>
              <a:solidFill>
                <a:srgbClr val="000000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5x'!$B$79:$Q$79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5x'!$B$80:$Q$80</c:f>
              <c:numCache>
                <c:formatCode>General</c:formatCode>
                <c:ptCount val="16"/>
                <c:pt idx="0">
                  <c:v>1.0</c:v>
                </c:pt>
                <c:pt idx="1">
                  <c:v>0.9995</c:v>
                </c:pt>
                <c:pt idx="2">
                  <c:v>0.9655</c:v>
                </c:pt>
                <c:pt idx="3">
                  <c:v>0.7979</c:v>
                </c:pt>
                <c:pt idx="4">
                  <c:v>0.5357</c:v>
                </c:pt>
                <c:pt idx="5">
                  <c:v>0.3165</c:v>
                </c:pt>
                <c:pt idx="6">
                  <c:v>0.1652</c:v>
                </c:pt>
                <c:pt idx="7">
                  <c:v>0.0801</c:v>
                </c:pt>
                <c:pt idx="8">
                  <c:v>0.0354</c:v>
                </c:pt>
                <c:pt idx="9">
                  <c:v>0.015</c:v>
                </c:pt>
                <c:pt idx="10">
                  <c:v>0.0062</c:v>
                </c:pt>
                <c:pt idx="11">
                  <c:v>0.0031</c:v>
                </c:pt>
                <c:pt idx="12">
                  <c:v>0.0013</c:v>
                </c:pt>
                <c:pt idx="13" formatCode="0.00E+00">
                  <c:v>0.0004</c:v>
                </c:pt>
                <c:pt idx="14" formatCode="0.00E+00">
                  <c:v>0.0001</c:v>
                </c:pt>
                <c:pt idx="15" formatCode="0.00E+00">
                  <c:v>0.0001</c:v>
                </c:pt>
              </c:numCache>
            </c:numRef>
          </c:val>
          <c:smooth val="0"/>
        </c:ser>
        <c:ser>
          <c:idx val="3"/>
          <c:order val="1"/>
          <c:tx>
            <c:strRef>
              <c:f>'Plots 5x'!$A$81</c:f>
              <c:strCache>
                <c:ptCount val="1"/>
                <c:pt idx="0">
                  <c:v>Wnt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x"/>
            <c:size val="12"/>
            <c:spPr>
              <a:ln>
                <a:solidFill>
                  <a:schemeClr val="tx1"/>
                </a:solidFill>
              </a:ln>
            </c:spPr>
          </c:marker>
          <c:cat>
            <c:numRef>
              <c:f>'Plots 5x'!$B$79:$Q$79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5x'!$B$81:$Q$81</c:f>
              <c:numCache>
                <c:formatCode>0.00E+00</c:formatCode>
                <c:ptCount val="16"/>
                <c:pt idx="0" formatCode="General">
                  <c:v>0.0</c:v>
                </c:pt>
                <c:pt idx="1">
                  <c:v>0.0001</c:v>
                </c:pt>
                <c:pt idx="2" formatCode="General">
                  <c:v>0.0201</c:v>
                </c:pt>
                <c:pt idx="3" formatCode="General">
                  <c:v>0.1237</c:v>
                </c:pt>
                <c:pt idx="4">
                  <c:v>0.3166</c:v>
                </c:pt>
                <c:pt idx="5" formatCode="General">
                  <c:v>0.5247</c:v>
                </c:pt>
                <c:pt idx="6" formatCode="General">
                  <c:v>0.6983</c:v>
                </c:pt>
                <c:pt idx="7" formatCode="General">
                  <c:v>0.8215</c:v>
                </c:pt>
                <c:pt idx="8" formatCode="General">
                  <c:v>0.903</c:v>
                </c:pt>
                <c:pt idx="9" formatCode="General">
                  <c:v>0.9464</c:v>
                </c:pt>
                <c:pt idx="10" formatCode="General">
                  <c:v>0.9715</c:v>
                </c:pt>
                <c:pt idx="11" formatCode="General">
                  <c:v>0.9852</c:v>
                </c:pt>
                <c:pt idx="12" formatCode="General">
                  <c:v>0.9937</c:v>
                </c:pt>
                <c:pt idx="13" formatCode="General">
                  <c:v>0.9967</c:v>
                </c:pt>
                <c:pt idx="14" formatCode="General">
                  <c:v>0.9985</c:v>
                </c:pt>
                <c:pt idx="15" formatCode="General">
                  <c:v>0.9994</c:v>
                </c:pt>
              </c:numCache>
            </c:numRef>
          </c:val>
          <c:smooth val="0"/>
        </c:ser>
        <c:ser>
          <c:idx val="4"/>
          <c:order val="2"/>
          <c:tx>
            <c:strRef>
              <c:f>'Plots 5x'!#REF!</c:f>
              <c:strCache>
                <c:ptCount val="1"/>
                <c:pt idx="0">
                  <c:v>#REF!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circle"/>
            <c:size val="12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5x'!$B$79:$Q$79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ser>
          <c:idx val="5"/>
          <c:order val="3"/>
          <c:tx>
            <c:strRef>
              <c:f>'Plots 5x'!#REF!</c:f>
              <c:strCache>
                <c:ptCount val="1"/>
                <c:pt idx="0">
                  <c:v>#REF!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squar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5x'!$B$79:$Q$79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5x'!#REF!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smooth val="0"/>
        </c:ser>
        <c:ser>
          <c:idx val="1"/>
          <c:order val="4"/>
          <c:tx>
            <c:strRef>
              <c:f>'Plots 5x'!$A$82</c:f>
              <c:strCache>
                <c:ptCount val="1"/>
                <c:pt idx="0">
                  <c:v> b-catenin_memb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circle"/>
            <c:size val="12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5x'!$B$79:$Q$79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5x'!$B$82:$Q$82</c:f>
              <c:numCache>
                <c:formatCode>General</c:formatCode>
                <c:ptCount val="16"/>
                <c:pt idx="0">
                  <c:v>1.0</c:v>
                </c:pt>
                <c:pt idx="1">
                  <c:v>0.9967</c:v>
                </c:pt>
                <c:pt idx="2">
                  <c:v>0.8803</c:v>
                </c:pt>
                <c:pt idx="3">
                  <c:v>0.586</c:v>
                </c:pt>
                <c:pt idx="4">
                  <c:v>0.3261</c:v>
                </c:pt>
                <c:pt idx="5">
                  <c:v>0.1581</c:v>
                </c:pt>
                <c:pt idx="6">
                  <c:v>0.0693</c:v>
                </c:pt>
                <c:pt idx="7">
                  <c:v>0.0311</c:v>
                </c:pt>
                <c:pt idx="8">
                  <c:v>0.0129</c:v>
                </c:pt>
                <c:pt idx="9">
                  <c:v>0.0053</c:v>
                </c:pt>
                <c:pt idx="10">
                  <c:v>0.0024</c:v>
                </c:pt>
                <c:pt idx="11">
                  <c:v>0.0012</c:v>
                </c:pt>
                <c:pt idx="12" formatCode="0.00E+00">
                  <c:v>0.0002</c:v>
                </c:pt>
                <c:pt idx="13">
                  <c:v>0.0</c:v>
                </c:pt>
                <c:pt idx="14">
                  <c:v>0.0</c:v>
                </c:pt>
                <c:pt idx="15">
                  <c:v>0.0</c:v>
                </c:pt>
              </c:numCache>
            </c:numRef>
          </c:val>
          <c:smooth val="0"/>
        </c:ser>
        <c:ser>
          <c:idx val="2"/>
          <c:order val="5"/>
          <c:tx>
            <c:strRef>
              <c:f>'Plots 5x'!$A$83</c:f>
              <c:strCache>
                <c:ptCount val="1"/>
                <c:pt idx="0">
                  <c:v> b-catenin_nuc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triangle"/>
            <c:size val="12"/>
            <c:spPr>
              <a:solidFill>
                <a:srgbClr val="000000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'Plots 5x'!$B$79:$Q$79</c:f>
              <c:numCache>
                <c:formatCode>General</c:formatCode>
                <c:ptCount val="16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  <c:pt idx="11">
                  <c:v>11.0</c:v>
                </c:pt>
                <c:pt idx="12">
                  <c:v>12.0</c:v>
                </c:pt>
                <c:pt idx="13">
                  <c:v>13.0</c:v>
                </c:pt>
                <c:pt idx="14">
                  <c:v>14.0</c:v>
                </c:pt>
                <c:pt idx="15">
                  <c:v>15.0</c:v>
                </c:pt>
              </c:numCache>
            </c:numRef>
          </c:cat>
          <c:val>
            <c:numRef>
              <c:f>'Plots 5x'!$B$83:$Q$83</c:f>
              <c:numCache>
                <c:formatCode>General</c:formatCode>
                <c:ptCount val="16"/>
                <c:pt idx="0">
                  <c:v>0.0</c:v>
                </c:pt>
                <c:pt idx="1">
                  <c:v>0.007</c:v>
                </c:pt>
                <c:pt idx="2" formatCode="0.00E+00">
                  <c:v>0.1614</c:v>
                </c:pt>
                <c:pt idx="3">
                  <c:v>0.4713</c:v>
                </c:pt>
                <c:pt idx="4">
                  <c:v>0.7139</c:v>
                </c:pt>
                <c:pt idx="5">
                  <c:v>0.8632</c:v>
                </c:pt>
                <c:pt idx="6">
                  <c:v>0.9398</c:v>
                </c:pt>
                <c:pt idx="7">
                  <c:v>0.9725</c:v>
                </c:pt>
                <c:pt idx="8">
                  <c:v>0.9881</c:v>
                </c:pt>
                <c:pt idx="9">
                  <c:v>0.9956</c:v>
                </c:pt>
                <c:pt idx="10">
                  <c:v>0.9976</c:v>
                </c:pt>
                <c:pt idx="11">
                  <c:v>0.999</c:v>
                </c:pt>
                <c:pt idx="12">
                  <c:v>0.9998</c:v>
                </c:pt>
                <c:pt idx="13">
                  <c:v>1.0</c:v>
                </c:pt>
                <c:pt idx="14">
                  <c:v>1.0</c:v>
                </c:pt>
                <c:pt idx="15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6597976"/>
        <c:axId val="2138601000"/>
      </c:lineChart>
      <c:catAx>
        <c:axId val="-2146597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Time</a:t>
                </a:r>
              </a:p>
            </c:rich>
          </c:tx>
          <c:layout>
            <c:manualLayout>
              <c:xMode val="edge"/>
              <c:yMode val="edge"/>
              <c:x val="0.487370316135336"/>
              <c:y val="0.90880279161661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2138601000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2138601000"/>
        <c:scaling>
          <c:orientation val="minMax"/>
          <c:max val="1.0"/>
        </c:scaling>
        <c:delete val="0"/>
        <c:axPos val="l"/>
        <c:title>
          <c:tx>
            <c:rich>
              <a:bodyPr/>
              <a:lstStyle/>
              <a:p>
                <a:pPr>
                  <a:defRPr sz="1600" baseline="0">
                    <a:latin typeface="Cambria"/>
                    <a:cs typeface="Cambria"/>
                  </a:defRPr>
                </a:pPr>
                <a:r>
                  <a:rPr lang="en-US" sz="1600" baseline="0">
                    <a:latin typeface="Cambria"/>
                    <a:cs typeface="Cambria"/>
                  </a:rPr>
                  <a:t>Node Activity</a:t>
                </a:r>
              </a:p>
            </c:rich>
          </c:tx>
          <c:layout>
            <c:manualLayout>
              <c:xMode val="edge"/>
              <c:yMode val="edge"/>
              <c:x val="0.0087719283098618"/>
              <c:y val="0.24390010378447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 baseline="0">
                <a:latin typeface="Cambria"/>
                <a:cs typeface="Cambria"/>
              </a:defRPr>
            </a:pPr>
            <a:endParaRPr lang="en-US"/>
          </a:p>
        </c:txPr>
        <c:crossAx val="-2146597976"/>
        <c:crosses val="autoZero"/>
        <c:crossBetween val="between"/>
        <c:majorUnit val="0.2"/>
      </c:valAx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34964619477515"/>
          <c:y val="0.231876519872607"/>
          <c:w val="0.278031547332893"/>
          <c:h val="0.309117262518187"/>
        </c:manualLayout>
      </c:layout>
      <c:overlay val="0"/>
      <c:txPr>
        <a:bodyPr/>
        <a:lstStyle/>
        <a:p>
          <a:pPr>
            <a:defRPr sz="1200" baseline="0">
              <a:latin typeface="Cambria"/>
              <a:cs typeface="Cambria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59595B-6CC2-FC43-A8EC-A1CFD2AE6D66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67BFB6-FDEF-B34D-BCB4-CD8B5ADE2C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25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latin typeface="Cambria"/>
                <a:cs typeface="Cambria"/>
              </a:rPr>
              <a:t>Supplemental Figure 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A851F-02F2-5E49-A51A-AFAB5B43BF1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348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solidFill>
                  <a:srgbClr val="000000"/>
                </a:solidFill>
                <a:latin typeface="Cambria"/>
                <a:cs typeface="Cambria"/>
              </a:rPr>
              <a:t>Supplemental Figure</a:t>
            </a:r>
            <a:r>
              <a:rPr lang="en-US" sz="1200" b="1" baseline="0" dirty="0" smtClean="0">
                <a:solidFill>
                  <a:srgbClr val="000000"/>
                </a:solidFill>
                <a:latin typeface="Cambria"/>
                <a:cs typeface="Cambria"/>
              </a:rPr>
              <a:t> 2</a:t>
            </a:r>
            <a:r>
              <a:rPr lang="en-US" sz="1200" b="1" dirty="0" smtClean="0">
                <a:solidFill>
                  <a:srgbClr val="000000"/>
                </a:solidFill>
                <a:latin typeface="Cambria"/>
                <a:cs typeface="Cambria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A851F-02F2-5E49-A51A-AFAB5B43BF1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045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latin typeface="Cambria"/>
                <a:cs typeface="Cambria"/>
              </a:rPr>
              <a:t>Supplemental Figure 3.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A851F-02F2-5E49-A51A-AFAB5B43BF1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6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6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274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77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705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901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60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9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766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68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18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79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47CF4-DE7E-E940-B875-B95A5B889282}" type="datetimeFigureOut">
              <a:rPr lang="en-US" smtClean="0"/>
              <a:pPr/>
              <a:t>6/20/14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33BE4-C331-2341-A629-32058F23FAA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154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Relationship Id="rId3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Relationship Id="rId3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544854" y="5575757"/>
            <a:ext cx="58508" cy="89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72547"/>
              </p:ext>
            </p:extLst>
          </p:nvPr>
        </p:nvGraphicFramePr>
        <p:xfrm>
          <a:off x="1600853" y="276785"/>
          <a:ext cx="4041775" cy="293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800851" y="3205791"/>
            <a:ext cx="63610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Cambria"/>
                <a:cs typeface="Cambria"/>
              </a:rPr>
              <a:t>Supplemental Figure 1. </a:t>
            </a:r>
            <a:r>
              <a:rPr lang="en-US" sz="1400" b="1" dirty="0" err="1">
                <a:latin typeface="Cambria"/>
                <a:cs typeface="Cambria"/>
              </a:rPr>
              <a:t>TGF</a:t>
            </a:r>
            <a:r>
              <a:rPr lang="en-US" sz="1400" b="1" dirty="0" err="1">
                <a:latin typeface="Symbol" charset="2"/>
                <a:cs typeface="Symbol" charset="2"/>
              </a:rPr>
              <a:t>b</a:t>
            </a:r>
            <a:r>
              <a:rPr lang="en-US" sz="1400" b="1" dirty="0" err="1">
                <a:latin typeface="Cambria"/>
                <a:cs typeface="Cambria"/>
              </a:rPr>
              <a:t>R</a:t>
            </a:r>
            <a:r>
              <a:rPr lang="en-US" sz="1400" b="1" dirty="0">
                <a:latin typeface="Cambria"/>
                <a:cs typeface="Cambria"/>
              </a:rPr>
              <a:t> inhibition suppresses </a:t>
            </a:r>
            <a:r>
              <a:rPr lang="en-US" sz="1400" b="1" dirty="0" err="1">
                <a:latin typeface="Cambria"/>
                <a:cs typeface="Cambria"/>
              </a:rPr>
              <a:t>mesenchymal</a:t>
            </a:r>
            <a:r>
              <a:rPr lang="en-US" sz="1400" b="1" dirty="0">
                <a:latin typeface="Cambria"/>
                <a:cs typeface="Cambria"/>
              </a:rPr>
              <a:t> features in human HCC cell lines</a:t>
            </a:r>
            <a:r>
              <a:rPr lang="en-US" sz="1400" dirty="0">
                <a:latin typeface="Cambria"/>
                <a:cs typeface="Cambria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60262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4572" y="3001142"/>
            <a:ext cx="74707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mbria"/>
                <a:cs typeface="Cambria"/>
              </a:rPr>
              <a:t>Supplemental Figure 2. AXIN2 and GLI are induced by </a:t>
            </a:r>
            <a:r>
              <a:rPr lang="en-US" sz="1400" b="1" dirty="0" err="1">
                <a:latin typeface="Cambria"/>
                <a:cs typeface="Cambria"/>
              </a:rPr>
              <a:t>Wnt</a:t>
            </a:r>
            <a:r>
              <a:rPr lang="en-US" sz="1400" b="1" dirty="0">
                <a:latin typeface="Cambria"/>
                <a:cs typeface="Cambria"/>
              </a:rPr>
              <a:t> and SHH signals in the epithelial-to-</a:t>
            </a:r>
            <a:r>
              <a:rPr lang="en-US" sz="1400" b="1" dirty="0" err="1">
                <a:latin typeface="Cambria"/>
                <a:cs typeface="Cambria"/>
              </a:rPr>
              <a:t>mesenchymal</a:t>
            </a:r>
            <a:r>
              <a:rPr lang="en-US" sz="1400" b="1" dirty="0">
                <a:latin typeface="Cambria"/>
                <a:cs typeface="Cambria"/>
              </a:rPr>
              <a:t> transition network model. </a:t>
            </a:r>
            <a:endParaRPr lang="en-US" sz="1400" dirty="0">
              <a:latin typeface="Cambria"/>
              <a:cs typeface="Cambr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14300"/>
            <a:ext cx="4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A)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75080" y="101600"/>
            <a:ext cx="41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B)</a:t>
            </a:r>
            <a:endParaRPr lang="en-US" dirty="0">
              <a:latin typeface="Cambria"/>
              <a:cs typeface="Cambria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9216178"/>
              </p:ext>
            </p:extLst>
          </p:nvPr>
        </p:nvGraphicFramePr>
        <p:xfrm>
          <a:off x="423350" y="306584"/>
          <a:ext cx="4029127" cy="2694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2413886"/>
              </p:ext>
            </p:extLst>
          </p:nvPr>
        </p:nvGraphicFramePr>
        <p:xfrm>
          <a:off x="4789000" y="306584"/>
          <a:ext cx="3883453" cy="2694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59628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" y="6550223"/>
            <a:ext cx="9144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mbria"/>
                <a:cs typeface="Cambria"/>
              </a:rPr>
              <a:t>Supplemental Figure 3. </a:t>
            </a:r>
            <a:r>
              <a:rPr lang="en-US" sz="1400" dirty="0">
                <a:latin typeface="Cambria"/>
                <a:cs typeface="Cambria"/>
              </a:rPr>
              <a:t> </a:t>
            </a:r>
            <a:r>
              <a:rPr lang="en-US" sz="1400" b="1" dirty="0">
                <a:latin typeface="Cambria"/>
                <a:cs typeface="Cambria"/>
              </a:rPr>
              <a:t>All stable motifs (feedback loops) stabilizing the </a:t>
            </a:r>
            <a:r>
              <a:rPr lang="en-US" sz="1400" b="1" dirty="0" err="1" smtClean="0">
                <a:latin typeface="Cambria"/>
                <a:cs typeface="Cambria"/>
              </a:rPr>
              <a:t>TGF</a:t>
            </a:r>
            <a:r>
              <a:rPr lang="en-US" sz="1400" b="1" dirty="0" err="1">
                <a:latin typeface="Symbol" charset="2"/>
                <a:cs typeface="Cambria"/>
              </a:rPr>
              <a:t>b</a:t>
            </a:r>
            <a:r>
              <a:rPr lang="en-US" sz="1400" b="1" dirty="0" smtClean="0">
                <a:latin typeface="Cambria"/>
                <a:cs typeface="Cambria"/>
              </a:rPr>
              <a:t>-driven </a:t>
            </a:r>
            <a:r>
              <a:rPr lang="en-US" sz="1400" b="1" dirty="0">
                <a:latin typeface="Cambria"/>
                <a:cs typeface="Cambria"/>
              </a:rPr>
              <a:t>EMT phenotype. </a:t>
            </a:r>
            <a:r>
              <a:rPr lang="en-US" sz="1400" dirty="0">
                <a:latin typeface="Cambria"/>
                <a:cs typeface="Cambria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54" y="0"/>
            <a:ext cx="7651092" cy="6616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17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1" y="6288613"/>
            <a:ext cx="9144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mbria"/>
                <a:cs typeface="Cambria"/>
              </a:rPr>
              <a:t>Supplemental Figure </a:t>
            </a:r>
            <a:r>
              <a:rPr lang="en-US" sz="1400" b="1" dirty="0" smtClean="0">
                <a:latin typeface="Cambria"/>
                <a:cs typeface="Cambria"/>
              </a:rPr>
              <a:t>4. </a:t>
            </a:r>
            <a:r>
              <a:rPr lang="en-US" sz="1400" dirty="0">
                <a:latin typeface="Cambria"/>
                <a:cs typeface="Cambria"/>
              </a:rPr>
              <a:t> </a:t>
            </a:r>
            <a:r>
              <a:rPr lang="en-US" sz="1400" b="1" dirty="0" smtClean="0">
                <a:latin typeface="Cambria"/>
                <a:cs typeface="Cambria"/>
              </a:rPr>
              <a:t>The </a:t>
            </a:r>
            <a:r>
              <a:rPr lang="en-US" sz="1400" b="1" dirty="0">
                <a:latin typeface="Cambria"/>
                <a:cs typeface="Cambria"/>
              </a:rPr>
              <a:t>quantitative value of ratio between the timescale of the slow and fast processes does not matter as long as it is significantly larger than one</a:t>
            </a:r>
            <a:endParaRPr lang="en-US" sz="1400" dirty="0">
              <a:latin typeface="Cambria"/>
              <a:cs typeface="Cambri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21415" y="2645"/>
            <a:ext cx="78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645"/>
            <a:ext cx="78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5X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8405867"/>
              </p:ext>
            </p:extLst>
          </p:nvPr>
        </p:nvGraphicFramePr>
        <p:xfrm>
          <a:off x="0" y="358217"/>
          <a:ext cx="5035928" cy="2652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6042656"/>
              </p:ext>
            </p:extLst>
          </p:nvPr>
        </p:nvGraphicFramePr>
        <p:xfrm>
          <a:off x="4530915" y="358217"/>
          <a:ext cx="5035928" cy="2652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8908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26100" y="655358"/>
            <a:ext cx="35179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mbria"/>
                <a:cs typeface="Cambria"/>
              </a:rPr>
              <a:t>Supplemental Figure 5</a:t>
            </a:r>
            <a:r>
              <a:rPr lang="en-US" sz="1400" b="1" dirty="0" smtClean="0">
                <a:latin typeface="Cambria"/>
                <a:cs typeface="Cambria"/>
              </a:rPr>
              <a:t>. </a:t>
            </a:r>
            <a:r>
              <a:rPr lang="en-US" sz="1400" dirty="0">
                <a:latin typeface="Cambria"/>
                <a:cs typeface="Cambria"/>
              </a:rPr>
              <a:t> </a:t>
            </a:r>
            <a:r>
              <a:rPr lang="en-US" sz="1400" b="1" dirty="0" smtClean="0">
                <a:latin typeface="Cambria"/>
                <a:cs typeface="Cambria"/>
              </a:rPr>
              <a:t>Exploration of alternative rules to describe nuclear localization of </a:t>
            </a:r>
            <a:r>
              <a:rPr lang="en-US" sz="1400" b="1" dirty="0" smtClean="0">
                <a:latin typeface="Symbol" charset="2"/>
                <a:cs typeface="Symbol" charset="2"/>
              </a:rPr>
              <a:t>b</a:t>
            </a:r>
            <a:r>
              <a:rPr lang="en-US" sz="1400" b="1" dirty="0" smtClean="0">
                <a:latin typeface="Cambria"/>
                <a:cs typeface="Cambria"/>
              </a:rPr>
              <a:t>-catenin.</a:t>
            </a:r>
            <a:r>
              <a:rPr lang="en-US" sz="1400" dirty="0" smtClean="0">
                <a:latin typeface="Cambria"/>
                <a:cs typeface="Cambria"/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6399" y="0"/>
            <a:ext cx="18998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>
                <a:latin typeface="Cambria"/>
                <a:cs typeface="Cambria"/>
              </a:rPr>
              <a:t>Mutual Inhibition</a:t>
            </a:r>
            <a:endParaRPr lang="en-US" sz="1600" b="1" u="sng" dirty="0">
              <a:latin typeface="Cambria"/>
              <a:cs typeface="Cambri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6399" y="3390900"/>
            <a:ext cx="2608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err="1" smtClean="0">
                <a:latin typeface="Cambria"/>
                <a:cs typeface="Cambria"/>
              </a:rPr>
              <a:t>Uni</a:t>
            </a:r>
            <a:r>
              <a:rPr lang="en-US" sz="1600" b="1" u="sng" dirty="0" smtClean="0">
                <a:latin typeface="Cambria"/>
                <a:cs typeface="Cambria"/>
              </a:rPr>
              <a:t>-directional Inhibition</a:t>
            </a:r>
            <a:endParaRPr lang="en-US" sz="1600" b="1" u="sng" dirty="0">
              <a:latin typeface="Cambria"/>
              <a:cs typeface="Cambr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699" y="292435"/>
            <a:ext cx="6041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Symbol" charset="2"/>
                <a:cs typeface="Symbol" charset="2"/>
              </a:rPr>
              <a:t>b</a:t>
            </a:r>
            <a:r>
              <a:rPr lang="en-US" sz="1200" dirty="0" smtClean="0"/>
              <a:t>-</a:t>
            </a:r>
            <a:r>
              <a:rPr lang="en-US" sz="1200" dirty="0" err="1" smtClean="0"/>
              <a:t>catenin_nuc</a:t>
            </a:r>
            <a:r>
              <a:rPr lang="en-US" sz="1200" dirty="0"/>
              <a:t>*= not </a:t>
            </a:r>
            <a:r>
              <a:rPr lang="en-US" sz="1200" dirty="0" err="1"/>
              <a:t>Dest_compl</a:t>
            </a:r>
            <a:r>
              <a:rPr lang="en-US" sz="1200" dirty="0"/>
              <a:t> </a:t>
            </a:r>
            <a:r>
              <a:rPr lang="en-US" sz="1200" b="1" dirty="0"/>
              <a:t>and not </a:t>
            </a:r>
            <a:r>
              <a:rPr lang="en-US" sz="1200" b="1" dirty="0">
                <a:latin typeface="Symbol" charset="2"/>
                <a:cs typeface="Symbol" charset="2"/>
              </a:rPr>
              <a:t>b</a:t>
            </a:r>
            <a:r>
              <a:rPr lang="en-US" sz="1200" b="1" dirty="0"/>
              <a:t>-</a:t>
            </a:r>
            <a:r>
              <a:rPr lang="en-US" sz="1200" b="1" dirty="0" err="1" smtClean="0"/>
              <a:t>catenin_memb</a:t>
            </a:r>
            <a:r>
              <a:rPr lang="en-US" sz="1200" b="1" dirty="0" smtClean="0"/>
              <a:t> </a:t>
            </a:r>
            <a:r>
              <a:rPr lang="en-US" sz="1200" dirty="0" smtClean="0"/>
              <a:t>and </a:t>
            </a:r>
            <a:r>
              <a:rPr lang="en-US" sz="1200" dirty="0"/>
              <a:t>(not </a:t>
            </a:r>
            <a:r>
              <a:rPr lang="en-US" sz="1200" dirty="0" err="1"/>
              <a:t>Sufu</a:t>
            </a:r>
            <a:r>
              <a:rPr lang="en-US" sz="1200" dirty="0"/>
              <a:t> or not </a:t>
            </a:r>
            <a:r>
              <a:rPr lang="en-US" sz="1200" dirty="0" err="1"/>
              <a:t>Ecadherin</a:t>
            </a:r>
            <a:r>
              <a:rPr lang="en-US" sz="1200" dirty="0" smtClean="0"/>
              <a:t>)</a:t>
            </a:r>
          </a:p>
          <a:p>
            <a:r>
              <a:rPr lang="en-US" sz="1200" dirty="0" smtClean="0">
                <a:latin typeface="Symbol" charset="2"/>
                <a:cs typeface="Symbol" charset="2"/>
              </a:rPr>
              <a:t>b</a:t>
            </a:r>
            <a:r>
              <a:rPr lang="en-US" sz="1200" dirty="0" smtClean="0"/>
              <a:t>-</a:t>
            </a:r>
            <a:r>
              <a:rPr lang="en-US" sz="1200" dirty="0" err="1" smtClean="0"/>
              <a:t>catenin_memb</a:t>
            </a:r>
            <a:r>
              <a:rPr lang="en-US" sz="1200" dirty="0" smtClean="0"/>
              <a:t>*=</a:t>
            </a:r>
            <a:r>
              <a:rPr lang="en-US" sz="1200" dirty="0" err="1" smtClean="0"/>
              <a:t>Ecadherin</a:t>
            </a:r>
            <a:r>
              <a:rPr lang="en-US" sz="1200" dirty="0" smtClean="0"/>
              <a:t> and </a:t>
            </a:r>
            <a:r>
              <a:rPr lang="en-US" sz="1200" dirty="0"/>
              <a:t>not </a:t>
            </a:r>
            <a:r>
              <a:rPr lang="en-US" sz="1200" dirty="0" smtClean="0">
                <a:latin typeface="Symbol" charset="2"/>
                <a:cs typeface="Symbol" charset="2"/>
              </a:rPr>
              <a:t>b</a:t>
            </a:r>
            <a:r>
              <a:rPr lang="en-US" sz="1200" dirty="0" smtClean="0"/>
              <a:t>-</a:t>
            </a:r>
            <a:r>
              <a:rPr lang="en-US" sz="1200" dirty="0" err="1" smtClean="0"/>
              <a:t>catenin_nuc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77417" y="3699210"/>
            <a:ext cx="4253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Symbol" charset="2"/>
                <a:cs typeface="Symbol" charset="2"/>
              </a:rPr>
              <a:t>b</a:t>
            </a:r>
            <a:r>
              <a:rPr lang="en-US" sz="1200" dirty="0" smtClean="0"/>
              <a:t>-</a:t>
            </a:r>
            <a:r>
              <a:rPr lang="en-US" sz="1200" dirty="0" err="1" smtClean="0"/>
              <a:t>catenin_nuc</a:t>
            </a:r>
            <a:r>
              <a:rPr lang="en-US" sz="1200" dirty="0"/>
              <a:t>*= not </a:t>
            </a:r>
            <a:r>
              <a:rPr lang="en-US" sz="1200" dirty="0" err="1"/>
              <a:t>Dest_compl</a:t>
            </a:r>
            <a:r>
              <a:rPr lang="en-US" sz="1200" dirty="0"/>
              <a:t> </a:t>
            </a:r>
            <a:r>
              <a:rPr lang="en-US" sz="1200" dirty="0" smtClean="0"/>
              <a:t>and </a:t>
            </a:r>
            <a:r>
              <a:rPr lang="en-US" sz="1200" dirty="0"/>
              <a:t>(not </a:t>
            </a:r>
            <a:r>
              <a:rPr lang="en-US" sz="1200" dirty="0" err="1"/>
              <a:t>Sufu</a:t>
            </a:r>
            <a:r>
              <a:rPr lang="en-US" sz="1200" dirty="0"/>
              <a:t> or not </a:t>
            </a:r>
            <a:r>
              <a:rPr lang="en-US" sz="1200" dirty="0" err="1"/>
              <a:t>Ecadherin</a:t>
            </a:r>
            <a:r>
              <a:rPr lang="en-US" sz="1200" dirty="0" smtClean="0"/>
              <a:t>)</a:t>
            </a:r>
          </a:p>
          <a:p>
            <a:r>
              <a:rPr lang="en-US" sz="1200" dirty="0">
                <a:latin typeface="Symbol" charset="2"/>
                <a:cs typeface="Symbol" charset="2"/>
              </a:rPr>
              <a:t>b</a:t>
            </a:r>
            <a:r>
              <a:rPr lang="en-US" sz="1200" dirty="0"/>
              <a:t>-</a:t>
            </a:r>
            <a:r>
              <a:rPr lang="en-US" sz="1200" dirty="0" err="1" smtClean="0"/>
              <a:t>catenin_memb</a:t>
            </a:r>
            <a:r>
              <a:rPr lang="en-US" sz="1200" dirty="0" smtClean="0"/>
              <a:t>*</a:t>
            </a:r>
            <a:r>
              <a:rPr lang="en-US" sz="1200" dirty="0"/>
              <a:t>=</a:t>
            </a:r>
            <a:r>
              <a:rPr lang="en-US" sz="1200" dirty="0" err="1"/>
              <a:t>Ecadherin</a:t>
            </a:r>
            <a:r>
              <a:rPr lang="en-US" sz="1200" dirty="0"/>
              <a:t> and not </a:t>
            </a:r>
            <a:r>
              <a:rPr lang="en-US" sz="1200" dirty="0" smtClean="0">
                <a:latin typeface="Symbol" charset="2"/>
                <a:cs typeface="Symbol" charset="2"/>
              </a:rPr>
              <a:t>b</a:t>
            </a:r>
            <a:r>
              <a:rPr lang="en-US" sz="1200" dirty="0" smtClean="0"/>
              <a:t>-</a:t>
            </a:r>
            <a:r>
              <a:rPr lang="en-US" sz="1200" dirty="0" err="1" smtClean="0"/>
              <a:t>catenin_nuc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-25400" y="-25400"/>
            <a:ext cx="4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A)</a:t>
            </a:r>
            <a:endParaRPr lang="en-US" dirty="0">
              <a:latin typeface="Cambria"/>
              <a:cs typeface="Cambri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25400" y="3257034"/>
            <a:ext cx="41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"/>
                <a:cs typeface="Cambria"/>
              </a:rPr>
              <a:t>B)</a:t>
            </a:r>
            <a:endParaRPr lang="en-US" dirty="0">
              <a:latin typeface="Cambria"/>
              <a:cs typeface="Cambria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" y="653808"/>
            <a:ext cx="5626100" cy="2972558"/>
            <a:chOff x="1" y="3895998"/>
            <a:chExt cx="5626100" cy="2972558"/>
          </a:xfrm>
        </p:grpSpPr>
        <p:graphicFrame>
          <p:nvGraphicFramePr>
            <p:cNvPr id="13" name="Chart 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41048813"/>
                </p:ext>
              </p:extLst>
            </p:nvPr>
          </p:nvGraphicFramePr>
          <p:xfrm>
            <a:off x="1" y="3895998"/>
            <a:ext cx="5626100" cy="29725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4215449" y="5093029"/>
              <a:ext cx="135150" cy="2525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Symbol" charset="2"/>
                  <a:cs typeface="Symbol" charset="2"/>
                </a:rPr>
                <a:t>b</a:t>
              </a:r>
              <a:endParaRPr lang="en-US" sz="1200" dirty="0">
                <a:latin typeface="Symbol" charset="2"/>
                <a:cs typeface="Symbol" charset="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218098" y="5332912"/>
              <a:ext cx="135150" cy="2525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Symbol" charset="2"/>
                  <a:cs typeface="Symbol" charset="2"/>
                </a:rPr>
                <a:t>b</a:t>
              </a:r>
              <a:endParaRPr lang="en-US" sz="1200" dirty="0">
                <a:latin typeface="Symbol" charset="2"/>
                <a:cs typeface="Symbol" charset="2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50800" y="4160875"/>
            <a:ext cx="5791201" cy="2736440"/>
            <a:chOff x="-25400" y="717961"/>
            <a:chExt cx="5791201" cy="2736440"/>
          </a:xfrm>
        </p:grpSpPr>
        <p:graphicFrame>
          <p:nvGraphicFramePr>
            <p:cNvPr id="20" name="Chart 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40889471"/>
                </p:ext>
              </p:extLst>
            </p:nvPr>
          </p:nvGraphicFramePr>
          <p:xfrm>
            <a:off x="-25400" y="717961"/>
            <a:ext cx="5791201" cy="273644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4027904" y="1949314"/>
              <a:ext cx="125280" cy="23267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Symbol" charset="2"/>
                  <a:cs typeface="Symbol" charset="2"/>
                </a:rPr>
                <a:t>b</a:t>
              </a:r>
              <a:endParaRPr lang="en-US" sz="1200" dirty="0">
                <a:latin typeface="Symbol" charset="2"/>
                <a:cs typeface="Symbol" charset="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026669" y="1762239"/>
              <a:ext cx="125280" cy="23267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Symbol" charset="2"/>
                  <a:cs typeface="Symbol" charset="2"/>
                </a:rPr>
                <a:t>b</a:t>
              </a:r>
              <a:endParaRPr lang="en-US" sz="1200" dirty="0">
                <a:latin typeface="Symbol" charset="2"/>
                <a:cs typeface="Symbol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46780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166</Words>
  <Application>Microsoft Macintosh PowerPoint</Application>
  <PresentationFormat>On-screen Show (4:3)</PresentationFormat>
  <Paragraphs>39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Penn State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Steinway</dc:creator>
  <cp:lastModifiedBy>Steven Steinway</cp:lastModifiedBy>
  <cp:revision>35</cp:revision>
  <dcterms:created xsi:type="dcterms:W3CDTF">2014-01-23T03:14:44Z</dcterms:created>
  <dcterms:modified xsi:type="dcterms:W3CDTF">2014-06-20T17:56:17Z</dcterms:modified>
</cp:coreProperties>
</file>