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Default Extension="sldx" ContentType="application/vnd.openxmlformats-officedocument.presentationml.slide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321" r:id="rId2"/>
    <p:sldId id="323" r:id="rId3"/>
    <p:sldId id="338" r:id="rId4"/>
    <p:sldId id="342" r:id="rId5"/>
  </p:sldIdLst>
  <p:sldSz cx="6858000" cy="9144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908" autoAdjust="0"/>
    <p:restoredTop sz="94750" autoAdjust="0"/>
  </p:normalViewPr>
  <p:slideViewPr>
    <p:cSldViewPr>
      <p:cViewPr>
        <p:scale>
          <a:sx n="90" d="100"/>
          <a:sy n="90" d="100"/>
        </p:scale>
        <p:origin x="-1224" y="50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F1B7371-371B-4E2E-A6BF-0B8A79CBD06B}" type="datetimeFigureOut">
              <a:rPr lang="en-US" smtClean="0"/>
              <a:pPr/>
              <a:t>11/16/2015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97100" y="696913"/>
            <a:ext cx="2616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3328C4E8-F141-42D4-A5FB-C1C4D94F0B3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56694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BC9494-8877-4DBB-929C-AE1B62916F10}" type="datetimeFigureOut">
              <a:rPr lang="en-US" smtClean="0"/>
              <a:pPr/>
              <a:t>11/16/2015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E94877-3A81-4901-943E-422C385EB3D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BC9494-8877-4DBB-929C-AE1B62916F10}" type="datetimeFigureOut">
              <a:rPr lang="en-US" smtClean="0"/>
              <a:pPr/>
              <a:t>11/16/2015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E94877-3A81-4901-943E-422C385EB3D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BC9494-8877-4DBB-929C-AE1B62916F10}" type="datetimeFigureOut">
              <a:rPr lang="en-US" smtClean="0"/>
              <a:pPr/>
              <a:t>11/16/2015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E94877-3A81-4901-943E-422C385EB3D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BC9494-8877-4DBB-929C-AE1B62916F10}" type="datetimeFigureOut">
              <a:rPr lang="en-US" smtClean="0"/>
              <a:pPr/>
              <a:t>11/16/2015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E94877-3A81-4901-943E-422C385EB3D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BC9494-8877-4DBB-929C-AE1B62916F10}" type="datetimeFigureOut">
              <a:rPr lang="en-US" smtClean="0"/>
              <a:pPr/>
              <a:t>11/16/2015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E94877-3A81-4901-943E-422C385EB3D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BC9494-8877-4DBB-929C-AE1B62916F10}" type="datetimeFigureOut">
              <a:rPr lang="en-US" smtClean="0"/>
              <a:pPr/>
              <a:t>11/16/2015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E94877-3A81-4901-943E-422C385EB3D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BC9494-8877-4DBB-929C-AE1B62916F10}" type="datetimeFigureOut">
              <a:rPr lang="en-US" smtClean="0"/>
              <a:pPr/>
              <a:t>11/16/2015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E94877-3A81-4901-943E-422C385EB3D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BC9494-8877-4DBB-929C-AE1B62916F10}" type="datetimeFigureOut">
              <a:rPr lang="en-US" smtClean="0"/>
              <a:pPr/>
              <a:t>11/16/2015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E94877-3A81-4901-943E-422C385EB3D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BC9494-8877-4DBB-929C-AE1B62916F10}" type="datetimeFigureOut">
              <a:rPr lang="en-US" smtClean="0"/>
              <a:pPr/>
              <a:t>11/16/2015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E94877-3A81-4901-943E-422C385EB3D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BC9494-8877-4DBB-929C-AE1B62916F10}" type="datetimeFigureOut">
              <a:rPr lang="en-US" smtClean="0"/>
              <a:pPr/>
              <a:t>11/16/2015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E94877-3A81-4901-943E-422C385EB3D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BC9494-8877-4DBB-929C-AE1B62916F10}" type="datetimeFigureOut">
              <a:rPr lang="en-US" smtClean="0"/>
              <a:pPr/>
              <a:t>11/16/2015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E94877-3A81-4901-943E-422C385EB3D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ltGray"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BC9494-8877-4DBB-929C-AE1B62916F10}" type="datetimeFigureOut">
              <a:rPr lang="en-US" smtClean="0"/>
              <a:pPr/>
              <a:t>11/16/2015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E94877-3A81-4901-943E-422C385EB3D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2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PowerPoint_Slide2.sldx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3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71600" y="838200"/>
            <a:ext cx="3962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Supplemental Table 1</a:t>
            </a:r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Phenotypic characterization of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T-cells 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in expanded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T-cell 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lines. (A) Quantification of immune cell subsets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in 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expanded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T-cell 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lines.  (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B) Quantification 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of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T-cell 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subsets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in 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expanded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T-cell 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lines. </a:t>
            </a:r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56150328"/>
              </p:ext>
            </p:extLst>
          </p:nvPr>
        </p:nvGraphicFramePr>
        <p:xfrm>
          <a:off x="1331193" y="1905000"/>
          <a:ext cx="4282091" cy="3886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083" name="Worksheet" r:id="rId3" imgW="5048321" imgH="4581654" progId="Excel.Sheet.12">
                  <p:embed/>
                </p:oleObj>
              </mc:Choice>
              <mc:Fallback>
                <p:oleObj name="Worksheet" r:id="rId3" imgW="5048321" imgH="4581654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331193" y="1905000"/>
                        <a:ext cx="4282091" cy="3886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12178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676400" y="6266228"/>
            <a:ext cx="36576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Supplemental Figure 1.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 T-cell lines derived from all cytokine conditions generated IFN-gamma 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esponse 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to </a:t>
            </a:r>
            <a:r>
              <a:rPr lang="en-US" sz="1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neu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 p98 antigen. Shown are IFN-gamma responses to </a:t>
            </a:r>
            <a:r>
              <a:rPr lang="en-US" sz="1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neu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 p98 (black bars) and to irrelevant peptide  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IGFBP-2 p251-265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(empty bars) from individual cell line. * p&lt;0.05; ** p&lt;0.01; *** p&lt;0.001.  Data 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is representative of two experiments. </a:t>
            </a:r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74227131"/>
              </p:ext>
            </p:extLst>
          </p:nvPr>
        </p:nvGraphicFramePr>
        <p:xfrm>
          <a:off x="1676400" y="2362200"/>
          <a:ext cx="2743200" cy="387463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108" name="Prism 6" r:id="rId3" imgW="4079617" imgH="5763185" progId="Prism6.Document">
                  <p:embed/>
                </p:oleObj>
              </mc:Choice>
              <mc:Fallback>
                <p:oleObj name="Prism 6" r:id="rId3" imgW="4079617" imgH="5763185" progId="Prism6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676400" y="2362200"/>
                        <a:ext cx="2743200" cy="387463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807304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371600" y="5791200"/>
            <a:ext cx="388620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Supplemental Figure 2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.  Tumor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infiltrating 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CD8+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T-cells post T-cell infusions.  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CD8+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cells 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(bright green) within tumors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after 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infusions of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naïve </a:t>
            </a:r>
            <a:r>
              <a:rPr lang="en-US" sz="1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splenocytes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(I), or </a:t>
            </a:r>
            <a:r>
              <a:rPr lang="en-US" sz="1000" dirty="0" err="1">
                <a:latin typeface="Arial" panose="020B0604020202020204" pitchFamily="34" charset="0"/>
                <a:cs typeface="Arial" panose="020B0604020202020204" pitchFamily="34" charset="0"/>
              </a:rPr>
              <a:t>neu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p98 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specific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T-cells 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cultured with IL-2 (II), or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IL-2/ IL-21 (III) and IL-2/IL-7/IL-15 (IV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).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Original magnification 100X.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9851456"/>
              </p:ext>
            </p:extLst>
          </p:nvPr>
        </p:nvGraphicFramePr>
        <p:xfrm>
          <a:off x="1345693" y="2514600"/>
          <a:ext cx="4369307" cy="3276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191" name="Slide" r:id="rId3" imgW="4570388" imgH="3427437" progId="PowerPoint.Slide.12">
                  <p:embed/>
                </p:oleObj>
              </mc:Choice>
              <mc:Fallback>
                <p:oleObj name="Slide" r:id="rId3" imgW="4570388" imgH="3427437" progId="PowerPoint.Slide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345693" y="2514600"/>
                        <a:ext cx="4369307" cy="32766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3053462" y="2862590"/>
            <a:ext cx="22313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endParaRPr lang="en-US" sz="11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843790" y="2862590"/>
            <a:ext cx="26161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II</a:t>
            </a:r>
            <a:endParaRPr lang="en-US" sz="11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052718" y="4234934"/>
            <a:ext cx="30008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III</a:t>
            </a:r>
            <a:endParaRPr lang="en-US" sz="11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800600" y="4234934"/>
            <a:ext cx="31771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IV</a:t>
            </a:r>
            <a:endParaRPr lang="en-US" sz="11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06270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78934" y="4614530"/>
            <a:ext cx="3886200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Supplemental Figure 3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.  Polyfunctional human HER2 specific T cells can be generated from a breast cancer patients immunized with a HER2-peptide based vaccine and expanded with IL-21/IL-2. Shown are IL-17 and IFN-g- secreting T cells per well (10</a:t>
            </a:r>
            <a:r>
              <a:rPr lang="en-US" sz="1000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  T cells).  White columns, no-antigen controls;   black columns, HER2 peptide stimulated.  Bars 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are the mean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(± SE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of 5 replicates. ** p&lt;0.01; *** p&lt;0.001. </a:t>
            </a:r>
            <a:endParaRPr lang="en-US" sz="1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01634361"/>
              </p:ext>
            </p:extLst>
          </p:nvPr>
        </p:nvGraphicFramePr>
        <p:xfrm>
          <a:off x="1975965" y="2133600"/>
          <a:ext cx="3092137" cy="238858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6103" name="Prism 6" r:id="rId3" imgW="3956451" imgH="3055547" progId="Prism6.Document">
                  <p:embed/>
                </p:oleObj>
              </mc:Choice>
              <mc:Fallback>
                <p:oleObj name="Prism 6" r:id="rId3" imgW="3956451" imgH="3055547" progId="Prism6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975965" y="2133600"/>
                        <a:ext cx="3092137" cy="238858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2286000" y="68580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3106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lnDef>
      <a:spPr>
        <a:ln>
          <a:tailEnd type="arrow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2525</TotalTime>
  <Words>234</Words>
  <Application>Microsoft Office PowerPoint</Application>
  <PresentationFormat>On-screen Show (4:3)</PresentationFormat>
  <Paragraphs>8</Paragraphs>
  <Slides>4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3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Office Theme</vt:lpstr>
      <vt:lpstr>Worksheet</vt:lpstr>
      <vt:lpstr>Prism 6</vt:lpstr>
      <vt:lpstr>Slide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darlenen</dc:creator>
  <cp:lastModifiedBy>Dang, Yushe</cp:lastModifiedBy>
  <cp:revision>445</cp:revision>
  <cp:lastPrinted>2015-05-27T23:09:52Z</cp:lastPrinted>
  <dcterms:created xsi:type="dcterms:W3CDTF">2012-01-09T23:15:06Z</dcterms:created>
  <dcterms:modified xsi:type="dcterms:W3CDTF">2015-11-16T22:28:23Z</dcterms:modified>
</cp:coreProperties>
</file>