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
  </p:notesMasterIdLst>
  <p:sldIdLst>
    <p:sldId id="1297" r:id="rId2"/>
    <p:sldId id="1292" r:id="rId3"/>
  </p:sldIdLst>
  <p:sldSz cx="6858000" cy="9144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005EA4"/>
    <a:srgbClr val="DF0000"/>
    <a:srgbClr val="00518E"/>
    <a:srgbClr val="FF9999"/>
    <a:srgbClr val="FF7C80"/>
    <a:srgbClr val="3C3CBA"/>
    <a:srgbClr val="3F3FBF"/>
    <a:srgbClr val="2323DB"/>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7722" autoAdjust="0"/>
    <p:restoredTop sz="99770" autoAdjust="0"/>
  </p:normalViewPr>
  <p:slideViewPr>
    <p:cSldViewPr>
      <p:cViewPr>
        <p:scale>
          <a:sx n="80" d="100"/>
          <a:sy n="80" d="100"/>
        </p:scale>
        <p:origin x="-72" y="-72"/>
      </p:cViewPr>
      <p:guideLst>
        <p:guide orient="horz" pos="2880"/>
        <p:guide pos="2160"/>
      </p:guideLst>
    </p:cSldViewPr>
  </p:slideViewPr>
  <p:notesTextViewPr>
    <p:cViewPr>
      <p:scale>
        <a:sx n="100" d="100"/>
        <a:sy n="100" d="100"/>
      </p:scale>
      <p:origin x="0" y="0"/>
    </p:cViewPr>
  </p:notesTextViewPr>
  <p:sorterViewPr>
    <p:cViewPr>
      <p:scale>
        <a:sx n="170" d="100"/>
        <a:sy n="17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3" y="0"/>
            <a:ext cx="3037628" cy="464184"/>
          </a:xfrm>
          <a:prstGeom prst="rect">
            <a:avLst/>
          </a:prstGeom>
          <a:noFill/>
          <a:ln w="9525">
            <a:noFill/>
            <a:miter lim="800000"/>
            <a:headEnd/>
            <a:tailEnd/>
          </a:ln>
          <a:effectLst/>
        </p:spPr>
        <p:txBody>
          <a:bodyPr vert="horz" wrap="square" lIns="93057" tIns="46526" rIns="93057" bIns="46526" numCol="1" anchor="t" anchorCtr="0" compatLnSpc="1">
            <a:prstTxWarp prst="textNoShape">
              <a:avLst/>
            </a:prstTxWarp>
          </a:bodyPr>
          <a:lstStyle>
            <a:lvl1pPr defTabSz="929482">
              <a:defRPr sz="1200">
                <a:latin typeface="Arial" charset="0"/>
              </a:defRPr>
            </a:lvl1pPr>
          </a:lstStyle>
          <a:p>
            <a:pPr>
              <a:defRPr/>
            </a:pPr>
            <a:endParaRPr lang="en-US"/>
          </a:p>
        </p:txBody>
      </p:sp>
      <p:sp>
        <p:nvSpPr>
          <p:cNvPr id="19459" name="Rectangle 3"/>
          <p:cNvSpPr>
            <a:spLocks noGrp="1" noChangeArrowheads="1"/>
          </p:cNvSpPr>
          <p:nvPr>
            <p:ph type="dt" idx="1"/>
          </p:nvPr>
        </p:nvSpPr>
        <p:spPr bwMode="auto">
          <a:xfrm>
            <a:off x="3971183" y="0"/>
            <a:ext cx="3037628" cy="464184"/>
          </a:xfrm>
          <a:prstGeom prst="rect">
            <a:avLst/>
          </a:prstGeom>
          <a:noFill/>
          <a:ln w="9525">
            <a:noFill/>
            <a:miter lim="800000"/>
            <a:headEnd/>
            <a:tailEnd/>
          </a:ln>
          <a:effectLst/>
        </p:spPr>
        <p:txBody>
          <a:bodyPr vert="horz" wrap="square" lIns="93057" tIns="46526" rIns="93057" bIns="46526" numCol="1" anchor="t" anchorCtr="0" compatLnSpc="1">
            <a:prstTxWarp prst="textNoShape">
              <a:avLst/>
            </a:prstTxWarp>
          </a:bodyPr>
          <a:lstStyle>
            <a:lvl1pPr algn="r" defTabSz="929482">
              <a:defRPr sz="1200">
                <a:latin typeface="Arial" charset="0"/>
              </a:defRPr>
            </a:lvl1pPr>
          </a:lstStyle>
          <a:p>
            <a:pPr>
              <a:defRPr/>
            </a:pPr>
            <a:endParaRPr lang="en-US"/>
          </a:p>
        </p:txBody>
      </p:sp>
      <p:sp>
        <p:nvSpPr>
          <p:cNvPr id="59396" name="Rectangle 4"/>
          <p:cNvSpPr>
            <a:spLocks noGrp="1" noRot="1" noChangeAspect="1" noChangeArrowheads="1" noTextEdit="1"/>
          </p:cNvSpPr>
          <p:nvPr>
            <p:ph type="sldImg" idx="2"/>
          </p:nvPr>
        </p:nvSpPr>
        <p:spPr bwMode="auto">
          <a:xfrm>
            <a:off x="2198688" y="698500"/>
            <a:ext cx="2613025"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1" name="Rectangle 5"/>
          <p:cNvSpPr>
            <a:spLocks noGrp="1" noChangeArrowheads="1"/>
          </p:cNvSpPr>
          <p:nvPr>
            <p:ph type="body" sz="quarter" idx="3"/>
          </p:nvPr>
        </p:nvSpPr>
        <p:spPr bwMode="auto">
          <a:xfrm>
            <a:off x="699771" y="4416109"/>
            <a:ext cx="5610864" cy="4182426"/>
          </a:xfrm>
          <a:prstGeom prst="rect">
            <a:avLst/>
          </a:prstGeom>
          <a:noFill/>
          <a:ln w="9525">
            <a:noFill/>
            <a:miter lim="800000"/>
            <a:headEnd/>
            <a:tailEnd/>
          </a:ln>
          <a:effectLst/>
        </p:spPr>
        <p:txBody>
          <a:bodyPr vert="horz" wrap="square" lIns="93057" tIns="46526" rIns="93057" bIns="4652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9462" name="Rectangle 6"/>
          <p:cNvSpPr>
            <a:spLocks noGrp="1" noChangeArrowheads="1"/>
          </p:cNvSpPr>
          <p:nvPr>
            <p:ph type="ftr" sz="quarter" idx="4"/>
          </p:nvPr>
        </p:nvSpPr>
        <p:spPr bwMode="auto">
          <a:xfrm>
            <a:off x="3" y="8830630"/>
            <a:ext cx="3037628" cy="464184"/>
          </a:xfrm>
          <a:prstGeom prst="rect">
            <a:avLst/>
          </a:prstGeom>
          <a:noFill/>
          <a:ln w="9525">
            <a:noFill/>
            <a:miter lim="800000"/>
            <a:headEnd/>
            <a:tailEnd/>
          </a:ln>
          <a:effectLst/>
        </p:spPr>
        <p:txBody>
          <a:bodyPr vert="horz" wrap="square" lIns="93057" tIns="46526" rIns="93057" bIns="46526" numCol="1" anchor="b" anchorCtr="0" compatLnSpc="1">
            <a:prstTxWarp prst="textNoShape">
              <a:avLst/>
            </a:prstTxWarp>
          </a:bodyPr>
          <a:lstStyle>
            <a:lvl1pPr defTabSz="929482">
              <a:defRPr sz="1200">
                <a:latin typeface="Arial" charset="0"/>
              </a:defRPr>
            </a:lvl1pPr>
          </a:lstStyle>
          <a:p>
            <a:pPr>
              <a:defRPr/>
            </a:pPr>
            <a:endParaRPr lang="en-US"/>
          </a:p>
        </p:txBody>
      </p:sp>
      <p:sp>
        <p:nvSpPr>
          <p:cNvPr id="19463" name="Rectangle 7"/>
          <p:cNvSpPr>
            <a:spLocks noGrp="1" noChangeArrowheads="1"/>
          </p:cNvSpPr>
          <p:nvPr>
            <p:ph type="sldNum" sz="quarter" idx="5"/>
          </p:nvPr>
        </p:nvSpPr>
        <p:spPr bwMode="auto">
          <a:xfrm>
            <a:off x="3971183" y="8830630"/>
            <a:ext cx="3037628" cy="464184"/>
          </a:xfrm>
          <a:prstGeom prst="rect">
            <a:avLst/>
          </a:prstGeom>
          <a:noFill/>
          <a:ln w="9525">
            <a:noFill/>
            <a:miter lim="800000"/>
            <a:headEnd/>
            <a:tailEnd/>
          </a:ln>
          <a:effectLst/>
        </p:spPr>
        <p:txBody>
          <a:bodyPr vert="horz" wrap="square" lIns="93057" tIns="46526" rIns="93057" bIns="46526" numCol="1" anchor="b" anchorCtr="0" compatLnSpc="1">
            <a:prstTxWarp prst="textNoShape">
              <a:avLst/>
            </a:prstTxWarp>
          </a:bodyPr>
          <a:lstStyle>
            <a:lvl1pPr algn="r" defTabSz="929482">
              <a:defRPr sz="1200">
                <a:latin typeface="Arial" charset="0"/>
              </a:defRPr>
            </a:lvl1pPr>
          </a:lstStyle>
          <a:p>
            <a:pPr>
              <a:defRPr/>
            </a:pPr>
            <a:fld id="{6D8196F3-F959-4815-AFF7-E490868D5D9C}" type="slidenum">
              <a:rPr lang="en-US"/>
              <a:pPr>
                <a:defRPr/>
              </a:pPr>
              <a:t>‹#›</a:t>
            </a:fld>
            <a:endParaRPr lang="en-US"/>
          </a:p>
        </p:txBody>
      </p:sp>
    </p:spTree>
    <p:extLst>
      <p:ext uri="{BB962C8B-B14F-4D97-AF65-F5344CB8AC3E}">
        <p14:creationId xmlns:p14="http://schemas.microsoft.com/office/powerpoint/2010/main" val="32572185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038"/>
            <a:ext cx="58293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DC5CB3F-2224-4125-BC1B-721B14EC04DC}" type="slidenum">
              <a:rPr lang="en-US"/>
              <a:pPr>
                <a:defRPr/>
              </a:pPr>
              <a:t>‹#›</a:t>
            </a:fld>
            <a:endParaRPr lang="en-US"/>
          </a:p>
        </p:txBody>
      </p:sp>
    </p:spTree>
    <p:extLst>
      <p:ext uri="{BB962C8B-B14F-4D97-AF65-F5344CB8AC3E}">
        <p14:creationId xmlns:p14="http://schemas.microsoft.com/office/powerpoint/2010/main" val="2415019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3B77967-513D-4257-9C37-00689875C0F9}" type="slidenum">
              <a:rPr lang="en-US"/>
              <a:pPr>
                <a:defRPr/>
              </a:pPr>
              <a:t>‹#›</a:t>
            </a:fld>
            <a:endParaRPr lang="en-US"/>
          </a:p>
        </p:txBody>
      </p:sp>
    </p:spTree>
    <p:extLst>
      <p:ext uri="{BB962C8B-B14F-4D97-AF65-F5344CB8AC3E}">
        <p14:creationId xmlns:p14="http://schemas.microsoft.com/office/powerpoint/2010/main" val="1478674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713"/>
            <a:ext cx="1543050" cy="78009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713"/>
            <a:ext cx="4476750" cy="7800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87266C3-8AA3-431A-83FA-C7F64A8FDA79}" type="slidenum">
              <a:rPr lang="en-US"/>
              <a:pPr>
                <a:defRPr/>
              </a:pPr>
              <a:t>‹#›</a:t>
            </a:fld>
            <a:endParaRPr lang="en-US"/>
          </a:p>
        </p:txBody>
      </p:sp>
    </p:spTree>
    <p:extLst>
      <p:ext uri="{BB962C8B-B14F-4D97-AF65-F5344CB8AC3E}">
        <p14:creationId xmlns:p14="http://schemas.microsoft.com/office/powerpoint/2010/main" val="667847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86AA8CE-C113-4E47-9DE1-CFFBA051C6E5}" type="slidenum">
              <a:rPr lang="en-US"/>
              <a:pPr>
                <a:defRPr/>
              </a:pPr>
              <a:t>‹#›</a:t>
            </a:fld>
            <a:endParaRPr lang="en-US"/>
          </a:p>
        </p:txBody>
      </p:sp>
    </p:spTree>
    <p:extLst>
      <p:ext uri="{BB962C8B-B14F-4D97-AF65-F5344CB8AC3E}">
        <p14:creationId xmlns:p14="http://schemas.microsoft.com/office/powerpoint/2010/main" val="3761638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5875338"/>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DFF27E7-8C4C-41FD-939C-63EF2146C010}" type="slidenum">
              <a:rPr lang="en-US"/>
              <a:pPr>
                <a:defRPr/>
              </a:pPr>
              <a:t>‹#›</a:t>
            </a:fld>
            <a:endParaRPr lang="en-US"/>
          </a:p>
        </p:txBody>
      </p:sp>
    </p:spTree>
    <p:extLst>
      <p:ext uri="{BB962C8B-B14F-4D97-AF65-F5344CB8AC3E}">
        <p14:creationId xmlns:p14="http://schemas.microsoft.com/office/powerpoint/2010/main" val="701131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5052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38F8286-4B23-45F4-A582-68369BAE30CF}" type="slidenum">
              <a:rPr lang="en-US"/>
              <a:pPr>
                <a:defRPr/>
              </a:pPr>
              <a:t>‹#›</a:t>
            </a:fld>
            <a:endParaRPr lang="en-US"/>
          </a:p>
        </p:txBody>
      </p:sp>
    </p:spTree>
    <p:extLst>
      <p:ext uri="{BB962C8B-B14F-4D97-AF65-F5344CB8AC3E}">
        <p14:creationId xmlns:p14="http://schemas.microsoft.com/office/powerpoint/2010/main" val="2574419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E445F97-0274-4E43-AAC0-54F14C0B6E6D}" type="slidenum">
              <a:rPr lang="en-US"/>
              <a:pPr>
                <a:defRPr/>
              </a:pPr>
              <a:t>‹#›</a:t>
            </a:fld>
            <a:endParaRPr lang="en-US"/>
          </a:p>
        </p:txBody>
      </p:sp>
    </p:spTree>
    <p:extLst>
      <p:ext uri="{BB962C8B-B14F-4D97-AF65-F5344CB8AC3E}">
        <p14:creationId xmlns:p14="http://schemas.microsoft.com/office/powerpoint/2010/main" val="402966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E79F838-66AC-4A59-82C9-61D7B52FB7C3}" type="slidenum">
              <a:rPr lang="en-US"/>
              <a:pPr>
                <a:defRPr/>
              </a:pPr>
              <a:t>‹#›</a:t>
            </a:fld>
            <a:endParaRPr lang="en-US"/>
          </a:p>
        </p:txBody>
      </p:sp>
    </p:spTree>
    <p:extLst>
      <p:ext uri="{BB962C8B-B14F-4D97-AF65-F5344CB8AC3E}">
        <p14:creationId xmlns:p14="http://schemas.microsoft.com/office/powerpoint/2010/main" val="2235121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97CB0BE-5A1D-4F62-AF30-439639B4F694}" type="slidenum">
              <a:rPr lang="en-US"/>
              <a:pPr>
                <a:defRPr/>
              </a:pPr>
              <a:t>‹#›</a:t>
            </a:fld>
            <a:endParaRPr lang="en-US"/>
          </a:p>
        </p:txBody>
      </p:sp>
    </p:spTree>
    <p:extLst>
      <p:ext uri="{BB962C8B-B14F-4D97-AF65-F5344CB8AC3E}">
        <p14:creationId xmlns:p14="http://schemas.microsoft.com/office/powerpoint/2010/main" val="1340219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3538"/>
            <a:ext cx="2255838"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D827890-D3FA-462D-BF18-8B1432B41528}" type="slidenum">
              <a:rPr lang="en-US"/>
              <a:pPr>
                <a:defRPr/>
              </a:pPr>
              <a:t>‹#›</a:t>
            </a:fld>
            <a:endParaRPr lang="en-US"/>
          </a:p>
        </p:txBody>
      </p:sp>
    </p:spTree>
    <p:extLst>
      <p:ext uri="{BB962C8B-B14F-4D97-AF65-F5344CB8AC3E}">
        <p14:creationId xmlns:p14="http://schemas.microsoft.com/office/powerpoint/2010/main" val="1367052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400800"/>
            <a:ext cx="4114800" cy="7556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8DA1B4A-E493-4CF0-BD6F-89D4F5AC13DC}" type="slidenum">
              <a:rPr lang="en-US"/>
              <a:pPr>
                <a:defRPr/>
              </a:pPr>
              <a:t>‹#›</a:t>
            </a:fld>
            <a:endParaRPr lang="en-US"/>
          </a:p>
        </p:txBody>
      </p:sp>
    </p:spTree>
    <p:extLst>
      <p:ext uri="{BB962C8B-B14F-4D97-AF65-F5344CB8AC3E}">
        <p14:creationId xmlns:p14="http://schemas.microsoft.com/office/powerpoint/2010/main" val="28839749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66713"/>
            <a:ext cx="61722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342900" y="2133600"/>
            <a:ext cx="6172200" cy="603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342900" y="8326438"/>
            <a:ext cx="1600200" cy="635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2343150" y="8326438"/>
            <a:ext cx="2171700" cy="635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4914900" y="8326438"/>
            <a:ext cx="1600200" cy="635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877681E8-D647-48A4-8A86-C10B6B7B3CB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7"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l="5086" t="23460" r="55496" b="4044"/>
          <a:stretch>
            <a:fillRect/>
          </a:stretch>
        </p:blipFill>
        <p:spPr bwMode="auto">
          <a:xfrm>
            <a:off x="271463" y="593725"/>
            <a:ext cx="3902075" cy="3057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8"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l="7277" t="24422" r="58345" b="12019"/>
          <a:stretch>
            <a:fillRect/>
          </a:stretch>
        </p:blipFill>
        <p:spPr bwMode="auto">
          <a:xfrm>
            <a:off x="271463" y="3846512"/>
            <a:ext cx="3919537" cy="3087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439" name="TextBox 11"/>
          <p:cNvSpPr txBox="1">
            <a:spLocks noChangeArrowheads="1"/>
          </p:cNvSpPr>
          <p:nvPr/>
        </p:nvSpPr>
        <p:spPr bwMode="auto">
          <a:xfrm>
            <a:off x="1295400" y="592137"/>
            <a:ext cx="8318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a:solidFill>
                  <a:srgbClr val="00B050"/>
                </a:solidFill>
              </a:rPr>
              <a:t>798 - 804</a:t>
            </a:r>
          </a:p>
        </p:txBody>
      </p:sp>
      <p:cxnSp>
        <p:nvCxnSpPr>
          <p:cNvPr id="14" name="Straight Arrow Connector 13"/>
          <p:cNvCxnSpPr>
            <a:stCxn id="18439" idx="2"/>
          </p:cNvCxnSpPr>
          <p:nvPr/>
        </p:nvCxnSpPr>
        <p:spPr>
          <a:xfrm flipH="1">
            <a:off x="1647825" y="868362"/>
            <a:ext cx="63500" cy="355600"/>
          </a:xfrm>
          <a:prstGeom prst="straightConnector1">
            <a:avLst/>
          </a:prstGeom>
          <a:ln w="31750">
            <a:solidFill>
              <a:srgbClr val="00CC99"/>
            </a:solidFill>
            <a:tailEnd type="triangle"/>
          </a:ln>
        </p:spPr>
        <p:style>
          <a:lnRef idx="1">
            <a:schemeClr val="accent1"/>
          </a:lnRef>
          <a:fillRef idx="0">
            <a:schemeClr val="accent1"/>
          </a:fillRef>
          <a:effectRef idx="0">
            <a:schemeClr val="accent1"/>
          </a:effectRef>
          <a:fontRef idx="minor">
            <a:schemeClr val="tx1"/>
          </a:fontRef>
        </p:style>
      </p:cxnSp>
      <p:sp>
        <p:nvSpPr>
          <p:cNvPr id="18441" name="TextBox 17"/>
          <p:cNvSpPr txBox="1">
            <a:spLocks noChangeArrowheads="1"/>
          </p:cNvSpPr>
          <p:nvPr/>
        </p:nvSpPr>
        <p:spPr bwMode="auto">
          <a:xfrm>
            <a:off x="955675" y="1401762"/>
            <a:ext cx="43973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a:solidFill>
                  <a:srgbClr val="FFC000"/>
                </a:solidFill>
              </a:rPr>
              <a:t>187</a:t>
            </a:r>
          </a:p>
        </p:txBody>
      </p:sp>
      <p:sp>
        <p:nvSpPr>
          <p:cNvPr id="18442" name="TextBox 18"/>
          <p:cNvSpPr txBox="1">
            <a:spLocks noChangeArrowheads="1"/>
          </p:cNvSpPr>
          <p:nvPr/>
        </p:nvSpPr>
        <p:spPr bwMode="auto">
          <a:xfrm>
            <a:off x="1201738" y="1582737"/>
            <a:ext cx="4397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a:solidFill>
                  <a:srgbClr val="FFC000"/>
                </a:solidFill>
              </a:rPr>
              <a:t>194</a:t>
            </a:r>
          </a:p>
        </p:txBody>
      </p:sp>
      <p:sp>
        <p:nvSpPr>
          <p:cNvPr id="18443" name="TextBox 19"/>
          <p:cNvSpPr txBox="1">
            <a:spLocks noChangeArrowheads="1"/>
          </p:cNvSpPr>
          <p:nvPr/>
        </p:nvSpPr>
        <p:spPr bwMode="auto">
          <a:xfrm>
            <a:off x="1565275" y="1541462"/>
            <a:ext cx="6683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a:solidFill>
                  <a:srgbClr val="FFC000"/>
                </a:solidFill>
              </a:rPr>
              <a:t>212</a:t>
            </a:r>
          </a:p>
        </p:txBody>
      </p:sp>
      <p:sp>
        <p:nvSpPr>
          <p:cNvPr id="18444" name="TextBox 20"/>
          <p:cNvSpPr txBox="1">
            <a:spLocks noChangeArrowheads="1"/>
          </p:cNvSpPr>
          <p:nvPr/>
        </p:nvSpPr>
        <p:spPr bwMode="auto">
          <a:xfrm>
            <a:off x="650875" y="5059362"/>
            <a:ext cx="5238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a:solidFill>
                  <a:srgbClr val="FFC000"/>
                </a:solidFill>
              </a:rPr>
              <a:t>1784</a:t>
            </a:r>
          </a:p>
        </p:txBody>
      </p:sp>
      <p:sp>
        <p:nvSpPr>
          <p:cNvPr id="18445" name="TextBox 21"/>
          <p:cNvSpPr txBox="1">
            <a:spLocks noChangeArrowheads="1"/>
          </p:cNvSpPr>
          <p:nvPr/>
        </p:nvSpPr>
        <p:spPr bwMode="auto">
          <a:xfrm>
            <a:off x="1268413" y="6124575"/>
            <a:ext cx="52546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a:solidFill>
                  <a:srgbClr val="FFC000"/>
                </a:solidFill>
              </a:rPr>
              <a:t>1774</a:t>
            </a:r>
          </a:p>
        </p:txBody>
      </p:sp>
      <p:sp>
        <p:nvSpPr>
          <p:cNvPr id="18446" name="TextBox 22"/>
          <p:cNvSpPr txBox="1">
            <a:spLocks noChangeArrowheads="1"/>
          </p:cNvSpPr>
          <p:nvPr/>
        </p:nvSpPr>
        <p:spPr bwMode="auto">
          <a:xfrm>
            <a:off x="1717675" y="5392737"/>
            <a:ext cx="6683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a:solidFill>
                  <a:srgbClr val="FFC000"/>
                </a:solidFill>
              </a:rPr>
              <a:t>1983</a:t>
            </a:r>
          </a:p>
        </p:txBody>
      </p:sp>
      <p:sp>
        <p:nvSpPr>
          <p:cNvPr id="18447" name="TextBox 23"/>
          <p:cNvSpPr txBox="1">
            <a:spLocks noChangeArrowheads="1"/>
          </p:cNvSpPr>
          <p:nvPr/>
        </p:nvSpPr>
        <p:spPr bwMode="auto">
          <a:xfrm>
            <a:off x="1108075" y="5468937"/>
            <a:ext cx="4397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a:solidFill>
                  <a:srgbClr val="00B050"/>
                </a:solidFill>
              </a:rPr>
              <a:t>902</a:t>
            </a:r>
          </a:p>
        </p:txBody>
      </p:sp>
      <p:sp>
        <p:nvSpPr>
          <p:cNvPr id="18448" name="TextBox 24"/>
          <p:cNvSpPr txBox="1">
            <a:spLocks noChangeArrowheads="1"/>
          </p:cNvSpPr>
          <p:nvPr/>
        </p:nvSpPr>
        <p:spPr bwMode="auto">
          <a:xfrm>
            <a:off x="1108075" y="5745162"/>
            <a:ext cx="5238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a:solidFill>
                  <a:srgbClr val="00B050"/>
                </a:solidFill>
              </a:rPr>
              <a:t>1060</a:t>
            </a:r>
          </a:p>
        </p:txBody>
      </p:sp>
      <p:sp>
        <p:nvSpPr>
          <p:cNvPr id="18449" name="TextBox 16"/>
          <p:cNvSpPr txBox="1">
            <a:spLocks noChangeArrowheads="1"/>
          </p:cNvSpPr>
          <p:nvPr/>
        </p:nvSpPr>
        <p:spPr bwMode="auto">
          <a:xfrm>
            <a:off x="4321175" y="592137"/>
            <a:ext cx="2413289"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200" b="1" u="sng" dirty="0"/>
          </a:p>
          <a:p>
            <a:pPr eaLnBrk="1" hangingPunct="1">
              <a:spcBef>
                <a:spcPct val="0"/>
              </a:spcBef>
              <a:buFontTx/>
              <a:buNone/>
            </a:pPr>
            <a:r>
              <a:rPr lang="en-US" altLang="en-US" sz="1200" b="1" u="sng" dirty="0"/>
              <a:t>Patient </a:t>
            </a:r>
            <a:r>
              <a:rPr lang="en-US" altLang="en-US" sz="1200" b="1" u="sng" dirty="0" smtClean="0"/>
              <a:t>UM3</a:t>
            </a:r>
            <a:endParaRPr lang="en-US" altLang="en-US" sz="1200" b="1" u="sng" dirty="0"/>
          </a:p>
          <a:p>
            <a:pPr eaLnBrk="1" hangingPunct="1">
              <a:spcBef>
                <a:spcPct val="0"/>
              </a:spcBef>
              <a:buFontTx/>
              <a:buNone/>
            </a:pPr>
            <a:endParaRPr lang="en-US" altLang="en-US" sz="1200" b="1" u="sng" dirty="0"/>
          </a:p>
          <a:p>
            <a:pPr eaLnBrk="1" hangingPunct="1">
              <a:spcBef>
                <a:spcPct val="0"/>
              </a:spcBef>
              <a:buFontTx/>
              <a:buNone/>
            </a:pPr>
            <a:r>
              <a:rPr lang="en-US" altLang="en-US" sz="1200" dirty="0"/>
              <a:t>Mean Tumor intensity =  801</a:t>
            </a:r>
          </a:p>
          <a:p>
            <a:pPr eaLnBrk="1" hangingPunct="1">
              <a:spcBef>
                <a:spcPct val="0"/>
              </a:spcBef>
              <a:buFontTx/>
              <a:buNone/>
            </a:pPr>
            <a:r>
              <a:rPr lang="en-US" altLang="en-US" sz="1200" dirty="0"/>
              <a:t>Mean Normal intensity = 198</a:t>
            </a:r>
          </a:p>
          <a:p>
            <a:pPr eaLnBrk="1" hangingPunct="1">
              <a:spcBef>
                <a:spcPct val="0"/>
              </a:spcBef>
              <a:buFontTx/>
              <a:buNone/>
            </a:pPr>
            <a:endParaRPr lang="en-US" altLang="en-US" sz="1200" dirty="0"/>
          </a:p>
          <a:p>
            <a:pPr eaLnBrk="1" hangingPunct="1">
              <a:spcBef>
                <a:spcPct val="0"/>
              </a:spcBef>
              <a:buFontTx/>
              <a:buNone/>
            </a:pPr>
            <a:r>
              <a:rPr lang="en-US" altLang="en-US" sz="1200" b="1" dirty="0"/>
              <a:t>T/N Intensity ratio = 4</a:t>
            </a:r>
          </a:p>
          <a:p>
            <a:pPr eaLnBrk="1" hangingPunct="1">
              <a:spcBef>
                <a:spcPct val="0"/>
              </a:spcBef>
              <a:buFontTx/>
              <a:buNone/>
            </a:pPr>
            <a:endParaRPr lang="en-US" altLang="en-US" sz="1200" dirty="0"/>
          </a:p>
          <a:p>
            <a:pPr eaLnBrk="1" hangingPunct="1">
              <a:spcBef>
                <a:spcPct val="0"/>
              </a:spcBef>
              <a:buFontTx/>
              <a:buNone/>
            </a:pPr>
            <a:r>
              <a:rPr lang="en-US" altLang="en-US" sz="1200" dirty="0"/>
              <a:t>Thus, </a:t>
            </a:r>
            <a:r>
              <a:rPr lang="en-US" altLang="en-US" sz="1200" b="1" u="sng" dirty="0"/>
              <a:t>HYPERINTENSE</a:t>
            </a:r>
            <a:r>
              <a:rPr lang="en-US" altLang="en-US" sz="1200" dirty="0"/>
              <a:t> TUMOR</a:t>
            </a:r>
          </a:p>
        </p:txBody>
      </p:sp>
      <p:sp>
        <p:nvSpPr>
          <p:cNvPr id="18450" name="TextBox 28"/>
          <p:cNvSpPr txBox="1">
            <a:spLocks noChangeArrowheads="1"/>
          </p:cNvSpPr>
          <p:nvPr/>
        </p:nvSpPr>
        <p:spPr bwMode="auto">
          <a:xfrm>
            <a:off x="4343400" y="4097337"/>
            <a:ext cx="232031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200" b="1" u="sng" dirty="0"/>
          </a:p>
          <a:p>
            <a:pPr eaLnBrk="1" hangingPunct="1">
              <a:spcBef>
                <a:spcPct val="0"/>
              </a:spcBef>
              <a:buFontTx/>
              <a:buNone/>
            </a:pPr>
            <a:r>
              <a:rPr lang="en-US" altLang="en-US" sz="1200" b="1" u="sng" dirty="0"/>
              <a:t>Patient </a:t>
            </a:r>
            <a:r>
              <a:rPr lang="en-US" altLang="en-US" sz="1200" b="1" u="sng" dirty="0" smtClean="0"/>
              <a:t>UM7</a:t>
            </a:r>
            <a:endParaRPr lang="en-US" altLang="en-US" sz="1200" b="1" u="sng" dirty="0"/>
          </a:p>
          <a:p>
            <a:pPr eaLnBrk="1" hangingPunct="1">
              <a:spcBef>
                <a:spcPct val="0"/>
              </a:spcBef>
              <a:buFontTx/>
              <a:buNone/>
            </a:pPr>
            <a:endParaRPr lang="en-US" altLang="en-US" sz="1200" b="1" u="sng" dirty="0"/>
          </a:p>
          <a:p>
            <a:pPr eaLnBrk="1" hangingPunct="1">
              <a:spcBef>
                <a:spcPct val="0"/>
              </a:spcBef>
              <a:buFontTx/>
              <a:buNone/>
            </a:pPr>
            <a:r>
              <a:rPr lang="en-US" altLang="en-US" sz="1200" dirty="0"/>
              <a:t>Mean Tumor intensity =  981</a:t>
            </a:r>
          </a:p>
          <a:p>
            <a:pPr eaLnBrk="1" hangingPunct="1">
              <a:spcBef>
                <a:spcPct val="0"/>
              </a:spcBef>
              <a:buFontTx/>
              <a:buNone/>
            </a:pPr>
            <a:r>
              <a:rPr lang="en-US" altLang="en-US" sz="1200" dirty="0"/>
              <a:t>Mean Normal intensity = 1847</a:t>
            </a:r>
          </a:p>
          <a:p>
            <a:pPr eaLnBrk="1" hangingPunct="1">
              <a:spcBef>
                <a:spcPct val="0"/>
              </a:spcBef>
              <a:buFontTx/>
              <a:buNone/>
            </a:pPr>
            <a:endParaRPr lang="en-US" altLang="en-US" sz="1200" dirty="0"/>
          </a:p>
          <a:p>
            <a:pPr eaLnBrk="1" hangingPunct="1">
              <a:spcBef>
                <a:spcPct val="0"/>
              </a:spcBef>
              <a:buFontTx/>
              <a:buNone/>
            </a:pPr>
            <a:r>
              <a:rPr lang="en-US" altLang="en-US" sz="1200" b="1" dirty="0"/>
              <a:t>T/N Intensity ratio = 0.5</a:t>
            </a:r>
          </a:p>
          <a:p>
            <a:pPr eaLnBrk="1" hangingPunct="1">
              <a:spcBef>
                <a:spcPct val="0"/>
              </a:spcBef>
              <a:buFontTx/>
              <a:buNone/>
            </a:pPr>
            <a:endParaRPr lang="en-US" altLang="en-US" sz="1200" dirty="0"/>
          </a:p>
          <a:p>
            <a:pPr eaLnBrk="1" hangingPunct="1">
              <a:spcBef>
                <a:spcPct val="0"/>
              </a:spcBef>
              <a:buFontTx/>
              <a:buNone/>
            </a:pPr>
            <a:r>
              <a:rPr lang="en-US" altLang="en-US" sz="1200" dirty="0"/>
              <a:t>Thus, </a:t>
            </a:r>
            <a:r>
              <a:rPr lang="en-US" altLang="en-US" sz="1200" b="1" u="sng" dirty="0"/>
              <a:t>HYPOINTENSE</a:t>
            </a:r>
            <a:r>
              <a:rPr lang="en-US" altLang="en-US" sz="1200" dirty="0"/>
              <a:t> TUMOR</a:t>
            </a:r>
          </a:p>
        </p:txBody>
      </p:sp>
      <p:sp>
        <p:nvSpPr>
          <p:cNvPr id="18" name="TextBox 4"/>
          <p:cNvSpPr txBox="1">
            <a:spLocks noChangeArrowheads="1"/>
          </p:cNvSpPr>
          <p:nvPr/>
        </p:nvSpPr>
        <p:spPr bwMode="auto">
          <a:xfrm>
            <a:off x="24740" y="7162800"/>
            <a:ext cx="6462712"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u="sng" dirty="0" smtClean="0"/>
              <a:t>In situ MRI assessment of tumor melanin content</a:t>
            </a:r>
            <a:endParaRPr lang="en-US" altLang="en-US" sz="1200" dirty="0"/>
          </a:p>
          <a:p>
            <a:pPr eaLnBrk="1" hangingPunct="1">
              <a:spcBef>
                <a:spcPct val="0"/>
              </a:spcBef>
              <a:buFontTx/>
              <a:buNone/>
            </a:pPr>
            <a:r>
              <a:rPr lang="en-US" altLang="en-US" sz="1200" dirty="0" smtClean="0"/>
              <a:t>T1-weighted MRI </a:t>
            </a:r>
            <a:r>
              <a:rPr lang="en-US" altLang="en-US" sz="1200" dirty="0"/>
              <a:t>images without gadolinium were utilized to assess tumor signal intensity. Tumor </a:t>
            </a:r>
            <a:r>
              <a:rPr lang="en-US" altLang="en-US" sz="1200" dirty="0" err="1"/>
              <a:t>hyperintensity</a:t>
            </a:r>
            <a:r>
              <a:rPr lang="en-US" altLang="en-US" sz="1200" dirty="0"/>
              <a:t>, </a:t>
            </a:r>
            <a:r>
              <a:rPr lang="en-US" altLang="en-US" sz="1200" dirty="0" err="1"/>
              <a:t>hypointensity</a:t>
            </a:r>
            <a:r>
              <a:rPr lang="en-US" altLang="en-US" sz="1200" dirty="0"/>
              <a:t>, and mixed intensity were objectively determined by quantitative comparison of the MRI signal intensity of tumor </a:t>
            </a:r>
            <a:r>
              <a:rPr lang="en-US" altLang="en-US" sz="1200" dirty="0" smtClean="0"/>
              <a:t>versus </a:t>
            </a:r>
            <a:r>
              <a:rPr lang="en-US" altLang="en-US" sz="1200" dirty="0"/>
              <a:t>adjacent normal tissue using </a:t>
            </a:r>
            <a:r>
              <a:rPr lang="en-US" altLang="en-US" sz="1200" dirty="0" err="1"/>
              <a:t>Carestream</a:t>
            </a:r>
            <a:r>
              <a:rPr lang="en-US" altLang="en-US" sz="1200" dirty="0"/>
              <a:t> </a:t>
            </a:r>
            <a:r>
              <a:rPr lang="en-US" altLang="en-US" sz="1200" dirty="0" err="1"/>
              <a:t>Vue</a:t>
            </a:r>
            <a:r>
              <a:rPr lang="en-US" altLang="en-US" sz="1200" dirty="0"/>
              <a:t> Solutions (version 11.3) </a:t>
            </a:r>
            <a:r>
              <a:rPr lang="en-US" altLang="en-US" sz="1200" dirty="0" smtClean="0"/>
              <a:t>software. Intensity values for tumor are shown in green; values for adjacent normal liver are shown in yellow. </a:t>
            </a:r>
            <a:r>
              <a:rPr lang="en-US" altLang="en-US" sz="1200" dirty="0" err="1" smtClean="0"/>
              <a:t>Hyperintense</a:t>
            </a:r>
            <a:r>
              <a:rPr lang="en-US" altLang="en-US" sz="1200" dirty="0" smtClean="0"/>
              <a:t> </a:t>
            </a:r>
            <a:r>
              <a:rPr lang="en-US" altLang="en-US" sz="1200" dirty="0"/>
              <a:t>tumors were defined as having a mean tumor/normal intensity ratio </a:t>
            </a:r>
            <a:r>
              <a:rPr lang="en-US" altLang="en-US" sz="1200" u="sng" dirty="0"/>
              <a:t>&gt;</a:t>
            </a:r>
            <a:r>
              <a:rPr lang="en-US" altLang="en-US" sz="1200" dirty="0"/>
              <a:t> </a:t>
            </a:r>
            <a:r>
              <a:rPr lang="en-US" altLang="en-US" sz="1200" dirty="0" smtClean="0"/>
              <a:t>1.5; representative example shown in A.  </a:t>
            </a:r>
            <a:r>
              <a:rPr lang="en-US" altLang="en-US" sz="1200" dirty="0" err="1"/>
              <a:t>H</a:t>
            </a:r>
            <a:r>
              <a:rPr lang="en-US" altLang="en-US" sz="1200" dirty="0" err="1" smtClean="0"/>
              <a:t>ypointense</a:t>
            </a:r>
            <a:r>
              <a:rPr lang="en-US" altLang="en-US" sz="1200" dirty="0" smtClean="0"/>
              <a:t> </a:t>
            </a:r>
            <a:r>
              <a:rPr lang="en-US" altLang="en-US" sz="1200" dirty="0"/>
              <a:t>tumors had a mean tumor/normal ratio &lt; </a:t>
            </a:r>
            <a:r>
              <a:rPr lang="en-US" altLang="en-US" sz="1200" dirty="0" smtClean="0"/>
              <a:t>0.7; </a:t>
            </a:r>
            <a:r>
              <a:rPr lang="en-US" altLang="en-US" sz="1200" dirty="0"/>
              <a:t>representative </a:t>
            </a:r>
            <a:r>
              <a:rPr lang="en-US" altLang="en-US" sz="1200" dirty="0" smtClean="0"/>
              <a:t>example </a:t>
            </a:r>
            <a:r>
              <a:rPr lang="en-US" altLang="en-US" sz="1200" dirty="0"/>
              <a:t>shown in B</a:t>
            </a:r>
            <a:r>
              <a:rPr lang="en-US" altLang="en-US" sz="1200" dirty="0" smtClean="0"/>
              <a:t>. Mixed intensity tumors had both </a:t>
            </a:r>
            <a:r>
              <a:rPr lang="en-US" altLang="en-US" sz="1200" dirty="0" err="1" smtClean="0"/>
              <a:t>hyperintense</a:t>
            </a:r>
            <a:r>
              <a:rPr lang="en-US" altLang="en-US" sz="1200" dirty="0" smtClean="0"/>
              <a:t> and </a:t>
            </a:r>
            <a:r>
              <a:rPr lang="en-US" altLang="en-US" sz="1200" dirty="0" err="1" smtClean="0"/>
              <a:t>hypointense</a:t>
            </a:r>
            <a:r>
              <a:rPr lang="en-US" altLang="en-US" sz="1200" dirty="0" smtClean="0"/>
              <a:t> components.</a:t>
            </a:r>
            <a:endParaRPr lang="en-US" altLang="en-US" sz="1200" dirty="0"/>
          </a:p>
          <a:p>
            <a:pPr eaLnBrk="1" hangingPunct="1">
              <a:spcBef>
                <a:spcPct val="0"/>
              </a:spcBef>
              <a:buFontTx/>
              <a:buNone/>
            </a:pPr>
            <a:endParaRPr lang="en-US" altLang="en-US" sz="1200" dirty="0"/>
          </a:p>
        </p:txBody>
      </p:sp>
      <p:sp>
        <p:nvSpPr>
          <p:cNvPr id="2" name="TextBox 1"/>
          <p:cNvSpPr txBox="1"/>
          <p:nvPr/>
        </p:nvSpPr>
        <p:spPr>
          <a:xfrm>
            <a:off x="152400" y="76200"/>
            <a:ext cx="1981633" cy="276999"/>
          </a:xfrm>
          <a:prstGeom prst="rect">
            <a:avLst/>
          </a:prstGeom>
          <a:noFill/>
        </p:spPr>
        <p:txBody>
          <a:bodyPr wrap="none" rtlCol="0">
            <a:spAutoFit/>
          </a:bodyPr>
          <a:lstStyle/>
          <a:p>
            <a:r>
              <a:rPr lang="en-US" sz="1200" b="1" dirty="0" smtClean="0"/>
              <a:t>Supplementary Figure 1.</a:t>
            </a:r>
            <a:endParaRPr lang="en-US" sz="1200" b="1" dirty="0"/>
          </a:p>
        </p:txBody>
      </p:sp>
      <p:sp>
        <p:nvSpPr>
          <p:cNvPr id="3" name="TextBox 2"/>
          <p:cNvSpPr txBox="1"/>
          <p:nvPr/>
        </p:nvSpPr>
        <p:spPr>
          <a:xfrm>
            <a:off x="304800" y="609600"/>
            <a:ext cx="415498" cy="369332"/>
          </a:xfrm>
          <a:prstGeom prst="rect">
            <a:avLst/>
          </a:prstGeom>
          <a:noFill/>
        </p:spPr>
        <p:txBody>
          <a:bodyPr wrap="none" rtlCol="0">
            <a:spAutoFit/>
          </a:bodyPr>
          <a:lstStyle/>
          <a:p>
            <a:r>
              <a:rPr lang="en-US" b="1" dirty="0" smtClean="0">
                <a:solidFill>
                  <a:schemeClr val="bg1"/>
                </a:solidFill>
              </a:rPr>
              <a:t>A.</a:t>
            </a:r>
            <a:endParaRPr lang="en-US" b="1" dirty="0">
              <a:solidFill>
                <a:schemeClr val="bg1"/>
              </a:solidFill>
            </a:endParaRPr>
          </a:p>
        </p:txBody>
      </p:sp>
      <p:sp>
        <p:nvSpPr>
          <p:cNvPr id="21" name="TextBox 20"/>
          <p:cNvSpPr txBox="1"/>
          <p:nvPr/>
        </p:nvSpPr>
        <p:spPr>
          <a:xfrm>
            <a:off x="304800" y="3821668"/>
            <a:ext cx="415498" cy="369332"/>
          </a:xfrm>
          <a:prstGeom prst="rect">
            <a:avLst/>
          </a:prstGeom>
          <a:noFill/>
        </p:spPr>
        <p:txBody>
          <a:bodyPr wrap="none" rtlCol="0">
            <a:spAutoFit/>
          </a:bodyPr>
          <a:lstStyle/>
          <a:p>
            <a:r>
              <a:rPr lang="en-US" b="1" dirty="0" smtClean="0">
                <a:solidFill>
                  <a:schemeClr val="bg1"/>
                </a:solidFill>
              </a:rPr>
              <a:t>B.</a:t>
            </a:r>
            <a:endParaRPr lang="en-US" b="1" dirty="0">
              <a:solidFill>
                <a:schemeClr val="bg1"/>
              </a:solidFill>
            </a:endParaRPr>
          </a:p>
        </p:txBody>
      </p:sp>
    </p:spTree>
    <p:extLst>
      <p:ext uri="{BB962C8B-B14F-4D97-AF65-F5344CB8AC3E}">
        <p14:creationId xmlns:p14="http://schemas.microsoft.com/office/powerpoint/2010/main" val="22574313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Box 52"/>
          <p:cNvSpPr txBox="1">
            <a:spLocks noChangeArrowheads="1"/>
          </p:cNvSpPr>
          <p:nvPr/>
        </p:nvSpPr>
        <p:spPr bwMode="auto">
          <a:xfrm>
            <a:off x="2498136" y="685800"/>
            <a:ext cx="23786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400" b="1" dirty="0" smtClean="0"/>
              <a:t>Tumor </a:t>
            </a:r>
            <a:r>
              <a:rPr lang="en-US" altLang="en-US" sz="1400" b="1" dirty="0" err="1" smtClean="0"/>
              <a:t>Immunophenotype</a:t>
            </a:r>
            <a:endParaRPr lang="en-US" altLang="en-US" sz="1400" b="1" dirty="0"/>
          </a:p>
        </p:txBody>
      </p:sp>
      <p:pic>
        <p:nvPicPr>
          <p:cNvPr id="409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26" r="17360" b="16145"/>
          <a:stretch/>
        </p:blipFill>
        <p:spPr bwMode="auto">
          <a:xfrm>
            <a:off x="-6064" y="1040518"/>
            <a:ext cx="6787864" cy="4759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p:nvPr/>
        </p:nvCxnSpPr>
        <p:spPr>
          <a:xfrm>
            <a:off x="914400" y="1066800"/>
            <a:ext cx="566928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52400" y="76200"/>
            <a:ext cx="1981633" cy="276999"/>
          </a:xfrm>
          <a:prstGeom prst="rect">
            <a:avLst/>
          </a:prstGeom>
          <a:noFill/>
        </p:spPr>
        <p:txBody>
          <a:bodyPr wrap="none" rtlCol="0">
            <a:spAutoFit/>
          </a:bodyPr>
          <a:lstStyle/>
          <a:p>
            <a:r>
              <a:rPr lang="en-US" sz="1200" b="1" dirty="0" smtClean="0"/>
              <a:t>Supplementary Figure 2.</a:t>
            </a:r>
            <a:endParaRPr lang="en-US" sz="1200" b="1" dirty="0"/>
          </a:p>
        </p:txBody>
      </p:sp>
      <p:sp>
        <p:nvSpPr>
          <p:cNvPr id="8" name="TextBox 4"/>
          <p:cNvSpPr txBox="1">
            <a:spLocks noChangeArrowheads="1"/>
          </p:cNvSpPr>
          <p:nvPr/>
        </p:nvSpPr>
        <p:spPr bwMode="auto">
          <a:xfrm>
            <a:off x="90488" y="6858000"/>
            <a:ext cx="6462712"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u="sng" dirty="0" smtClean="0"/>
              <a:t>UM </a:t>
            </a:r>
            <a:r>
              <a:rPr lang="en-US" altLang="en-US" sz="1200" b="1" u="sng" dirty="0"/>
              <a:t>and CM liver metastases demonstrate similar </a:t>
            </a:r>
            <a:r>
              <a:rPr lang="en-US" altLang="en-US" sz="1200" b="1" u="sng" dirty="0" err="1"/>
              <a:t>immunophenotype</a:t>
            </a:r>
            <a:r>
              <a:rPr lang="en-US" altLang="en-US" sz="1200" b="1" u="sng" dirty="0"/>
              <a:t> </a:t>
            </a:r>
            <a:r>
              <a:rPr lang="en-US" altLang="en-US" sz="1200" b="1" u="sng" dirty="0" smtClean="0"/>
              <a:t>profile</a:t>
            </a:r>
            <a:endParaRPr lang="en-US" altLang="en-US" sz="1200" b="1" u="sng" dirty="0"/>
          </a:p>
          <a:p>
            <a:pPr eaLnBrk="1" hangingPunct="1">
              <a:spcBef>
                <a:spcPct val="0"/>
              </a:spcBef>
              <a:buFontTx/>
              <a:buNone/>
            </a:pPr>
            <a:r>
              <a:rPr lang="en-US" altLang="en-US" sz="1200" dirty="0"/>
              <a:t>Comparison between CM and UM liver metastases based upon </a:t>
            </a:r>
            <a:r>
              <a:rPr lang="en-US" altLang="en-US" sz="1200" dirty="0" err="1"/>
              <a:t>immunohistochemical</a:t>
            </a:r>
            <a:r>
              <a:rPr lang="en-US" altLang="en-US" sz="1200" dirty="0"/>
              <a:t> staining for CD3+, CD4+, CD8+ T cells and CD20+ B cells </a:t>
            </a:r>
            <a:r>
              <a:rPr lang="en-US" altLang="en-US" sz="1200" dirty="0" smtClean="0"/>
              <a:t>found in </a:t>
            </a:r>
            <a:r>
              <a:rPr lang="en-US" altLang="en-US" sz="1200" dirty="0"/>
              <a:t>the tumor periphery (upper panel) and infiltrating within the tumors (lower panel). Numbers within the bubbles denote the percentage of tumors in the specified cohort with the indicated lymphocyte score. Bubble diameter is proportionate to these percentages. Statistical comparisons between CM and UM cohorts were performed with the Mann-Whitney test. </a:t>
            </a:r>
          </a:p>
          <a:p>
            <a:pPr eaLnBrk="1" hangingPunct="1">
              <a:spcBef>
                <a:spcPct val="0"/>
              </a:spcBef>
              <a:buFontTx/>
              <a:buNone/>
            </a:pPr>
            <a:endParaRPr lang="en-US" altLang="en-US" sz="1200" b="1" u="sng" dirty="0"/>
          </a:p>
          <a:p>
            <a:pPr eaLnBrk="1" hangingPunct="1">
              <a:spcBef>
                <a:spcPct val="0"/>
              </a:spcBef>
              <a:buFontTx/>
              <a:buNone/>
            </a:pPr>
            <a:endParaRPr lang="en-US" altLang="en-US" sz="1200" b="1" u="sng" dirty="0"/>
          </a:p>
          <a:p>
            <a:pPr eaLnBrk="1" hangingPunct="1">
              <a:spcBef>
                <a:spcPct val="0"/>
              </a:spcBef>
              <a:buFontTx/>
              <a:buNone/>
            </a:pPr>
            <a:endParaRPr lang="en-US" altLang="en-US" sz="1200" dirty="0"/>
          </a:p>
        </p:txBody>
      </p:sp>
    </p:spTree>
    <p:extLst>
      <p:ext uri="{BB962C8B-B14F-4D97-AF65-F5344CB8AC3E}">
        <p14:creationId xmlns:p14="http://schemas.microsoft.com/office/powerpoint/2010/main" val="419149174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231502</TotalTime>
  <Words>281</Words>
  <Application>Microsoft Office PowerPoint</Application>
  <PresentationFormat>On-screen Show (4:3)</PresentationFormat>
  <Paragraphs>37</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Default Design</vt:lpstr>
      <vt:lpstr>PowerPoint Presentation</vt:lpstr>
      <vt:lpstr>PowerPoint Presentation</vt:lpstr>
    </vt:vector>
  </TitlesOfParts>
  <Company>National Cancer Institute, NIH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kammulau</dc:creator>
  <cp:lastModifiedBy>Chandran, Smita (NIH/NCI) [F]</cp:lastModifiedBy>
  <cp:revision>6464</cp:revision>
  <cp:lastPrinted>2015-06-11T17:18:26Z</cp:lastPrinted>
  <dcterms:created xsi:type="dcterms:W3CDTF">2007-05-29T19:42:27Z</dcterms:created>
  <dcterms:modified xsi:type="dcterms:W3CDTF">2015-11-11T15:31:56Z</dcterms:modified>
</cp:coreProperties>
</file>