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17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993C-9AEC-8349-B616-7775C14AF2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BC2B3-07B4-0E47-8039-2F479E73CD8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2284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993C-9AEC-8349-B616-7775C14AF2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BC2B3-07B4-0E47-8039-2F479E73CD8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522181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993C-9AEC-8349-B616-7775C14AF2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BC2B3-07B4-0E47-8039-2F479E73CD8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5821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993C-9AEC-8349-B616-7775C14AF2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BC2B3-07B4-0E47-8039-2F479E73CD8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35252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993C-9AEC-8349-B616-7775C14AF2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BC2B3-07B4-0E47-8039-2F479E73CD8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7511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993C-9AEC-8349-B616-7775C14AF2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BC2B3-07B4-0E47-8039-2F479E73CD8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337107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993C-9AEC-8349-B616-7775C14AF2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BC2B3-07B4-0E47-8039-2F479E73CD8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3656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993C-9AEC-8349-B616-7775C14AF2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BC2B3-07B4-0E47-8039-2F479E73CD8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64437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993C-9AEC-8349-B616-7775C14AF2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BC2B3-07B4-0E47-8039-2F479E73CD8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75709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993C-9AEC-8349-B616-7775C14AF2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BC2B3-07B4-0E47-8039-2F479E73CD8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26208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6993C-9AEC-8349-B616-7775C14AF2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DBC2B3-07B4-0E47-8039-2F479E73CD8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7533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96993C-9AEC-8349-B616-7775C14AF256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DBC2B3-07B4-0E47-8039-2F479E73CD8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89152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g"/><Relationship Id="rId5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au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5383756"/>
              </p:ext>
            </p:extLst>
          </p:nvPr>
        </p:nvGraphicFramePr>
        <p:xfrm>
          <a:off x="4821416" y="2391309"/>
          <a:ext cx="4189344" cy="3458834"/>
        </p:xfrm>
        <a:graphic>
          <a:graphicData uri="http://schemas.openxmlformats.org/drawingml/2006/table">
            <a:tbl>
              <a:tblPr/>
              <a:tblGrid>
                <a:gridCol w="187582"/>
                <a:gridCol w="562748"/>
                <a:gridCol w="562748"/>
                <a:gridCol w="562748"/>
                <a:gridCol w="562748"/>
                <a:gridCol w="437692"/>
                <a:gridCol w="562748"/>
                <a:gridCol w="562748"/>
                <a:gridCol w="187582"/>
              </a:tblGrid>
              <a:tr h="125910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#1</a:t>
                      </a:r>
                    </a:p>
                  </a:txBody>
                  <a:tcPr marL="5715" marR="5715" marT="7620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a⁺</a:t>
                      </a:r>
                    </a:p>
                  </a:txBody>
                  <a:tcPr marL="5715" marR="5715" marT="7620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a²⁺</a:t>
                      </a:r>
                    </a:p>
                  </a:txBody>
                  <a:tcPr marL="5715" marR="5715" marT="7620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b⁺</a:t>
                      </a:r>
                    </a:p>
                  </a:txBody>
                  <a:tcPr marL="5715" marR="5715" marT="7620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b²⁺</a:t>
                      </a:r>
                    </a:p>
                  </a:txBody>
                  <a:tcPr marL="5715" marR="5715" marT="7620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Seq.</a:t>
                      </a:r>
                    </a:p>
                  </a:txBody>
                  <a:tcPr marL="5715" marR="5715" marT="7620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y⁺</a:t>
                      </a:r>
                    </a:p>
                  </a:txBody>
                  <a:tcPr marL="5715" marR="5715" marT="7620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y²⁺</a:t>
                      </a:r>
                    </a:p>
                  </a:txBody>
                  <a:tcPr marL="5715" marR="5715" marT="7620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Palatino Linotype" panose="02040502050505030304" pitchFamily="18" charset="0"/>
                        </a:rPr>
                        <a:t>#2</a:t>
                      </a:r>
                    </a:p>
                  </a:txBody>
                  <a:tcPr marL="5715" marR="5715" marT="7620" marB="0" anchor="ctr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0F0F0"/>
                    </a:solidFill>
                  </a:tcPr>
                </a:tc>
              </a:tr>
              <a:tr h="125910"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44.04948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22.52838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72.04440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36.52584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A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E0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 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 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16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</a:tr>
              <a:tr h="224032"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2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172.10806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86.55767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D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200.10298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100.55513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Q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E0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1519.71702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760.36215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15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</a:tr>
              <a:tr h="224032"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3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243.14518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122.07623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D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271.14010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136.07369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A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E0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Microsoft Sans Serif" panose="020B0604020202020204" pitchFamily="34" charset="0"/>
                        </a:rPr>
                        <a:t>1391.65844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696.33286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14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</a:tr>
              <a:tr h="224032"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4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D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356.22925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178.61826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D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384.22417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192.61572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L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E0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Microsoft Sans Serif" panose="020B0604020202020204" pitchFamily="34" charset="0"/>
                        </a:rPr>
                        <a:t>1320.62132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660.81430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13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</a:tr>
              <a:tr h="224032"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5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455.29767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228.15247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483.29259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242.14993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V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E0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Microsoft Sans Serif" panose="020B0604020202020204" pitchFamily="34" charset="0"/>
                        </a:rPr>
                        <a:t>1207.53725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604.27226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12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</a:tr>
              <a:tr h="224032"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6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526.33479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263.67103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554.32971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277.66849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A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E0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Microsoft Sans Serif" panose="020B0604020202020204" pitchFamily="34" charset="0"/>
                        </a:rPr>
                        <a:t>1108.46883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554.73805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11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</a:tr>
              <a:tr h="224032"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7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641.36174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321.18451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669.35666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335.18197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D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E0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Microsoft Sans Serif" panose="020B0604020202020204" pitchFamily="34" charset="0"/>
                        </a:rPr>
                        <a:t>1037.43171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519.21949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10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</a:tr>
              <a:tr h="125910"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8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698.38321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349.69524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726.37813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363.69270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G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E0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Microsoft Sans Serif" panose="020B0604020202020204" pitchFamily="34" charset="0"/>
                        </a:rPr>
                        <a:t>922.40476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461.70602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9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</a:tr>
              <a:tr h="125910"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9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755.40468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378.20598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783.39960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392.20344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G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E0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>
                          <a:solidFill>
                            <a:srgbClr val="0000FF"/>
                          </a:solidFill>
                          <a:effectLst/>
                          <a:latin typeface="Microsoft Sans Serif" panose="020B0604020202020204" pitchFamily="34" charset="0"/>
                        </a:rPr>
                        <a:t>865.38329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433.19528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8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</a:tr>
              <a:tr h="125910"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10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854.47310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427.74019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882.46802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441.73765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V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E0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808.36182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404.68455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7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</a:tr>
              <a:tr h="441274"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11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1014.50376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507.75552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1042.49867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521.75297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C-Carbamidomethyl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E0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Microsoft Sans Serif" panose="020B0604020202020204" pitchFamily="34" charset="0"/>
                        </a:rPr>
                        <a:t>709.29340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355.15034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6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</a:tr>
              <a:tr h="224032"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12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1143.54636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572.27682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1171.54127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586.27427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E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E0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549.26274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275.13501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5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</a:tr>
              <a:tr h="224032"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13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1244.59404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622.80066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1272.58895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636.79811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T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E0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FF"/>
                          </a:solidFill>
                          <a:effectLst/>
                          <a:latin typeface="Microsoft Sans Serif" panose="020B0604020202020204" pitchFamily="34" charset="0"/>
                        </a:rPr>
                        <a:t>420.22014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210.61371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4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</a:tr>
              <a:tr h="224032"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14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1301.61551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651.31139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1329.61042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665.30885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G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E0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319.17246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160.08987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3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</a:tr>
              <a:tr h="224032"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15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1388.64754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694.82741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1416.64245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708.82486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S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E0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262.15099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131.57913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2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</a:tr>
              <a:tr h="125910"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16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 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 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 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 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R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E0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175.11896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88.06312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Microsoft Sans Serif" panose="020B0604020202020204" pitchFamily="34" charset="0"/>
                        </a:rPr>
                        <a:t>1</a:t>
                      </a:r>
                    </a:p>
                  </a:txBody>
                  <a:tcPr marL="5715" marR="5715" marT="7620" marB="0">
                    <a:lnL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C0C0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9DCF4"/>
                    </a:solidFill>
                  </a:tcPr>
                </a:tc>
              </a:tr>
            </a:tbl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-73178" y="4079897"/>
            <a:ext cx="332617" cy="420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>
                <a:latin typeface="Times"/>
                <a:cs typeface="Times"/>
              </a:rPr>
              <a:t>C</a:t>
            </a:r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244" y="4127465"/>
            <a:ext cx="4288226" cy="1700897"/>
          </a:xfrm>
          <a:prstGeom prst="rect">
            <a:avLst/>
          </a:prstGeom>
        </p:spPr>
      </p:pic>
      <p:pic>
        <p:nvPicPr>
          <p:cNvPr id="7" name="Image 6"/>
          <p:cNvPicPr>
            <a:picLocks noChangeAspect="1"/>
          </p:cNvPicPr>
          <p:nvPr/>
        </p:nvPicPr>
        <p:blipFill rotWithShape="1">
          <a:blip r:embed="rId3"/>
          <a:srcRect l="28642" t="23867" r="7744" b="44666"/>
          <a:stretch/>
        </p:blipFill>
        <p:spPr>
          <a:xfrm>
            <a:off x="288139" y="2273527"/>
            <a:ext cx="4463445" cy="1806370"/>
          </a:xfrm>
          <a:prstGeom prst="rect">
            <a:avLst/>
          </a:prstGeom>
        </p:spPr>
      </p:pic>
      <p:grpSp>
        <p:nvGrpSpPr>
          <p:cNvPr id="5" name="Grouper 4"/>
          <p:cNvGrpSpPr/>
          <p:nvPr/>
        </p:nvGrpSpPr>
        <p:grpSpPr>
          <a:xfrm>
            <a:off x="402090" y="792190"/>
            <a:ext cx="8123820" cy="1481337"/>
            <a:chOff x="783056" y="295454"/>
            <a:chExt cx="8145789" cy="1711371"/>
          </a:xfrm>
        </p:grpSpPr>
        <p:pic>
          <p:nvPicPr>
            <p:cNvPr id="2" name="Image 1" descr="Figure_MS_A1.jp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3056" y="299945"/>
              <a:ext cx="4005072" cy="1706880"/>
            </a:xfrm>
            <a:prstGeom prst="rect">
              <a:avLst/>
            </a:prstGeom>
          </p:spPr>
        </p:pic>
        <p:pic>
          <p:nvPicPr>
            <p:cNvPr id="3" name="Image 2" descr="Figure_MS_A2.jp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923773" y="295454"/>
              <a:ext cx="4005072" cy="1706880"/>
            </a:xfrm>
            <a:prstGeom prst="rect">
              <a:avLst/>
            </a:prstGeom>
          </p:spPr>
        </p:pic>
      </p:grpSp>
      <p:sp>
        <p:nvSpPr>
          <p:cNvPr id="4" name="ZoneTexte 3"/>
          <p:cNvSpPr txBox="1"/>
          <p:nvPr/>
        </p:nvSpPr>
        <p:spPr>
          <a:xfrm>
            <a:off x="-73178" y="717062"/>
            <a:ext cx="405835" cy="420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Times"/>
                <a:cs typeface="Times"/>
              </a:rPr>
              <a:t>A</a:t>
            </a:r>
            <a:endParaRPr lang="fr-FR" sz="2400" dirty="0">
              <a:latin typeface="Times"/>
              <a:cs typeface="Time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-73178" y="2202418"/>
            <a:ext cx="332617" cy="420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Times"/>
                <a:cs typeface="Times"/>
              </a:rPr>
              <a:t>B</a:t>
            </a:r>
            <a:endParaRPr lang="fr-FR" sz="2400" dirty="0">
              <a:latin typeface="Times"/>
              <a:cs typeface="Times"/>
            </a:endParaRPr>
          </a:p>
        </p:txBody>
      </p:sp>
      <p:sp>
        <p:nvSpPr>
          <p:cNvPr id="12" name="ZoneTexte 11"/>
          <p:cNvSpPr txBox="1"/>
          <p:nvPr/>
        </p:nvSpPr>
        <p:spPr>
          <a:xfrm>
            <a:off x="8663656" y="1907124"/>
            <a:ext cx="347101" cy="4206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 smtClean="0">
                <a:latin typeface="Times"/>
                <a:cs typeface="Times"/>
              </a:rPr>
              <a:t>D</a:t>
            </a:r>
            <a:endParaRPr lang="fr-FR" sz="2400" dirty="0">
              <a:latin typeface="Times"/>
              <a:cs typeface="Times"/>
            </a:endParaRPr>
          </a:p>
        </p:txBody>
      </p:sp>
      <p:sp>
        <p:nvSpPr>
          <p:cNvPr id="14" name="ZoneTexte 13"/>
          <p:cNvSpPr txBox="1"/>
          <p:nvPr/>
        </p:nvSpPr>
        <p:spPr>
          <a:xfrm>
            <a:off x="1316" y="0"/>
            <a:ext cx="92600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Figure S11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0080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167</Words>
  <Application>Microsoft Macintosh PowerPoint</Application>
  <PresentationFormat>Présentation à l'écran (4:3)</PresentationFormat>
  <Paragraphs>158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Lesuisse</dc:creator>
  <cp:lastModifiedBy>Lesuisse</cp:lastModifiedBy>
  <cp:revision>1</cp:revision>
  <dcterms:created xsi:type="dcterms:W3CDTF">2016-02-08T11:49:15Z</dcterms:created>
  <dcterms:modified xsi:type="dcterms:W3CDTF">2016-02-08T11:51:51Z</dcterms:modified>
</cp:coreProperties>
</file>