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" ContentType="image/tiff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242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FA4C5-13D4-894F-90F2-735DD7992888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197D8-EE1D-5246-9B83-50F5B604E1E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2217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FA4C5-13D4-894F-90F2-735DD7992888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197D8-EE1D-5246-9B83-50F5B604E1E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29144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FA4C5-13D4-894F-90F2-735DD7992888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197D8-EE1D-5246-9B83-50F5B604E1E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08963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FA4C5-13D4-894F-90F2-735DD7992888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197D8-EE1D-5246-9B83-50F5B604E1E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05112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FA4C5-13D4-894F-90F2-735DD7992888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197D8-EE1D-5246-9B83-50F5B604E1E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28223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FA4C5-13D4-894F-90F2-735DD7992888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197D8-EE1D-5246-9B83-50F5B604E1E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97489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FA4C5-13D4-894F-90F2-735DD7992888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197D8-EE1D-5246-9B83-50F5B604E1E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2402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FA4C5-13D4-894F-90F2-735DD7992888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197D8-EE1D-5246-9B83-50F5B604E1E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55001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FA4C5-13D4-894F-90F2-735DD7992888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197D8-EE1D-5246-9B83-50F5B604E1E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9985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FA4C5-13D4-894F-90F2-735DD7992888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197D8-EE1D-5246-9B83-50F5B604E1E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6723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FA4C5-13D4-894F-90F2-735DD7992888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7197D8-EE1D-5246-9B83-50F5B604E1E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0801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2FA4C5-13D4-894F-90F2-735DD7992888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7197D8-EE1D-5246-9B83-50F5B604E1E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6589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"/><Relationship Id="rId3" Type="http://schemas.openxmlformats.org/officeDocument/2006/relationships/image" Target="../media/image2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er 23"/>
          <p:cNvGrpSpPr>
            <a:grpSpLocks noChangeAspect="1"/>
          </p:cNvGrpSpPr>
          <p:nvPr/>
        </p:nvGrpSpPr>
        <p:grpSpPr>
          <a:xfrm>
            <a:off x="1270698" y="418673"/>
            <a:ext cx="7161926" cy="5760000"/>
            <a:chOff x="1646893" y="395674"/>
            <a:chExt cx="6344622" cy="5102680"/>
          </a:xfrm>
        </p:grpSpPr>
        <p:sp>
          <p:nvSpPr>
            <p:cNvPr id="6" name="ZoneTexte 5"/>
            <p:cNvSpPr txBox="1"/>
            <p:nvPr/>
          </p:nvSpPr>
          <p:spPr>
            <a:xfrm>
              <a:off x="3784679" y="395674"/>
              <a:ext cx="108818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000" i="1" dirty="0" smtClean="0">
                  <a:latin typeface="Arial"/>
                  <a:cs typeface="Arial"/>
                </a:rPr>
                <a:t>O. </a:t>
              </a:r>
              <a:r>
                <a:rPr lang="fr-FR" sz="2000" i="1" dirty="0" err="1" smtClean="0">
                  <a:latin typeface="Arial"/>
                  <a:cs typeface="Arial"/>
                </a:rPr>
                <a:t>tauri</a:t>
              </a:r>
              <a:endParaRPr lang="fr-FR" sz="2000" i="1" dirty="0">
                <a:latin typeface="Arial"/>
                <a:cs typeface="Arial"/>
              </a:endParaRPr>
            </a:p>
          </p:txBody>
        </p:sp>
        <p:sp>
          <p:nvSpPr>
            <p:cNvPr id="7" name="ZoneTexte 6"/>
            <p:cNvSpPr txBox="1"/>
            <p:nvPr/>
          </p:nvSpPr>
          <p:spPr>
            <a:xfrm>
              <a:off x="5033310" y="395674"/>
              <a:ext cx="170120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000" i="1" dirty="0" smtClean="0">
                  <a:latin typeface="Arial"/>
                  <a:cs typeface="Arial"/>
                </a:rPr>
                <a:t>C. </a:t>
              </a:r>
              <a:r>
                <a:rPr lang="fr-FR" sz="2000" i="1" dirty="0" err="1" smtClean="0">
                  <a:latin typeface="Arial"/>
                  <a:cs typeface="Arial"/>
                </a:rPr>
                <a:t>reinhardtii</a:t>
              </a:r>
              <a:endParaRPr lang="fr-FR" sz="2000" i="1" dirty="0">
                <a:latin typeface="Arial"/>
                <a:cs typeface="Arial"/>
              </a:endParaRPr>
            </a:p>
          </p:txBody>
        </p:sp>
        <p:sp>
          <p:nvSpPr>
            <p:cNvPr id="8" name="ZoneTexte 7"/>
            <p:cNvSpPr txBox="1"/>
            <p:nvPr/>
          </p:nvSpPr>
          <p:spPr>
            <a:xfrm>
              <a:off x="1662375" y="4857807"/>
              <a:ext cx="442508" cy="3541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000" dirty="0" smtClean="0">
                  <a:latin typeface="Arial"/>
                  <a:cs typeface="Arial"/>
                </a:rPr>
                <a:t>Fe</a:t>
              </a:r>
              <a:endParaRPr lang="fr-FR" sz="2000" dirty="0">
                <a:latin typeface="Arial"/>
                <a:cs typeface="Arial"/>
              </a:endParaRPr>
            </a:p>
          </p:txBody>
        </p:sp>
        <p:sp>
          <p:nvSpPr>
            <p:cNvPr id="9" name="ZoneTexte 8"/>
            <p:cNvSpPr txBox="1"/>
            <p:nvPr/>
          </p:nvSpPr>
          <p:spPr>
            <a:xfrm>
              <a:off x="1646893" y="5105841"/>
              <a:ext cx="468615" cy="3541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000" dirty="0" smtClean="0">
                  <a:latin typeface="Arial"/>
                  <a:cs typeface="Arial"/>
                </a:rPr>
                <a:t>Cu</a:t>
              </a:r>
              <a:endParaRPr lang="fr-FR" sz="2000" dirty="0">
                <a:latin typeface="Arial"/>
                <a:cs typeface="Arial"/>
              </a:endParaRPr>
            </a:p>
          </p:txBody>
        </p:sp>
        <p:sp>
          <p:nvSpPr>
            <p:cNvPr id="13" name="ZoneTexte 12"/>
            <p:cNvSpPr txBox="1"/>
            <p:nvPr/>
          </p:nvSpPr>
          <p:spPr>
            <a:xfrm>
              <a:off x="5325963" y="5075298"/>
              <a:ext cx="333180" cy="4086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400" dirty="0" smtClean="0">
                  <a:latin typeface="Arial"/>
                  <a:cs typeface="Arial"/>
                </a:rPr>
                <a:t>+</a:t>
              </a:r>
              <a:endParaRPr lang="fr-FR" sz="2400" dirty="0">
                <a:latin typeface="Arial"/>
                <a:cs typeface="Arial"/>
              </a:endParaRPr>
            </a:p>
          </p:txBody>
        </p:sp>
        <p:sp>
          <p:nvSpPr>
            <p:cNvPr id="14" name="ZoneTexte 13"/>
            <p:cNvSpPr txBox="1"/>
            <p:nvPr/>
          </p:nvSpPr>
          <p:spPr>
            <a:xfrm>
              <a:off x="5884610" y="5075298"/>
              <a:ext cx="333180" cy="4086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400" dirty="0" smtClean="0">
                  <a:latin typeface="Arial"/>
                  <a:cs typeface="Arial"/>
                </a:rPr>
                <a:t>+</a:t>
              </a:r>
              <a:endParaRPr lang="fr-FR" sz="2400" dirty="0">
                <a:latin typeface="Arial"/>
                <a:cs typeface="Arial"/>
              </a:endParaRPr>
            </a:p>
          </p:txBody>
        </p:sp>
        <p:sp>
          <p:nvSpPr>
            <p:cNvPr id="15" name="ZoneTexte 14"/>
            <p:cNvSpPr txBox="1"/>
            <p:nvPr/>
          </p:nvSpPr>
          <p:spPr>
            <a:xfrm>
              <a:off x="5325963" y="4849743"/>
              <a:ext cx="333180" cy="4086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400" dirty="0" smtClean="0">
                  <a:latin typeface="Arial"/>
                  <a:cs typeface="Arial"/>
                </a:rPr>
                <a:t>+</a:t>
              </a:r>
              <a:endParaRPr lang="fr-FR" sz="2400" dirty="0">
                <a:latin typeface="Arial"/>
                <a:cs typeface="Arial"/>
              </a:endParaRPr>
            </a:p>
          </p:txBody>
        </p:sp>
        <p:grpSp>
          <p:nvGrpSpPr>
            <p:cNvPr id="4" name="Grouper 3"/>
            <p:cNvGrpSpPr/>
            <p:nvPr/>
          </p:nvGrpSpPr>
          <p:grpSpPr>
            <a:xfrm>
              <a:off x="3731439" y="4849743"/>
              <a:ext cx="1376829" cy="634237"/>
              <a:chOff x="2923205" y="5631912"/>
              <a:chExt cx="1505855" cy="716461"/>
            </a:xfrm>
          </p:grpSpPr>
          <p:sp>
            <p:nvSpPr>
              <p:cNvPr id="10" name="ZoneTexte 9"/>
              <p:cNvSpPr txBox="1"/>
              <p:nvPr/>
            </p:nvSpPr>
            <p:spPr>
              <a:xfrm>
                <a:off x="2923205" y="5631912"/>
                <a:ext cx="36440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400" dirty="0" smtClean="0">
                    <a:latin typeface="Arial"/>
                    <a:cs typeface="Arial"/>
                  </a:rPr>
                  <a:t>+</a:t>
                </a:r>
                <a:endParaRPr lang="fr-FR" sz="2400" dirty="0">
                  <a:latin typeface="Arial"/>
                  <a:cs typeface="Arial"/>
                </a:endParaRPr>
              </a:p>
            </p:txBody>
          </p:sp>
          <p:sp>
            <p:nvSpPr>
              <p:cNvPr id="11" name="ZoneTexte 10"/>
              <p:cNvSpPr txBox="1"/>
              <p:nvPr/>
            </p:nvSpPr>
            <p:spPr>
              <a:xfrm>
                <a:off x="2923205" y="5886708"/>
                <a:ext cx="36440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400" dirty="0" smtClean="0">
                    <a:latin typeface="Arial"/>
                    <a:cs typeface="Arial"/>
                  </a:rPr>
                  <a:t>+</a:t>
                </a:r>
                <a:endParaRPr lang="fr-FR" sz="2400" dirty="0">
                  <a:latin typeface="Arial"/>
                  <a:cs typeface="Arial"/>
                </a:endParaRPr>
              </a:p>
            </p:txBody>
          </p:sp>
          <p:sp>
            <p:nvSpPr>
              <p:cNvPr id="12" name="ZoneTexte 11"/>
              <p:cNvSpPr txBox="1"/>
              <p:nvPr/>
            </p:nvSpPr>
            <p:spPr>
              <a:xfrm>
                <a:off x="3516378" y="5886708"/>
                <a:ext cx="36440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400" dirty="0" smtClean="0">
                    <a:latin typeface="Arial"/>
                    <a:cs typeface="Arial"/>
                  </a:rPr>
                  <a:t>+</a:t>
                </a:r>
                <a:endParaRPr lang="fr-FR" sz="2400" dirty="0">
                  <a:latin typeface="Arial"/>
                  <a:cs typeface="Arial"/>
                </a:endParaRPr>
              </a:p>
            </p:txBody>
          </p:sp>
          <p:sp>
            <p:nvSpPr>
              <p:cNvPr id="16" name="ZoneTexte 15"/>
              <p:cNvSpPr txBox="1"/>
              <p:nvPr/>
            </p:nvSpPr>
            <p:spPr>
              <a:xfrm>
                <a:off x="3516378" y="5631912"/>
                <a:ext cx="28715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400" dirty="0">
                    <a:latin typeface="Arial"/>
                    <a:cs typeface="Arial"/>
                  </a:rPr>
                  <a:t>-</a:t>
                </a:r>
              </a:p>
            </p:txBody>
          </p:sp>
          <p:sp>
            <p:nvSpPr>
              <p:cNvPr id="17" name="ZoneTexte 16"/>
              <p:cNvSpPr txBox="1"/>
              <p:nvPr/>
            </p:nvSpPr>
            <p:spPr>
              <a:xfrm>
                <a:off x="4141902" y="5631912"/>
                <a:ext cx="28715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400" dirty="0">
                    <a:latin typeface="Arial"/>
                    <a:cs typeface="Arial"/>
                  </a:rPr>
                  <a:t>-</a:t>
                </a:r>
              </a:p>
            </p:txBody>
          </p:sp>
          <p:sp>
            <p:nvSpPr>
              <p:cNvPr id="18" name="ZoneTexte 17"/>
              <p:cNvSpPr txBox="1"/>
              <p:nvPr/>
            </p:nvSpPr>
            <p:spPr>
              <a:xfrm>
                <a:off x="4131616" y="5886708"/>
                <a:ext cx="28715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400" dirty="0">
                    <a:latin typeface="Arial"/>
                    <a:cs typeface="Arial"/>
                  </a:rPr>
                  <a:t>-</a:t>
                </a:r>
              </a:p>
            </p:txBody>
          </p:sp>
        </p:grpSp>
        <p:sp>
          <p:nvSpPr>
            <p:cNvPr id="19" name="ZoneTexte 18"/>
            <p:cNvSpPr txBox="1"/>
            <p:nvPr/>
          </p:nvSpPr>
          <p:spPr>
            <a:xfrm>
              <a:off x="5884610" y="4849743"/>
              <a:ext cx="262553" cy="4086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400" dirty="0">
                  <a:latin typeface="Arial"/>
                  <a:cs typeface="Arial"/>
                </a:rPr>
                <a:t>-</a:t>
              </a:r>
            </a:p>
          </p:txBody>
        </p:sp>
        <p:sp>
          <p:nvSpPr>
            <p:cNvPr id="20" name="ZoneTexte 19"/>
            <p:cNvSpPr txBox="1"/>
            <p:nvPr/>
          </p:nvSpPr>
          <p:spPr>
            <a:xfrm>
              <a:off x="6476116" y="4849743"/>
              <a:ext cx="262553" cy="4086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400" dirty="0">
                  <a:latin typeface="Arial"/>
                  <a:cs typeface="Arial"/>
                </a:rPr>
                <a:t>-</a:t>
              </a:r>
            </a:p>
          </p:txBody>
        </p:sp>
        <p:sp>
          <p:nvSpPr>
            <p:cNvPr id="21" name="ZoneTexte 20"/>
            <p:cNvSpPr txBox="1"/>
            <p:nvPr/>
          </p:nvSpPr>
          <p:spPr>
            <a:xfrm>
              <a:off x="6465162" y="5075298"/>
              <a:ext cx="262553" cy="4086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400" dirty="0">
                  <a:latin typeface="Arial"/>
                  <a:cs typeface="Arial"/>
                </a:rPr>
                <a:t>-</a:t>
              </a:r>
            </a:p>
          </p:txBody>
        </p:sp>
        <p:sp>
          <p:nvSpPr>
            <p:cNvPr id="23" name="ZoneTexte 22"/>
            <p:cNvSpPr txBox="1"/>
            <p:nvPr/>
          </p:nvSpPr>
          <p:spPr>
            <a:xfrm>
              <a:off x="3152683" y="2237232"/>
              <a:ext cx="308996" cy="4086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400" b="1" dirty="0" smtClean="0"/>
                <a:t>*</a:t>
              </a:r>
              <a:endParaRPr lang="fr-FR" sz="2400" b="1" dirty="0"/>
            </a:p>
          </p:txBody>
        </p:sp>
        <p:grpSp>
          <p:nvGrpSpPr>
            <p:cNvPr id="25" name="Grouper 24"/>
            <p:cNvGrpSpPr/>
            <p:nvPr/>
          </p:nvGrpSpPr>
          <p:grpSpPr>
            <a:xfrm>
              <a:off x="2102831" y="4864117"/>
              <a:ext cx="1376829" cy="634237"/>
              <a:chOff x="2923205" y="5631912"/>
              <a:chExt cx="1505855" cy="716461"/>
            </a:xfrm>
          </p:grpSpPr>
          <p:sp>
            <p:nvSpPr>
              <p:cNvPr id="26" name="ZoneTexte 25"/>
              <p:cNvSpPr txBox="1"/>
              <p:nvPr/>
            </p:nvSpPr>
            <p:spPr>
              <a:xfrm>
                <a:off x="2923205" y="5631912"/>
                <a:ext cx="36440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400" dirty="0" smtClean="0">
                    <a:latin typeface="Arial"/>
                    <a:cs typeface="Arial"/>
                  </a:rPr>
                  <a:t>+</a:t>
                </a:r>
                <a:endParaRPr lang="fr-FR" sz="2400" dirty="0">
                  <a:latin typeface="Arial"/>
                  <a:cs typeface="Arial"/>
                </a:endParaRPr>
              </a:p>
            </p:txBody>
          </p:sp>
          <p:sp>
            <p:nvSpPr>
              <p:cNvPr id="27" name="ZoneTexte 26"/>
              <p:cNvSpPr txBox="1"/>
              <p:nvPr/>
            </p:nvSpPr>
            <p:spPr>
              <a:xfrm>
                <a:off x="2923205" y="5886708"/>
                <a:ext cx="36440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400" dirty="0" smtClean="0">
                    <a:latin typeface="Arial"/>
                    <a:cs typeface="Arial"/>
                  </a:rPr>
                  <a:t>+</a:t>
                </a:r>
                <a:endParaRPr lang="fr-FR" sz="2400" dirty="0">
                  <a:latin typeface="Arial"/>
                  <a:cs typeface="Arial"/>
                </a:endParaRPr>
              </a:p>
            </p:txBody>
          </p:sp>
          <p:sp>
            <p:nvSpPr>
              <p:cNvPr id="28" name="ZoneTexte 27"/>
              <p:cNvSpPr txBox="1"/>
              <p:nvPr/>
            </p:nvSpPr>
            <p:spPr>
              <a:xfrm>
                <a:off x="3516378" y="5886708"/>
                <a:ext cx="36440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400" dirty="0" smtClean="0">
                    <a:latin typeface="Arial"/>
                    <a:cs typeface="Arial"/>
                  </a:rPr>
                  <a:t>+</a:t>
                </a:r>
                <a:endParaRPr lang="fr-FR" sz="2400" dirty="0">
                  <a:latin typeface="Arial"/>
                  <a:cs typeface="Arial"/>
                </a:endParaRPr>
              </a:p>
            </p:txBody>
          </p:sp>
          <p:sp>
            <p:nvSpPr>
              <p:cNvPr id="29" name="ZoneTexte 28"/>
              <p:cNvSpPr txBox="1"/>
              <p:nvPr/>
            </p:nvSpPr>
            <p:spPr>
              <a:xfrm>
                <a:off x="3516378" y="5631912"/>
                <a:ext cx="28715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400" dirty="0">
                    <a:latin typeface="Arial"/>
                    <a:cs typeface="Arial"/>
                  </a:rPr>
                  <a:t>-</a:t>
                </a:r>
              </a:p>
            </p:txBody>
          </p:sp>
          <p:sp>
            <p:nvSpPr>
              <p:cNvPr id="30" name="ZoneTexte 29"/>
              <p:cNvSpPr txBox="1"/>
              <p:nvPr/>
            </p:nvSpPr>
            <p:spPr>
              <a:xfrm>
                <a:off x="4141902" y="5631912"/>
                <a:ext cx="28715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400" dirty="0">
                    <a:latin typeface="Arial"/>
                    <a:cs typeface="Arial"/>
                  </a:rPr>
                  <a:t>-</a:t>
                </a:r>
              </a:p>
            </p:txBody>
          </p:sp>
          <p:sp>
            <p:nvSpPr>
              <p:cNvPr id="31" name="ZoneTexte 30"/>
              <p:cNvSpPr txBox="1"/>
              <p:nvPr/>
            </p:nvSpPr>
            <p:spPr>
              <a:xfrm>
                <a:off x="4131616" y="5886708"/>
                <a:ext cx="28715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400" dirty="0">
                    <a:latin typeface="Arial"/>
                    <a:cs typeface="Arial"/>
                  </a:rPr>
                  <a:t>-</a:t>
                </a:r>
              </a:p>
            </p:txBody>
          </p:sp>
        </p:grpSp>
        <p:sp>
          <p:nvSpPr>
            <p:cNvPr id="32" name="ZoneTexte 31"/>
            <p:cNvSpPr txBox="1"/>
            <p:nvPr/>
          </p:nvSpPr>
          <p:spPr>
            <a:xfrm>
              <a:off x="1850434" y="395674"/>
              <a:ext cx="17487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2000" i="1" dirty="0" smtClean="0">
                  <a:latin typeface="Arial"/>
                  <a:cs typeface="Arial"/>
                </a:rPr>
                <a:t>O. </a:t>
              </a:r>
              <a:r>
                <a:rPr lang="fr-FR" sz="2000" i="1" dirty="0" err="1" smtClean="0">
                  <a:latin typeface="Arial"/>
                  <a:cs typeface="Arial"/>
                </a:rPr>
                <a:t>Tauri</a:t>
              </a:r>
              <a:r>
                <a:rPr lang="fr-FR" sz="2000" dirty="0" smtClean="0">
                  <a:latin typeface="Arial"/>
                  <a:cs typeface="Arial"/>
                </a:rPr>
                <a:t> </a:t>
              </a:r>
              <a:r>
                <a:rPr lang="fr-FR" sz="2000" i="1" dirty="0" smtClean="0">
                  <a:latin typeface="Arial"/>
                  <a:cs typeface="Arial"/>
                </a:rPr>
                <a:t>∆</a:t>
              </a:r>
              <a:r>
                <a:rPr lang="fr-FR" sz="2000" i="1" dirty="0" err="1" smtClean="0">
                  <a:latin typeface="Arial"/>
                  <a:cs typeface="Arial"/>
                </a:rPr>
                <a:t>Ftn</a:t>
              </a:r>
              <a:endParaRPr lang="fr-FR" sz="2000" i="1" dirty="0">
                <a:latin typeface="Arial"/>
                <a:cs typeface="Arial"/>
              </a:endParaRPr>
            </a:p>
          </p:txBody>
        </p:sp>
        <p:cxnSp>
          <p:nvCxnSpPr>
            <p:cNvPr id="22" name="Connecteur droit 21"/>
            <p:cNvCxnSpPr/>
            <p:nvPr/>
          </p:nvCxnSpPr>
          <p:spPr>
            <a:xfrm>
              <a:off x="3554501" y="763883"/>
              <a:ext cx="0" cy="4100233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/>
            <p:cNvCxnSpPr/>
            <p:nvPr/>
          </p:nvCxnSpPr>
          <p:spPr>
            <a:xfrm>
              <a:off x="5296559" y="749510"/>
              <a:ext cx="0" cy="4100233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7" name="Grouper 36"/>
            <p:cNvGrpSpPr/>
            <p:nvPr/>
          </p:nvGrpSpPr>
          <p:grpSpPr>
            <a:xfrm>
              <a:off x="6826023" y="815798"/>
              <a:ext cx="495438" cy="4413924"/>
              <a:chOff x="7098950" y="1079620"/>
              <a:chExt cx="541867" cy="4986154"/>
            </a:xfrm>
          </p:grpSpPr>
          <p:pic>
            <p:nvPicPr>
              <p:cNvPr id="35" name="Image 34" descr="MW_3.tif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105074" y="1079620"/>
                <a:ext cx="504489" cy="4969221"/>
              </a:xfrm>
              <a:prstGeom prst="rect">
                <a:avLst/>
              </a:prstGeom>
            </p:spPr>
          </p:pic>
          <p:sp>
            <p:nvSpPr>
              <p:cNvPr id="36" name="Rectangle 35"/>
              <p:cNvSpPr/>
              <p:nvPr/>
            </p:nvSpPr>
            <p:spPr>
              <a:xfrm>
                <a:off x="7098950" y="5604109"/>
                <a:ext cx="541867" cy="46166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40" name="ZoneTexte 39"/>
            <p:cNvSpPr txBox="1"/>
            <p:nvPr/>
          </p:nvSpPr>
          <p:spPr>
            <a:xfrm>
              <a:off x="7247513" y="2147294"/>
              <a:ext cx="560104" cy="3541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000" dirty="0" smtClean="0">
                  <a:latin typeface="Arial"/>
                  <a:cs typeface="Arial"/>
                </a:rPr>
                <a:t>480</a:t>
              </a:r>
              <a:endParaRPr lang="fr-FR" sz="2000" dirty="0">
                <a:latin typeface="Arial"/>
                <a:cs typeface="Arial"/>
              </a:endParaRPr>
            </a:p>
          </p:txBody>
        </p:sp>
        <p:sp>
          <p:nvSpPr>
            <p:cNvPr id="43" name="ZoneTexte 42"/>
            <p:cNvSpPr txBox="1"/>
            <p:nvPr/>
          </p:nvSpPr>
          <p:spPr>
            <a:xfrm>
              <a:off x="7228568" y="2747081"/>
              <a:ext cx="560104" cy="3541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000" dirty="0" smtClean="0">
                  <a:latin typeface="Arial"/>
                  <a:cs typeface="Arial"/>
                </a:rPr>
                <a:t>242</a:t>
              </a:r>
              <a:endParaRPr lang="fr-FR" sz="2000" dirty="0">
                <a:latin typeface="Arial"/>
                <a:cs typeface="Arial"/>
              </a:endParaRPr>
            </a:p>
          </p:txBody>
        </p:sp>
        <p:sp>
          <p:nvSpPr>
            <p:cNvPr id="46" name="ZoneTexte 45"/>
            <p:cNvSpPr txBox="1"/>
            <p:nvPr/>
          </p:nvSpPr>
          <p:spPr>
            <a:xfrm>
              <a:off x="7201234" y="3300799"/>
              <a:ext cx="560104" cy="3541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000" dirty="0" smtClean="0">
                  <a:latin typeface="Arial"/>
                  <a:cs typeface="Arial"/>
                </a:rPr>
                <a:t>146</a:t>
              </a:r>
              <a:endParaRPr lang="fr-FR" sz="2000" dirty="0">
                <a:latin typeface="Arial"/>
                <a:cs typeface="Arial"/>
              </a:endParaRPr>
            </a:p>
          </p:txBody>
        </p:sp>
        <p:sp>
          <p:nvSpPr>
            <p:cNvPr id="49" name="ZoneTexte 48"/>
            <p:cNvSpPr txBox="1"/>
            <p:nvPr/>
          </p:nvSpPr>
          <p:spPr>
            <a:xfrm>
              <a:off x="7228568" y="3780757"/>
              <a:ext cx="429683" cy="3541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000" dirty="0">
                  <a:latin typeface="Arial"/>
                  <a:cs typeface="Arial"/>
                </a:rPr>
                <a:t>6</a:t>
              </a:r>
              <a:r>
                <a:rPr lang="fr-FR" sz="2000" dirty="0" smtClean="0">
                  <a:latin typeface="Arial"/>
                  <a:cs typeface="Arial"/>
                </a:rPr>
                <a:t>6</a:t>
              </a:r>
              <a:endParaRPr lang="fr-FR" sz="2000" dirty="0">
                <a:latin typeface="Arial"/>
                <a:cs typeface="Arial"/>
              </a:endParaRPr>
            </a:p>
          </p:txBody>
        </p:sp>
        <p:grpSp>
          <p:nvGrpSpPr>
            <p:cNvPr id="5" name="Grouper 4"/>
            <p:cNvGrpSpPr/>
            <p:nvPr/>
          </p:nvGrpSpPr>
          <p:grpSpPr>
            <a:xfrm>
              <a:off x="2018552" y="622477"/>
              <a:ext cx="5429336" cy="4227267"/>
              <a:chOff x="1840958" y="861236"/>
              <a:chExt cx="5938134" cy="4775298"/>
            </a:xfrm>
          </p:grpSpPr>
          <p:pic>
            <p:nvPicPr>
              <p:cNvPr id="2" name="Image 1" descr="Ferritin_Cr_Ot_KO.tif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840958" y="1020975"/>
                <a:ext cx="5274925" cy="4615559"/>
              </a:xfrm>
              <a:prstGeom prst="rect">
                <a:avLst/>
              </a:prstGeom>
            </p:spPr>
          </p:pic>
          <p:sp>
            <p:nvSpPr>
              <p:cNvPr id="3" name="Rectangle 2"/>
              <p:cNvSpPr/>
              <p:nvPr/>
            </p:nvSpPr>
            <p:spPr>
              <a:xfrm>
                <a:off x="7115883" y="861236"/>
                <a:ext cx="663209" cy="59833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50" name="ZoneTexte 49"/>
            <p:cNvSpPr txBox="1"/>
            <p:nvPr/>
          </p:nvSpPr>
          <p:spPr>
            <a:xfrm>
              <a:off x="6767631" y="769902"/>
              <a:ext cx="1223884" cy="3541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000" dirty="0" smtClean="0">
                  <a:latin typeface="Arial"/>
                  <a:cs typeface="Arial"/>
                </a:rPr>
                <a:t>MW (</a:t>
              </a:r>
              <a:r>
                <a:rPr lang="fr-FR" sz="2000" dirty="0" err="1" smtClean="0">
                  <a:latin typeface="Arial"/>
                  <a:cs typeface="Arial"/>
                </a:rPr>
                <a:t>kDa</a:t>
              </a:r>
              <a:r>
                <a:rPr lang="fr-FR" sz="2000" dirty="0" smtClean="0">
                  <a:latin typeface="Arial"/>
                  <a:cs typeface="Arial"/>
                </a:rPr>
                <a:t>)</a:t>
              </a:r>
              <a:endParaRPr lang="fr-FR" sz="2000" dirty="0">
                <a:latin typeface="Arial"/>
                <a:cs typeface="Arial"/>
              </a:endParaRPr>
            </a:p>
          </p:txBody>
        </p:sp>
        <p:sp>
          <p:nvSpPr>
            <p:cNvPr id="42" name="ZoneTexte 41"/>
            <p:cNvSpPr txBox="1"/>
            <p:nvPr/>
          </p:nvSpPr>
          <p:spPr>
            <a:xfrm>
              <a:off x="7218728" y="1517714"/>
              <a:ext cx="560104" cy="3541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000" dirty="0" smtClean="0">
                  <a:latin typeface="Arial"/>
                  <a:cs typeface="Arial"/>
                </a:rPr>
                <a:t>720</a:t>
              </a:r>
              <a:endParaRPr lang="fr-FR" sz="2000" dirty="0">
                <a:latin typeface="Arial"/>
                <a:cs typeface="Arial"/>
              </a:endParaRPr>
            </a:p>
          </p:txBody>
        </p:sp>
      </p:grpSp>
      <p:sp>
        <p:nvSpPr>
          <p:cNvPr id="45" name="ZoneTexte 44"/>
          <p:cNvSpPr txBox="1"/>
          <p:nvPr/>
        </p:nvSpPr>
        <p:spPr>
          <a:xfrm>
            <a:off x="1316" y="0"/>
            <a:ext cx="9374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Figure S12</a:t>
            </a:r>
            <a:endParaRPr lang="en-US" sz="12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53473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43</Words>
  <Application>Microsoft Macintosh PowerPoint</Application>
  <PresentationFormat>Présentation à l'écran (4:3)</PresentationFormat>
  <Paragraphs>31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Lesuisse</dc:creator>
  <cp:lastModifiedBy>Lesuisse</cp:lastModifiedBy>
  <cp:revision>1</cp:revision>
  <dcterms:created xsi:type="dcterms:W3CDTF">2016-02-08T11:52:03Z</dcterms:created>
  <dcterms:modified xsi:type="dcterms:W3CDTF">2016-02-08T11:53:17Z</dcterms:modified>
</cp:coreProperties>
</file>