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836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909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316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9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78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71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67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46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516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36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983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5435F-6F7F-4E4E-BDCF-4963269DABB2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0ABE5-7DD5-4F4F-97D8-10158F5A429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869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671008" y="2172286"/>
            <a:ext cx="11597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FF0000"/>
                </a:solidFill>
                <a:latin typeface="Arial"/>
                <a:cs typeface="Arial"/>
              </a:rPr>
              <a:t>+</a:t>
            </a:r>
            <a:r>
              <a:rPr lang="fr-FR" sz="1200" b="1" dirty="0" smtClean="0">
                <a:solidFill>
                  <a:srgbClr val="FF0000"/>
                </a:solidFill>
                <a:latin typeface="Arial"/>
                <a:cs typeface="Arial"/>
              </a:rPr>
              <a:t>Fe</a:t>
            </a:r>
            <a:endParaRPr lang="fr-FR" sz="1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grpSp>
        <p:nvGrpSpPr>
          <p:cNvPr id="9" name="Grouper 8"/>
          <p:cNvGrpSpPr/>
          <p:nvPr/>
        </p:nvGrpSpPr>
        <p:grpSpPr>
          <a:xfrm>
            <a:off x="833164" y="655818"/>
            <a:ext cx="7705452" cy="5374042"/>
            <a:chOff x="-22571" y="270725"/>
            <a:chExt cx="8731670" cy="6209391"/>
          </a:xfrm>
        </p:grpSpPr>
        <p:sp>
          <p:nvSpPr>
            <p:cNvPr id="4" name="ZoneTexte 3"/>
            <p:cNvSpPr txBox="1"/>
            <p:nvPr/>
          </p:nvSpPr>
          <p:spPr>
            <a:xfrm>
              <a:off x="604326" y="270725"/>
              <a:ext cx="7771552" cy="604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u="sng" dirty="0" smtClean="0">
                  <a:latin typeface="Arial"/>
                  <a:cs typeface="Arial"/>
                </a:rPr>
                <a:t>Condition 1</a:t>
              </a:r>
              <a:r>
                <a:rPr lang="fr-FR" sz="1400" dirty="0" smtClean="0">
                  <a:latin typeface="Arial"/>
                  <a:cs typeface="Arial"/>
                </a:rPr>
                <a:t> </a:t>
              </a:r>
            </a:p>
            <a:p>
              <a:pPr algn="ctr"/>
              <a:r>
                <a:rPr lang="fr-FR" sz="1400" dirty="0" smtClean="0">
                  <a:latin typeface="Arial"/>
                  <a:cs typeface="Arial"/>
                </a:rPr>
                <a:t>Short-</a:t>
              </a:r>
              <a:r>
                <a:rPr lang="fr-FR" sz="1400" dirty="0" err="1" smtClean="0">
                  <a:latin typeface="Arial"/>
                  <a:cs typeface="Arial"/>
                </a:rPr>
                <a:t>term</a:t>
              </a:r>
              <a:r>
                <a:rPr lang="fr-FR" sz="1400" dirty="0" smtClean="0">
                  <a:latin typeface="Arial"/>
                  <a:cs typeface="Arial"/>
                </a:rPr>
                <a:t> adaptive </a:t>
              </a:r>
              <a:r>
                <a:rPr lang="fr-FR" sz="1400" dirty="0" err="1" smtClean="0">
                  <a:latin typeface="Arial"/>
                  <a:cs typeface="Arial"/>
                </a:rPr>
                <a:t>response</a:t>
              </a:r>
              <a:r>
                <a:rPr lang="fr-FR" sz="1400" dirty="0" smtClean="0">
                  <a:latin typeface="Arial"/>
                  <a:cs typeface="Arial"/>
                </a:rPr>
                <a:t> of </a:t>
              </a:r>
              <a:r>
                <a:rPr lang="fr-FR" sz="1400" dirty="0" err="1" smtClean="0">
                  <a:latin typeface="Arial"/>
                  <a:cs typeface="Arial"/>
                </a:rPr>
                <a:t>cells</a:t>
              </a:r>
              <a:endParaRPr lang="fr-FR" sz="1400" dirty="0">
                <a:latin typeface="Arial"/>
                <a:cs typeface="Arial"/>
              </a:endParaRPr>
            </a:p>
          </p:txBody>
        </p:sp>
        <p:grpSp>
          <p:nvGrpSpPr>
            <p:cNvPr id="8" name="Grouper 7"/>
            <p:cNvGrpSpPr/>
            <p:nvPr/>
          </p:nvGrpSpPr>
          <p:grpSpPr>
            <a:xfrm>
              <a:off x="-22571" y="989518"/>
              <a:ext cx="8731670" cy="5490598"/>
              <a:chOff x="-22571" y="989518"/>
              <a:chExt cx="8731670" cy="5490598"/>
            </a:xfrm>
          </p:grpSpPr>
          <p:sp>
            <p:nvSpPr>
              <p:cNvPr id="107" name="ZoneTexte 106"/>
              <p:cNvSpPr txBox="1"/>
              <p:nvPr/>
            </p:nvSpPr>
            <p:spPr>
              <a:xfrm>
                <a:off x="7599" y="4004978"/>
                <a:ext cx="1159709" cy="3200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 smtClean="0">
                    <a:latin typeface="Arial"/>
                    <a:cs typeface="Arial"/>
                  </a:rPr>
                  <a:t>-Fe</a:t>
                </a:r>
                <a:endParaRPr lang="fr-FR" sz="1200" dirty="0">
                  <a:latin typeface="Arial"/>
                  <a:cs typeface="Arial"/>
                </a:endParaRPr>
              </a:p>
            </p:txBody>
          </p:sp>
          <p:sp>
            <p:nvSpPr>
              <p:cNvPr id="108" name="ZoneTexte 107"/>
              <p:cNvSpPr txBox="1"/>
              <p:nvPr/>
            </p:nvSpPr>
            <p:spPr>
              <a:xfrm>
                <a:off x="7599" y="4796692"/>
                <a:ext cx="1159709" cy="3200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b="1" dirty="0">
                    <a:solidFill>
                      <a:srgbClr val="FF0000"/>
                    </a:solidFill>
                    <a:latin typeface="Arial"/>
                    <a:cs typeface="Arial"/>
                  </a:rPr>
                  <a:t>+</a:t>
                </a:r>
                <a:r>
                  <a:rPr lang="fr-FR" sz="1200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Fe</a:t>
                </a:r>
                <a:endParaRPr lang="fr-FR" sz="1200" b="1" dirty="0">
                  <a:solidFill>
                    <a:srgbClr val="FF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3" name="Grouper 2"/>
              <p:cNvGrpSpPr/>
              <p:nvPr/>
            </p:nvGrpSpPr>
            <p:grpSpPr>
              <a:xfrm>
                <a:off x="-22571" y="989518"/>
                <a:ext cx="8731670" cy="5490598"/>
                <a:chOff x="-22571" y="989518"/>
                <a:chExt cx="8731670" cy="5490598"/>
              </a:xfrm>
            </p:grpSpPr>
            <p:sp>
              <p:nvSpPr>
                <p:cNvPr id="12" name="ZoneTexte 11"/>
                <p:cNvSpPr txBox="1"/>
                <p:nvPr/>
              </p:nvSpPr>
              <p:spPr>
                <a:xfrm>
                  <a:off x="-22571" y="1218776"/>
                  <a:ext cx="1159709" cy="3200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dirty="0" smtClean="0">
                      <a:latin typeface="Arial"/>
                      <a:cs typeface="Arial"/>
                    </a:rPr>
                    <a:t>-Fe (DFOB)</a:t>
                  </a:r>
                  <a:endParaRPr lang="fr-FR" sz="1200" dirty="0">
                    <a:latin typeface="Arial"/>
                    <a:cs typeface="Arial"/>
                  </a:endParaRPr>
                </a:p>
              </p:txBody>
            </p:sp>
            <p:grpSp>
              <p:nvGrpSpPr>
                <p:cNvPr id="2" name="Grouper 1"/>
                <p:cNvGrpSpPr/>
                <p:nvPr/>
              </p:nvGrpSpPr>
              <p:grpSpPr>
                <a:xfrm>
                  <a:off x="507249" y="989518"/>
                  <a:ext cx="8201850" cy="5490598"/>
                  <a:chOff x="507249" y="989518"/>
                  <a:chExt cx="8201850" cy="5490598"/>
                </a:xfrm>
              </p:grpSpPr>
              <p:sp>
                <p:nvSpPr>
                  <p:cNvPr id="5" name="ZoneTexte 4"/>
                  <p:cNvSpPr txBox="1"/>
                  <p:nvPr/>
                </p:nvSpPr>
                <p:spPr>
                  <a:xfrm>
                    <a:off x="604326" y="3149388"/>
                    <a:ext cx="7771552" cy="60455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400" u="sng" dirty="0" smtClean="0">
                        <a:latin typeface="Arial"/>
                        <a:cs typeface="Arial"/>
                      </a:rPr>
                      <a:t>Condition 2 </a:t>
                    </a:r>
                  </a:p>
                  <a:p>
                    <a:pPr algn="ctr"/>
                    <a:r>
                      <a:rPr lang="fr-FR" sz="1400" dirty="0" smtClean="0">
                        <a:latin typeface="Arial"/>
                        <a:cs typeface="Arial"/>
                      </a:rPr>
                      <a:t>Long-</a:t>
                    </a:r>
                    <a:r>
                      <a:rPr lang="fr-FR" sz="1400" dirty="0" err="1" smtClean="0">
                        <a:latin typeface="Arial"/>
                        <a:cs typeface="Arial"/>
                      </a:rPr>
                      <a:t>term</a:t>
                    </a:r>
                    <a:r>
                      <a:rPr lang="fr-FR" sz="1400" dirty="0" smtClean="0">
                        <a:latin typeface="Arial"/>
                        <a:cs typeface="Arial"/>
                      </a:rPr>
                      <a:t> adaptive </a:t>
                    </a:r>
                    <a:r>
                      <a:rPr lang="fr-FR" sz="1400" dirty="0" err="1" smtClean="0">
                        <a:latin typeface="Arial"/>
                        <a:cs typeface="Arial"/>
                      </a:rPr>
                      <a:t>response</a:t>
                    </a:r>
                    <a:r>
                      <a:rPr lang="fr-FR" sz="1400" dirty="0" smtClean="0">
                        <a:latin typeface="Arial"/>
                        <a:cs typeface="Arial"/>
                      </a:rPr>
                      <a:t> of </a:t>
                    </a:r>
                    <a:r>
                      <a:rPr lang="fr-FR" sz="1400" dirty="0" err="1" smtClean="0">
                        <a:latin typeface="Arial"/>
                        <a:cs typeface="Arial"/>
                      </a:rPr>
                      <a:t>cells</a:t>
                    </a:r>
                    <a:endParaRPr lang="fr-FR" sz="1400" dirty="0">
                      <a:latin typeface="Arial"/>
                      <a:cs typeface="Arial"/>
                    </a:endParaRPr>
                  </a:p>
                </p:txBody>
              </p:sp>
              <p:grpSp>
                <p:nvGrpSpPr>
                  <p:cNvPr id="36" name="Grouper 35"/>
                  <p:cNvGrpSpPr/>
                  <p:nvPr/>
                </p:nvGrpSpPr>
                <p:grpSpPr>
                  <a:xfrm>
                    <a:off x="1617867" y="1412574"/>
                    <a:ext cx="2515218" cy="811487"/>
                    <a:chOff x="1144365" y="1420784"/>
                    <a:chExt cx="1982044" cy="852625"/>
                  </a:xfrm>
                </p:grpSpPr>
                <p:sp>
                  <p:nvSpPr>
                    <p:cNvPr id="6" name="Rectangle 5"/>
                    <p:cNvSpPr/>
                    <p:nvPr/>
                  </p:nvSpPr>
                  <p:spPr>
                    <a:xfrm>
                      <a:off x="1144365" y="1420784"/>
                      <a:ext cx="1982044" cy="30858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LIGHT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10" name="Rectangle 9"/>
                    <p:cNvSpPr/>
                    <p:nvPr/>
                  </p:nvSpPr>
                  <p:spPr>
                    <a:xfrm>
                      <a:off x="1144365" y="1964828"/>
                      <a:ext cx="1982044" cy="30858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LIGHT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p:txBody>
                </p:sp>
              </p:grpSp>
              <p:grpSp>
                <p:nvGrpSpPr>
                  <p:cNvPr id="35" name="Grouper 34"/>
                  <p:cNvGrpSpPr/>
                  <p:nvPr/>
                </p:nvGrpSpPr>
                <p:grpSpPr>
                  <a:xfrm>
                    <a:off x="6054570" y="1403958"/>
                    <a:ext cx="2515218" cy="828718"/>
                    <a:chOff x="4451671" y="1415791"/>
                    <a:chExt cx="1982044" cy="870729"/>
                  </a:xfrm>
                </p:grpSpPr>
                <p:sp>
                  <p:nvSpPr>
                    <p:cNvPr id="7" name="Rectangle 6"/>
                    <p:cNvSpPr/>
                    <p:nvPr/>
                  </p:nvSpPr>
                  <p:spPr>
                    <a:xfrm>
                      <a:off x="4451671" y="1415791"/>
                      <a:ext cx="1982044" cy="308581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DARK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1" name="Rectangle 10"/>
                    <p:cNvSpPr/>
                    <p:nvPr/>
                  </p:nvSpPr>
                  <p:spPr>
                    <a:xfrm>
                      <a:off x="4451671" y="1977939"/>
                      <a:ext cx="1982044" cy="308581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DARK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7" name="Grouper 36"/>
                  <p:cNvGrpSpPr/>
                  <p:nvPr/>
                </p:nvGrpSpPr>
                <p:grpSpPr>
                  <a:xfrm>
                    <a:off x="1498590" y="2462491"/>
                    <a:ext cx="2756173" cy="294935"/>
                    <a:chOff x="1050372" y="2527990"/>
                    <a:chExt cx="2171922" cy="309887"/>
                  </a:xfrm>
                </p:grpSpPr>
                <p:sp>
                  <p:nvSpPr>
                    <p:cNvPr id="16" name="ZoneTexte 15"/>
                    <p:cNvSpPr txBox="1"/>
                    <p:nvPr/>
                  </p:nvSpPr>
                  <p:spPr>
                    <a:xfrm>
                      <a:off x="1050372" y="2546835"/>
                      <a:ext cx="943547" cy="2910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200" dirty="0" smtClean="0"/>
                        <a:t>3H</a:t>
                      </a:r>
                      <a:endParaRPr lang="fr-FR" sz="1200" dirty="0"/>
                    </a:p>
                  </p:txBody>
                </p:sp>
                <p:sp>
                  <p:nvSpPr>
                    <p:cNvPr id="18" name="ZoneTexte 17"/>
                    <p:cNvSpPr txBox="1"/>
                    <p:nvPr/>
                  </p:nvSpPr>
                  <p:spPr>
                    <a:xfrm>
                      <a:off x="2302484" y="2546835"/>
                      <a:ext cx="919810" cy="29104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200" dirty="0"/>
                        <a:t>6</a:t>
                      </a:r>
                      <a:r>
                        <a:rPr lang="fr-FR" sz="1200" dirty="0" smtClean="0"/>
                        <a:t>H</a:t>
                      </a:r>
                      <a:endParaRPr lang="fr-FR" sz="1200" dirty="0"/>
                    </a:p>
                  </p:txBody>
                </p:sp>
                <p:cxnSp>
                  <p:nvCxnSpPr>
                    <p:cNvPr id="22" name="Connecteur droit avec flèche 21"/>
                    <p:cNvCxnSpPr/>
                    <p:nvPr/>
                  </p:nvCxnSpPr>
                  <p:spPr>
                    <a:xfrm>
                      <a:off x="1150304" y="2527990"/>
                      <a:ext cx="1970167" cy="0"/>
                    </a:xfrm>
                    <a:prstGeom prst="straightConnector1">
                      <a:avLst/>
                    </a:prstGeom>
                    <a:ln w="12700" cmpd="sng">
                      <a:solidFill>
                        <a:schemeClr val="tx1"/>
                      </a:solidFill>
                      <a:prstDash val="dash"/>
                      <a:tailEnd type="arrow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" name="Grouper 32"/>
                  <p:cNvGrpSpPr/>
                  <p:nvPr/>
                </p:nvGrpSpPr>
                <p:grpSpPr>
                  <a:xfrm>
                    <a:off x="1773456" y="1372589"/>
                    <a:ext cx="2221502" cy="867967"/>
                    <a:chOff x="1266972" y="1391112"/>
                    <a:chExt cx="1750590" cy="911968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25" name="Ellipse 24"/>
                    <p:cNvSpPr/>
                    <p:nvPr/>
                  </p:nvSpPr>
                  <p:spPr>
                    <a:xfrm>
                      <a:off x="1266972" y="1391112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6" name="Ellipse 25"/>
                    <p:cNvSpPr/>
                    <p:nvPr/>
                  </p:nvSpPr>
                  <p:spPr>
                    <a:xfrm>
                      <a:off x="1266972" y="1935156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" name="Ellipse 26"/>
                    <p:cNvSpPr/>
                    <p:nvPr/>
                  </p:nvSpPr>
                  <p:spPr>
                    <a:xfrm>
                      <a:off x="2507216" y="1391112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8" name="Ellipse 27"/>
                    <p:cNvSpPr/>
                    <p:nvPr/>
                  </p:nvSpPr>
                  <p:spPr>
                    <a:xfrm>
                      <a:off x="2507216" y="1935156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4" name="Grouper 33"/>
                  <p:cNvGrpSpPr/>
                  <p:nvPr/>
                </p:nvGrpSpPr>
                <p:grpSpPr>
                  <a:xfrm>
                    <a:off x="6229000" y="1372589"/>
                    <a:ext cx="2221502" cy="867967"/>
                    <a:chOff x="4611882" y="1374552"/>
                    <a:chExt cx="1750590" cy="911968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29" name="Ellipse 28"/>
                    <p:cNvSpPr/>
                    <p:nvPr/>
                  </p:nvSpPr>
                  <p:spPr>
                    <a:xfrm>
                      <a:off x="4611882" y="1374552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0" name="Ellipse 29"/>
                    <p:cNvSpPr/>
                    <p:nvPr/>
                  </p:nvSpPr>
                  <p:spPr>
                    <a:xfrm>
                      <a:off x="4611882" y="1918596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1" name="Ellipse 30"/>
                    <p:cNvSpPr/>
                    <p:nvPr/>
                  </p:nvSpPr>
                  <p:spPr>
                    <a:xfrm>
                      <a:off x="5852126" y="1374552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" name="Ellipse 31"/>
                    <p:cNvSpPr/>
                    <p:nvPr/>
                  </p:nvSpPr>
                  <p:spPr>
                    <a:xfrm>
                      <a:off x="5852126" y="1918596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8" name="Grouper 37"/>
                  <p:cNvGrpSpPr/>
                  <p:nvPr/>
                </p:nvGrpSpPr>
                <p:grpSpPr>
                  <a:xfrm>
                    <a:off x="5934093" y="2484689"/>
                    <a:ext cx="2756173" cy="294935"/>
                    <a:chOff x="1050372" y="2527990"/>
                    <a:chExt cx="2171922" cy="309887"/>
                  </a:xfrm>
                </p:grpSpPr>
                <p:sp>
                  <p:nvSpPr>
                    <p:cNvPr id="39" name="ZoneTexte 38"/>
                    <p:cNvSpPr txBox="1"/>
                    <p:nvPr/>
                  </p:nvSpPr>
                  <p:spPr>
                    <a:xfrm>
                      <a:off x="1050372" y="2546835"/>
                      <a:ext cx="943547" cy="2910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200" dirty="0" smtClean="0"/>
                        <a:t>3H</a:t>
                      </a:r>
                      <a:endParaRPr lang="fr-FR" sz="1200" dirty="0"/>
                    </a:p>
                  </p:txBody>
                </p:sp>
                <p:sp>
                  <p:nvSpPr>
                    <p:cNvPr id="40" name="ZoneTexte 39"/>
                    <p:cNvSpPr txBox="1"/>
                    <p:nvPr/>
                  </p:nvSpPr>
                  <p:spPr>
                    <a:xfrm>
                      <a:off x="2302484" y="2546835"/>
                      <a:ext cx="919810" cy="29104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fr-FR" sz="1200" dirty="0"/>
                        <a:t>6</a:t>
                      </a:r>
                      <a:r>
                        <a:rPr lang="fr-FR" sz="1200" dirty="0" smtClean="0"/>
                        <a:t>H</a:t>
                      </a:r>
                      <a:endParaRPr lang="fr-FR" sz="1200" dirty="0"/>
                    </a:p>
                  </p:txBody>
                </p:sp>
                <p:cxnSp>
                  <p:nvCxnSpPr>
                    <p:cNvPr id="41" name="Connecteur droit avec flèche 40"/>
                    <p:cNvCxnSpPr/>
                    <p:nvPr/>
                  </p:nvCxnSpPr>
                  <p:spPr>
                    <a:xfrm>
                      <a:off x="1150304" y="2527990"/>
                      <a:ext cx="1970167" cy="0"/>
                    </a:xfrm>
                    <a:prstGeom prst="straightConnector1">
                      <a:avLst/>
                    </a:prstGeom>
                    <a:ln w="12700" cmpd="sng">
                      <a:solidFill>
                        <a:schemeClr val="tx1"/>
                      </a:solidFill>
                      <a:prstDash val="dash"/>
                      <a:tailEnd type="arrow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4" name="Grouper 53"/>
                  <p:cNvGrpSpPr/>
                  <p:nvPr/>
                </p:nvGrpSpPr>
                <p:grpSpPr>
                  <a:xfrm>
                    <a:off x="1046809" y="1257977"/>
                    <a:ext cx="404243" cy="442195"/>
                    <a:chOff x="783324" y="3048320"/>
                    <a:chExt cx="433200" cy="583441"/>
                  </a:xfrm>
                  <a:effectLst/>
                </p:grpSpPr>
                <p:cxnSp>
                  <p:nvCxnSpPr>
                    <p:cNvPr id="50" name="Connecteur droit 49"/>
                    <p:cNvCxnSpPr/>
                    <p:nvPr/>
                  </p:nvCxnSpPr>
                  <p:spPr>
                    <a:xfrm>
                      <a:off x="795192" y="3631761"/>
                      <a:ext cx="421332" cy="0"/>
                    </a:xfrm>
                    <a:prstGeom prst="line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2" name="Forme libre 51"/>
                    <p:cNvSpPr/>
                    <p:nvPr/>
                  </p:nvSpPr>
                  <p:spPr>
                    <a:xfrm>
                      <a:off x="783324" y="3050204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53" name="Forme libre 52"/>
                    <p:cNvSpPr/>
                    <p:nvPr/>
                  </p:nvSpPr>
                  <p:spPr>
                    <a:xfrm flipH="1">
                      <a:off x="1101876" y="3048320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55" name="Forme libre 54"/>
                  <p:cNvSpPr/>
                  <p:nvPr/>
                </p:nvSpPr>
                <p:spPr>
                  <a:xfrm>
                    <a:off x="557267" y="991311"/>
                    <a:ext cx="707875" cy="307716"/>
                  </a:xfrm>
                  <a:custGeom>
                    <a:avLst/>
                    <a:gdLst>
                      <a:gd name="connsiteX0" fmla="*/ 0 w 557820"/>
                      <a:gd name="connsiteY0" fmla="*/ 192763 h 323316"/>
                      <a:gd name="connsiteX1" fmla="*/ 332318 w 557820"/>
                      <a:gd name="connsiteY1" fmla="*/ 2867 h 323316"/>
                      <a:gd name="connsiteX2" fmla="*/ 557820 w 557820"/>
                      <a:gd name="connsiteY2" fmla="*/ 323316 h 323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57820" h="323316">
                        <a:moveTo>
                          <a:pt x="0" y="192763"/>
                        </a:moveTo>
                        <a:cubicBezTo>
                          <a:pt x="119674" y="86935"/>
                          <a:pt x="239348" y="-18892"/>
                          <a:pt x="332318" y="2867"/>
                        </a:cubicBezTo>
                        <a:cubicBezTo>
                          <a:pt x="425288" y="24626"/>
                          <a:pt x="557820" y="323316"/>
                          <a:pt x="557820" y="323316"/>
                        </a:cubicBezTo>
                      </a:path>
                    </a:pathLst>
                  </a:custGeom>
                  <a:ln w="12700" cmpd="sng">
                    <a:solidFill>
                      <a:srgbClr val="000000"/>
                    </a:solidFill>
                    <a:headEnd type="none"/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56" name="Grouper 55"/>
                  <p:cNvGrpSpPr/>
                  <p:nvPr/>
                </p:nvGrpSpPr>
                <p:grpSpPr>
                  <a:xfrm>
                    <a:off x="1044418" y="2058156"/>
                    <a:ext cx="404243" cy="442195"/>
                    <a:chOff x="783324" y="3048320"/>
                    <a:chExt cx="433200" cy="583441"/>
                  </a:xfrm>
                  <a:effectLst/>
                </p:grpSpPr>
                <p:cxnSp>
                  <p:nvCxnSpPr>
                    <p:cNvPr id="57" name="Connecteur droit 56"/>
                    <p:cNvCxnSpPr/>
                    <p:nvPr/>
                  </p:nvCxnSpPr>
                  <p:spPr>
                    <a:xfrm>
                      <a:off x="795192" y="3631761"/>
                      <a:ext cx="421332" cy="0"/>
                    </a:xfrm>
                    <a:prstGeom prst="line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8" name="Forme libre 57"/>
                    <p:cNvSpPr/>
                    <p:nvPr/>
                  </p:nvSpPr>
                  <p:spPr>
                    <a:xfrm>
                      <a:off x="783324" y="3050204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59" name="Forme libre 58"/>
                    <p:cNvSpPr/>
                    <p:nvPr/>
                  </p:nvSpPr>
                  <p:spPr>
                    <a:xfrm flipH="1">
                      <a:off x="1101876" y="3048320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60" name="Forme libre 59"/>
                  <p:cNvSpPr/>
                  <p:nvPr/>
                </p:nvSpPr>
                <p:spPr>
                  <a:xfrm>
                    <a:off x="554876" y="1791490"/>
                    <a:ext cx="707875" cy="307716"/>
                  </a:xfrm>
                  <a:custGeom>
                    <a:avLst/>
                    <a:gdLst>
                      <a:gd name="connsiteX0" fmla="*/ 0 w 557820"/>
                      <a:gd name="connsiteY0" fmla="*/ 192763 h 323316"/>
                      <a:gd name="connsiteX1" fmla="*/ 332318 w 557820"/>
                      <a:gd name="connsiteY1" fmla="*/ 2867 h 323316"/>
                      <a:gd name="connsiteX2" fmla="*/ 557820 w 557820"/>
                      <a:gd name="connsiteY2" fmla="*/ 323316 h 323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57820" h="323316">
                        <a:moveTo>
                          <a:pt x="0" y="192763"/>
                        </a:moveTo>
                        <a:cubicBezTo>
                          <a:pt x="119674" y="86935"/>
                          <a:pt x="239348" y="-18892"/>
                          <a:pt x="332318" y="2867"/>
                        </a:cubicBezTo>
                        <a:cubicBezTo>
                          <a:pt x="425288" y="24626"/>
                          <a:pt x="557820" y="323316"/>
                          <a:pt x="557820" y="323316"/>
                        </a:cubicBezTo>
                      </a:path>
                    </a:pathLst>
                  </a:custGeom>
                  <a:ln w="12700" cmpd="sng">
                    <a:solidFill>
                      <a:srgbClr val="000000"/>
                    </a:solidFill>
                    <a:headEnd type="none"/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1" name="ZoneTexte 60"/>
                  <p:cNvSpPr txBox="1"/>
                  <p:nvPr/>
                </p:nvSpPr>
                <p:spPr>
                  <a:xfrm>
                    <a:off x="4448011" y="1216983"/>
                    <a:ext cx="115970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/>
                      <a:t>-Fe (DFOB)</a:t>
                    </a:r>
                    <a:endParaRPr lang="fr-FR" sz="1200" dirty="0"/>
                  </a:p>
                </p:txBody>
              </p:sp>
              <p:sp>
                <p:nvSpPr>
                  <p:cNvPr id="62" name="ZoneTexte 61"/>
                  <p:cNvSpPr txBox="1"/>
                  <p:nvPr/>
                </p:nvSpPr>
                <p:spPr>
                  <a:xfrm>
                    <a:off x="4448011" y="2008697"/>
                    <a:ext cx="115970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b="1" dirty="0">
                        <a:solidFill>
                          <a:srgbClr val="FF0000"/>
                        </a:solidFill>
                      </a:rPr>
                      <a:t>+</a:t>
                    </a:r>
                    <a:r>
                      <a:rPr lang="fr-FR" sz="1200" b="1" dirty="0" smtClean="0">
                        <a:solidFill>
                          <a:srgbClr val="FF0000"/>
                        </a:solidFill>
                      </a:rPr>
                      <a:t>Fe</a:t>
                    </a:r>
                    <a:endParaRPr lang="fr-FR" sz="1200" b="1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63" name="Grouper 62"/>
                  <p:cNvGrpSpPr/>
                  <p:nvPr/>
                </p:nvGrpSpPr>
                <p:grpSpPr>
                  <a:xfrm>
                    <a:off x="5517391" y="1256183"/>
                    <a:ext cx="404243" cy="442195"/>
                    <a:chOff x="783324" y="3048320"/>
                    <a:chExt cx="433200" cy="583441"/>
                  </a:xfrm>
                  <a:effectLst/>
                </p:grpSpPr>
                <p:cxnSp>
                  <p:nvCxnSpPr>
                    <p:cNvPr id="64" name="Connecteur droit 63"/>
                    <p:cNvCxnSpPr/>
                    <p:nvPr/>
                  </p:nvCxnSpPr>
                  <p:spPr>
                    <a:xfrm>
                      <a:off x="795192" y="3631761"/>
                      <a:ext cx="421332" cy="0"/>
                    </a:xfrm>
                    <a:prstGeom prst="line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5" name="Forme libre 64"/>
                    <p:cNvSpPr/>
                    <p:nvPr/>
                  </p:nvSpPr>
                  <p:spPr>
                    <a:xfrm>
                      <a:off x="783324" y="3050204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66" name="Forme libre 65"/>
                    <p:cNvSpPr/>
                    <p:nvPr/>
                  </p:nvSpPr>
                  <p:spPr>
                    <a:xfrm flipH="1">
                      <a:off x="1101876" y="3048320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67" name="Forme libre 66"/>
                  <p:cNvSpPr/>
                  <p:nvPr/>
                </p:nvSpPr>
                <p:spPr>
                  <a:xfrm>
                    <a:off x="5027849" y="989518"/>
                    <a:ext cx="707875" cy="307716"/>
                  </a:xfrm>
                  <a:custGeom>
                    <a:avLst/>
                    <a:gdLst>
                      <a:gd name="connsiteX0" fmla="*/ 0 w 557820"/>
                      <a:gd name="connsiteY0" fmla="*/ 192763 h 323316"/>
                      <a:gd name="connsiteX1" fmla="*/ 332318 w 557820"/>
                      <a:gd name="connsiteY1" fmla="*/ 2867 h 323316"/>
                      <a:gd name="connsiteX2" fmla="*/ 557820 w 557820"/>
                      <a:gd name="connsiteY2" fmla="*/ 323316 h 323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57820" h="323316">
                        <a:moveTo>
                          <a:pt x="0" y="192763"/>
                        </a:moveTo>
                        <a:cubicBezTo>
                          <a:pt x="119674" y="86935"/>
                          <a:pt x="239348" y="-18892"/>
                          <a:pt x="332318" y="2867"/>
                        </a:cubicBezTo>
                        <a:cubicBezTo>
                          <a:pt x="425288" y="24626"/>
                          <a:pt x="557820" y="323316"/>
                          <a:pt x="557820" y="323316"/>
                        </a:cubicBezTo>
                      </a:path>
                    </a:pathLst>
                  </a:custGeom>
                  <a:ln w="12700" cmpd="sng">
                    <a:solidFill>
                      <a:srgbClr val="000000"/>
                    </a:solidFill>
                    <a:headEnd type="none"/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68" name="Grouper 67"/>
                  <p:cNvGrpSpPr/>
                  <p:nvPr/>
                </p:nvGrpSpPr>
                <p:grpSpPr>
                  <a:xfrm>
                    <a:off x="5515000" y="2056363"/>
                    <a:ext cx="404243" cy="442195"/>
                    <a:chOff x="783324" y="3048320"/>
                    <a:chExt cx="433200" cy="583441"/>
                  </a:xfrm>
                  <a:effectLst/>
                </p:grpSpPr>
                <p:cxnSp>
                  <p:nvCxnSpPr>
                    <p:cNvPr id="69" name="Connecteur droit 68"/>
                    <p:cNvCxnSpPr/>
                    <p:nvPr/>
                  </p:nvCxnSpPr>
                  <p:spPr>
                    <a:xfrm>
                      <a:off x="795192" y="3631761"/>
                      <a:ext cx="421332" cy="0"/>
                    </a:xfrm>
                    <a:prstGeom prst="line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0" name="Forme libre 69"/>
                    <p:cNvSpPr/>
                    <p:nvPr/>
                  </p:nvSpPr>
                  <p:spPr>
                    <a:xfrm>
                      <a:off x="783324" y="3050204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71" name="Forme libre 70"/>
                    <p:cNvSpPr/>
                    <p:nvPr/>
                  </p:nvSpPr>
                  <p:spPr>
                    <a:xfrm flipH="1">
                      <a:off x="1101876" y="3048320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72" name="Forme libre 71"/>
                  <p:cNvSpPr/>
                  <p:nvPr/>
                </p:nvSpPr>
                <p:spPr>
                  <a:xfrm>
                    <a:off x="5025458" y="1789697"/>
                    <a:ext cx="707875" cy="307716"/>
                  </a:xfrm>
                  <a:custGeom>
                    <a:avLst/>
                    <a:gdLst>
                      <a:gd name="connsiteX0" fmla="*/ 0 w 557820"/>
                      <a:gd name="connsiteY0" fmla="*/ 192763 h 323316"/>
                      <a:gd name="connsiteX1" fmla="*/ 332318 w 557820"/>
                      <a:gd name="connsiteY1" fmla="*/ 2867 h 323316"/>
                      <a:gd name="connsiteX2" fmla="*/ 557820 w 557820"/>
                      <a:gd name="connsiteY2" fmla="*/ 323316 h 323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57820" h="323316">
                        <a:moveTo>
                          <a:pt x="0" y="192763"/>
                        </a:moveTo>
                        <a:cubicBezTo>
                          <a:pt x="119674" y="86935"/>
                          <a:pt x="239348" y="-18892"/>
                          <a:pt x="332318" y="2867"/>
                        </a:cubicBezTo>
                        <a:cubicBezTo>
                          <a:pt x="425288" y="24626"/>
                          <a:pt x="557820" y="323316"/>
                          <a:pt x="557820" y="323316"/>
                        </a:cubicBezTo>
                      </a:path>
                    </a:pathLst>
                  </a:custGeom>
                  <a:ln w="12700" cmpd="sng">
                    <a:solidFill>
                      <a:srgbClr val="000000"/>
                    </a:solidFill>
                    <a:headEnd type="none"/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73" name="Grouper 72"/>
                  <p:cNvGrpSpPr/>
                  <p:nvPr/>
                </p:nvGrpSpPr>
                <p:grpSpPr>
                  <a:xfrm>
                    <a:off x="3482925" y="4200861"/>
                    <a:ext cx="2515218" cy="811487"/>
                    <a:chOff x="1144365" y="1420784"/>
                    <a:chExt cx="1982044" cy="852625"/>
                  </a:xfrm>
                </p:grpSpPr>
                <p:sp>
                  <p:nvSpPr>
                    <p:cNvPr id="74" name="Rectangle 73"/>
                    <p:cNvSpPr/>
                    <p:nvPr/>
                  </p:nvSpPr>
                  <p:spPr>
                    <a:xfrm>
                      <a:off x="1144365" y="1420784"/>
                      <a:ext cx="1982044" cy="30858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LIGHT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75" name="Rectangle 74"/>
                    <p:cNvSpPr/>
                    <p:nvPr/>
                  </p:nvSpPr>
                  <p:spPr>
                    <a:xfrm>
                      <a:off x="1144365" y="1964828"/>
                      <a:ext cx="1982044" cy="30858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LIGHT</a:t>
                      </a:r>
                      <a:endParaRPr lang="fr-FR" sz="12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p:txBody>
                </p:sp>
              </p:grpSp>
              <p:cxnSp>
                <p:nvCxnSpPr>
                  <p:cNvPr id="79" name="Connecteur droit avec flèche 78"/>
                  <p:cNvCxnSpPr/>
                  <p:nvPr/>
                </p:nvCxnSpPr>
                <p:spPr>
                  <a:xfrm>
                    <a:off x="3619906" y="5250782"/>
                    <a:ext cx="4949909" cy="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prstDash val="dash"/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80" name="Grouper 79"/>
                  <p:cNvGrpSpPr/>
                  <p:nvPr/>
                </p:nvGrpSpPr>
                <p:grpSpPr>
                  <a:xfrm>
                    <a:off x="3638514" y="4160876"/>
                    <a:ext cx="2221502" cy="867967"/>
                    <a:chOff x="1266972" y="1391112"/>
                    <a:chExt cx="1750590" cy="911968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81" name="Ellipse 80"/>
                    <p:cNvSpPr/>
                    <p:nvPr/>
                  </p:nvSpPr>
                  <p:spPr>
                    <a:xfrm>
                      <a:off x="1266972" y="1391112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2" name="Ellipse 81"/>
                    <p:cNvSpPr/>
                    <p:nvPr/>
                  </p:nvSpPr>
                  <p:spPr>
                    <a:xfrm>
                      <a:off x="1266972" y="1935156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3" name="Ellipse 82"/>
                    <p:cNvSpPr/>
                    <p:nvPr/>
                  </p:nvSpPr>
                  <p:spPr>
                    <a:xfrm>
                      <a:off x="2507216" y="1391112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4" name="Ellipse 83"/>
                    <p:cNvSpPr/>
                    <p:nvPr/>
                  </p:nvSpPr>
                  <p:spPr>
                    <a:xfrm>
                      <a:off x="2507216" y="1935156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85" name="Grouper 84"/>
                  <p:cNvGrpSpPr/>
                  <p:nvPr/>
                </p:nvGrpSpPr>
                <p:grpSpPr>
                  <a:xfrm>
                    <a:off x="999182" y="4046264"/>
                    <a:ext cx="404243" cy="442195"/>
                    <a:chOff x="783324" y="3048320"/>
                    <a:chExt cx="433200" cy="583441"/>
                  </a:xfrm>
                  <a:effectLst/>
                </p:grpSpPr>
                <p:cxnSp>
                  <p:nvCxnSpPr>
                    <p:cNvPr id="86" name="Connecteur droit 85"/>
                    <p:cNvCxnSpPr/>
                    <p:nvPr/>
                  </p:nvCxnSpPr>
                  <p:spPr>
                    <a:xfrm>
                      <a:off x="795192" y="3631761"/>
                      <a:ext cx="421332" cy="0"/>
                    </a:xfrm>
                    <a:prstGeom prst="line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7" name="Forme libre 86"/>
                    <p:cNvSpPr/>
                    <p:nvPr/>
                  </p:nvSpPr>
                  <p:spPr>
                    <a:xfrm>
                      <a:off x="783324" y="3050204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88" name="Forme libre 87"/>
                    <p:cNvSpPr/>
                    <p:nvPr/>
                  </p:nvSpPr>
                  <p:spPr>
                    <a:xfrm flipH="1">
                      <a:off x="1101876" y="3048320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89" name="Forme libre 88"/>
                  <p:cNvSpPr/>
                  <p:nvPr/>
                </p:nvSpPr>
                <p:spPr>
                  <a:xfrm>
                    <a:off x="509640" y="3779598"/>
                    <a:ext cx="707875" cy="307716"/>
                  </a:xfrm>
                  <a:custGeom>
                    <a:avLst/>
                    <a:gdLst>
                      <a:gd name="connsiteX0" fmla="*/ 0 w 557820"/>
                      <a:gd name="connsiteY0" fmla="*/ 192763 h 323316"/>
                      <a:gd name="connsiteX1" fmla="*/ 332318 w 557820"/>
                      <a:gd name="connsiteY1" fmla="*/ 2867 h 323316"/>
                      <a:gd name="connsiteX2" fmla="*/ 557820 w 557820"/>
                      <a:gd name="connsiteY2" fmla="*/ 323316 h 323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57820" h="323316">
                        <a:moveTo>
                          <a:pt x="0" y="192763"/>
                        </a:moveTo>
                        <a:cubicBezTo>
                          <a:pt x="119674" y="86935"/>
                          <a:pt x="239348" y="-18892"/>
                          <a:pt x="332318" y="2867"/>
                        </a:cubicBezTo>
                        <a:cubicBezTo>
                          <a:pt x="425288" y="24626"/>
                          <a:pt x="557820" y="323316"/>
                          <a:pt x="557820" y="323316"/>
                        </a:cubicBezTo>
                      </a:path>
                    </a:pathLst>
                  </a:custGeom>
                  <a:ln w="12700" cmpd="sng">
                    <a:solidFill>
                      <a:srgbClr val="000000"/>
                    </a:solidFill>
                    <a:headEnd type="none"/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90" name="Grouper 89"/>
                  <p:cNvGrpSpPr/>
                  <p:nvPr/>
                </p:nvGrpSpPr>
                <p:grpSpPr>
                  <a:xfrm>
                    <a:off x="996791" y="4846443"/>
                    <a:ext cx="404243" cy="442195"/>
                    <a:chOff x="783324" y="3048320"/>
                    <a:chExt cx="433200" cy="583441"/>
                  </a:xfrm>
                  <a:effectLst/>
                </p:grpSpPr>
                <p:cxnSp>
                  <p:nvCxnSpPr>
                    <p:cNvPr id="91" name="Connecteur droit 90"/>
                    <p:cNvCxnSpPr/>
                    <p:nvPr/>
                  </p:nvCxnSpPr>
                  <p:spPr>
                    <a:xfrm>
                      <a:off x="795192" y="3631761"/>
                      <a:ext cx="421332" cy="0"/>
                    </a:xfrm>
                    <a:prstGeom prst="line">
                      <a:avLst/>
                    </a:pr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2" name="Forme libre 91"/>
                    <p:cNvSpPr/>
                    <p:nvPr/>
                  </p:nvSpPr>
                  <p:spPr>
                    <a:xfrm>
                      <a:off x="783324" y="3050204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93" name="Forme libre 92"/>
                    <p:cNvSpPr/>
                    <p:nvPr/>
                  </p:nvSpPr>
                  <p:spPr>
                    <a:xfrm flipH="1">
                      <a:off x="1101876" y="3048320"/>
                      <a:ext cx="100923" cy="581557"/>
                    </a:xfrm>
                    <a:custGeom>
                      <a:avLst/>
                      <a:gdLst>
                        <a:gd name="connsiteX0" fmla="*/ 83080 w 100923"/>
                        <a:gd name="connsiteY0" fmla="*/ 0 h 581557"/>
                        <a:gd name="connsiteX1" fmla="*/ 94948 w 100923"/>
                        <a:gd name="connsiteY1" fmla="*/ 249239 h 581557"/>
                        <a:gd name="connsiteX2" fmla="*/ 0 w 100923"/>
                        <a:gd name="connsiteY2" fmla="*/ 581557 h 5815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0923" h="581557">
                          <a:moveTo>
                            <a:pt x="83080" y="0"/>
                          </a:moveTo>
                          <a:cubicBezTo>
                            <a:pt x="95937" y="76156"/>
                            <a:pt x="108795" y="152313"/>
                            <a:pt x="94948" y="249239"/>
                          </a:cubicBezTo>
                          <a:cubicBezTo>
                            <a:pt x="81101" y="346165"/>
                            <a:pt x="40550" y="463861"/>
                            <a:pt x="0" y="581557"/>
                          </a:cubicBezTo>
                        </a:path>
                      </a:pathLst>
                    </a:custGeom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  <p:sp>
                <p:nvSpPr>
                  <p:cNvPr id="94" name="Forme libre 93"/>
                  <p:cNvSpPr/>
                  <p:nvPr/>
                </p:nvSpPr>
                <p:spPr>
                  <a:xfrm>
                    <a:off x="507249" y="4579778"/>
                    <a:ext cx="707875" cy="307716"/>
                  </a:xfrm>
                  <a:custGeom>
                    <a:avLst/>
                    <a:gdLst>
                      <a:gd name="connsiteX0" fmla="*/ 0 w 557820"/>
                      <a:gd name="connsiteY0" fmla="*/ 192763 h 323316"/>
                      <a:gd name="connsiteX1" fmla="*/ 332318 w 557820"/>
                      <a:gd name="connsiteY1" fmla="*/ 2867 h 323316"/>
                      <a:gd name="connsiteX2" fmla="*/ 557820 w 557820"/>
                      <a:gd name="connsiteY2" fmla="*/ 323316 h 3233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57820" h="323316">
                        <a:moveTo>
                          <a:pt x="0" y="192763"/>
                        </a:moveTo>
                        <a:cubicBezTo>
                          <a:pt x="119674" y="86935"/>
                          <a:pt x="239348" y="-18892"/>
                          <a:pt x="332318" y="2867"/>
                        </a:cubicBezTo>
                        <a:cubicBezTo>
                          <a:pt x="425288" y="24626"/>
                          <a:pt x="557820" y="323316"/>
                          <a:pt x="557820" y="323316"/>
                        </a:cubicBezTo>
                      </a:path>
                    </a:pathLst>
                  </a:custGeom>
                  <a:ln w="12700" cmpd="sng">
                    <a:solidFill>
                      <a:srgbClr val="000000"/>
                    </a:solidFill>
                    <a:headEnd type="none"/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grpSp>
                <p:nvGrpSpPr>
                  <p:cNvPr id="95" name="Grouper 94"/>
                  <p:cNvGrpSpPr/>
                  <p:nvPr/>
                </p:nvGrpSpPr>
                <p:grpSpPr>
                  <a:xfrm>
                    <a:off x="6054597" y="4199279"/>
                    <a:ext cx="2515218" cy="806127"/>
                    <a:chOff x="4451671" y="1427659"/>
                    <a:chExt cx="1982044" cy="846993"/>
                  </a:xfrm>
                </p:grpSpPr>
                <p:sp>
                  <p:nvSpPr>
                    <p:cNvPr id="96" name="Rectangle 95"/>
                    <p:cNvSpPr/>
                    <p:nvPr/>
                  </p:nvSpPr>
                  <p:spPr>
                    <a:xfrm>
                      <a:off x="4451671" y="1427659"/>
                      <a:ext cx="1982044" cy="308581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DARK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7" name="Rectangle 96"/>
                    <p:cNvSpPr/>
                    <p:nvPr/>
                  </p:nvSpPr>
                  <p:spPr>
                    <a:xfrm>
                      <a:off x="4451671" y="1966071"/>
                      <a:ext cx="1982044" cy="308581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DARK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98" name="Grouper 97"/>
                  <p:cNvGrpSpPr/>
                  <p:nvPr/>
                </p:nvGrpSpPr>
                <p:grpSpPr>
                  <a:xfrm>
                    <a:off x="6229027" y="4156614"/>
                    <a:ext cx="2221502" cy="867967"/>
                    <a:chOff x="4611882" y="1374552"/>
                    <a:chExt cx="1750590" cy="911968"/>
                  </a:xfrm>
                  <a:solidFill>
                    <a:schemeClr val="bg1">
                      <a:lumMod val="85000"/>
                    </a:schemeClr>
                  </a:solidFill>
                </p:grpSpPr>
                <p:sp>
                  <p:nvSpPr>
                    <p:cNvPr id="99" name="Ellipse 98"/>
                    <p:cNvSpPr/>
                    <p:nvPr/>
                  </p:nvSpPr>
                  <p:spPr>
                    <a:xfrm>
                      <a:off x="4611882" y="1374552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0" name="Ellipse 99"/>
                    <p:cNvSpPr/>
                    <p:nvPr/>
                  </p:nvSpPr>
                  <p:spPr>
                    <a:xfrm>
                      <a:off x="4611882" y="1918596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1" name="Ellipse 100"/>
                    <p:cNvSpPr/>
                    <p:nvPr/>
                  </p:nvSpPr>
                  <p:spPr>
                    <a:xfrm>
                      <a:off x="5852126" y="1374552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02" name="Ellipse 101"/>
                    <p:cNvSpPr/>
                    <p:nvPr/>
                  </p:nvSpPr>
                  <p:spPr>
                    <a:xfrm>
                      <a:off x="5852126" y="1918596"/>
                      <a:ext cx="510346" cy="367924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00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fr-FR" sz="1000" b="1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fr-FR" sz="1000" b="1" baseline="-2500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fr-FR" sz="1000" b="1" baseline="-2500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sp>
                <p:nvSpPr>
                  <p:cNvPr id="110" name="ZoneTexte 109"/>
                  <p:cNvSpPr txBox="1"/>
                  <p:nvPr/>
                </p:nvSpPr>
                <p:spPr>
                  <a:xfrm>
                    <a:off x="3400053" y="5288639"/>
                    <a:ext cx="1197363" cy="3200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latin typeface="Arial"/>
                        <a:cs typeface="Arial"/>
                      </a:rPr>
                      <a:t>3H</a:t>
                    </a:r>
                    <a:endParaRPr lang="fr-FR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4988984" y="5288639"/>
                    <a:ext cx="1167241" cy="3200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latin typeface="Arial"/>
                        <a:cs typeface="Arial"/>
                      </a:rPr>
                      <a:t>9H</a:t>
                    </a:r>
                    <a:endParaRPr lang="fr-FR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2" name="ZoneTexte 111"/>
                  <p:cNvSpPr txBox="1"/>
                  <p:nvPr/>
                </p:nvSpPr>
                <p:spPr>
                  <a:xfrm>
                    <a:off x="5952927" y="5300161"/>
                    <a:ext cx="1197363" cy="3200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latin typeface="Arial"/>
                        <a:cs typeface="Arial"/>
                      </a:rPr>
                      <a:t>15H</a:t>
                    </a:r>
                    <a:endParaRPr lang="fr-FR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3" name="ZoneTexte 112"/>
                  <p:cNvSpPr txBox="1"/>
                  <p:nvPr/>
                </p:nvSpPr>
                <p:spPr>
                  <a:xfrm>
                    <a:off x="7541858" y="5300161"/>
                    <a:ext cx="1167241" cy="3200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latin typeface="Arial"/>
                        <a:cs typeface="Arial"/>
                      </a:rPr>
                      <a:t>22H</a:t>
                    </a:r>
                    <a:endParaRPr lang="fr-FR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14" name="ZoneTexte 113"/>
                  <p:cNvSpPr txBox="1"/>
                  <p:nvPr/>
                </p:nvSpPr>
                <p:spPr>
                  <a:xfrm>
                    <a:off x="918731" y="2598051"/>
                    <a:ext cx="68407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/>
                      <a:t>T0</a:t>
                    </a:r>
                    <a:endParaRPr lang="fr-FR" sz="1200" dirty="0"/>
                  </a:p>
                </p:txBody>
              </p:sp>
              <p:sp>
                <p:nvSpPr>
                  <p:cNvPr id="115" name="ZoneTexte 114"/>
                  <p:cNvSpPr txBox="1"/>
                  <p:nvPr/>
                </p:nvSpPr>
                <p:spPr>
                  <a:xfrm>
                    <a:off x="5376831" y="2598051"/>
                    <a:ext cx="68407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/>
                      <a:t>T0</a:t>
                    </a:r>
                    <a:endParaRPr lang="fr-FR" sz="1200" dirty="0"/>
                  </a:p>
                </p:txBody>
              </p:sp>
              <p:sp>
                <p:nvSpPr>
                  <p:cNvPr id="116" name="Rectangle 115"/>
                  <p:cNvSpPr/>
                  <p:nvPr/>
                </p:nvSpPr>
                <p:spPr>
                  <a:xfrm>
                    <a:off x="1613031" y="4192524"/>
                    <a:ext cx="320097" cy="29369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" name="Rectangle 116"/>
                  <p:cNvSpPr/>
                  <p:nvPr/>
                </p:nvSpPr>
                <p:spPr>
                  <a:xfrm>
                    <a:off x="1973007" y="4192524"/>
                    <a:ext cx="316300" cy="293692"/>
                  </a:xfrm>
                  <a:prstGeom prst="rect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" name="Rectangle 117"/>
                  <p:cNvSpPr/>
                  <p:nvPr/>
                </p:nvSpPr>
                <p:spPr>
                  <a:xfrm>
                    <a:off x="2559453" y="4192524"/>
                    <a:ext cx="320097" cy="29369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Rectangle 118"/>
                  <p:cNvSpPr/>
                  <p:nvPr/>
                </p:nvSpPr>
                <p:spPr>
                  <a:xfrm>
                    <a:off x="2919428" y="4192524"/>
                    <a:ext cx="316300" cy="293692"/>
                  </a:xfrm>
                  <a:prstGeom prst="rect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122" name="Connecteur droit avec flèche 121"/>
                  <p:cNvCxnSpPr/>
                  <p:nvPr/>
                </p:nvCxnSpPr>
                <p:spPr>
                  <a:xfrm>
                    <a:off x="1580223" y="4334019"/>
                    <a:ext cx="1882286" cy="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prstDash val="dash"/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4" name="Rectangle 123"/>
                  <p:cNvSpPr/>
                  <p:nvPr/>
                </p:nvSpPr>
                <p:spPr>
                  <a:xfrm>
                    <a:off x="1625701" y="4699023"/>
                    <a:ext cx="320097" cy="29369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" name="Rectangle 124"/>
                  <p:cNvSpPr/>
                  <p:nvPr/>
                </p:nvSpPr>
                <p:spPr>
                  <a:xfrm>
                    <a:off x="1985676" y="4699023"/>
                    <a:ext cx="316300" cy="293692"/>
                  </a:xfrm>
                  <a:prstGeom prst="rect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" name="Rectangle 125"/>
                  <p:cNvSpPr/>
                  <p:nvPr/>
                </p:nvSpPr>
                <p:spPr>
                  <a:xfrm>
                    <a:off x="2572123" y="4699023"/>
                    <a:ext cx="320097" cy="29369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Rectangle 126"/>
                  <p:cNvSpPr/>
                  <p:nvPr/>
                </p:nvSpPr>
                <p:spPr>
                  <a:xfrm>
                    <a:off x="2932098" y="4699023"/>
                    <a:ext cx="316300" cy="293692"/>
                  </a:xfrm>
                  <a:prstGeom prst="rect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1200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128" name="Connecteur droit avec flèche 127"/>
                  <p:cNvCxnSpPr/>
                  <p:nvPr/>
                </p:nvCxnSpPr>
                <p:spPr>
                  <a:xfrm>
                    <a:off x="1592893" y="4840518"/>
                    <a:ext cx="1882286" cy="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prstDash val="dash"/>
                    <a:tailEnd type="arrow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9" name="ZoneTexte 128"/>
                  <p:cNvSpPr txBox="1"/>
                  <p:nvPr/>
                </p:nvSpPr>
                <p:spPr>
                  <a:xfrm>
                    <a:off x="1820011" y="5115238"/>
                    <a:ext cx="1250052" cy="3200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200" dirty="0" smtClean="0">
                        <a:latin typeface="Arial"/>
                        <a:cs typeface="Arial"/>
                      </a:rPr>
                      <a:t>7 </a:t>
                    </a:r>
                    <a:r>
                      <a:rPr lang="fr-FR" sz="1200" dirty="0" err="1" smtClean="0">
                        <a:latin typeface="Arial"/>
                        <a:cs typeface="Arial"/>
                      </a:rPr>
                      <a:t>days</a:t>
                    </a:r>
                    <a:endParaRPr lang="fr-FR" sz="12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32" name="Ellipse 131"/>
                  <p:cNvSpPr/>
                  <p:nvPr/>
                </p:nvSpPr>
                <p:spPr>
                  <a:xfrm>
                    <a:off x="2018199" y="5987089"/>
                    <a:ext cx="1238774" cy="493027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400" b="1" dirty="0" smtClean="0">
                        <a:solidFill>
                          <a:schemeClr val="tx1"/>
                        </a:solidFill>
                      </a:rPr>
                      <a:t>S</a:t>
                    </a:r>
                    <a:r>
                      <a:rPr lang="fr-FR" sz="1400" b="1" baseline="-25000" dirty="0" smtClean="0">
                        <a:solidFill>
                          <a:schemeClr val="tx1"/>
                        </a:solidFill>
                      </a:rPr>
                      <a:t>1 to 16</a:t>
                    </a:r>
                    <a:endParaRPr lang="fr-FR" sz="1400" b="1" baseline="-250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3" name="ZoneTexte 132"/>
                  <p:cNvSpPr txBox="1"/>
                  <p:nvPr/>
                </p:nvSpPr>
                <p:spPr>
                  <a:xfrm>
                    <a:off x="2937647" y="6085043"/>
                    <a:ext cx="5315871" cy="35561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FR" sz="1400" dirty="0" err="1" smtClean="0">
                        <a:latin typeface="Arial"/>
                        <a:cs typeface="Arial"/>
                      </a:rPr>
                      <a:t>Samples</a:t>
                    </a:r>
                    <a:r>
                      <a:rPr lang="fr-FR" sz="14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fr-FR" sz="1400" dirty="0" err="1" smtClean="0">
                        <a:latin typeface="Arial"/>
                        <a:cs typeface="Arial"/>
                      </a:rPr>
                      <a:t>analyzed</a:t>
                    </a:r>
                    <a:r>
                      <a:rPr lang="fr-FR" sz="1400" dirty="0" smtClean="0">
                        <a:latin typeface="Arial"/>
                        <a:cs typeface="Arial"/>
                      </a:rPr>
                      <a:t> </a:t>
                    </a:r>
                    <a:r>
                      <a:rPr lang="fr-FR" sz="1400" dirty="0" err="1" smtClean="0">
                        <a:latin typeface="Arial"/>
                        <a:cs typeface="Arial"/>
                      </a:rPr>
                      <a:t>using</a:t>
                    </a:r>
                    <a:r>
                      <a:rPr lang="fr-FR" sz="1400" dirty="0" smtClean="0">
                        <a:latin typeface="Arial"/>
                        <a:cs typeface="Arial"/>
                      </a:rPr>
                      <a:t> RNA </a:t>
                    </a:r>
                    <a:r>
                      <a:rPr lang="fr-FR" sz="1400" dirty="0" err="1" smtClean="0">
                        <a:latin typeface="Arial"/>
                        <a:cs typeface="Arial"/>
                      </a:rPr>
                      <a:t>sequencing</a:t>
                    </a:r>
                    <a:endParaRPr lang="fr-FR" sz="1400" dirty="0">
                      <a:latin typeface="Arial"/>
                      <a:cs typeface="Arial"/>
                    </a:endParaRPr>
                  </a:p>
                </p:txBody>
              </p:sp>
            </p:grpSp>
          </p:grpSp>
        </p:grpSp>
      </p:grpSp>
      <p:sp>
        <p:nvSpPr>
          <p:cNvPr id="14" name="ZoneTexte 13"/>
          <p:cNvSpPr txBox="1"/>
          <p:nvPr/>
        </p:nvSpPr>
        <p:spPr>
          <a:xfrm>
            <a:off x="0" y="0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Figure S1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671910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82</Words>
  <Application>Microsoft Macintosh PowerPoint</Application>
  <PresentationFormat>Présentation à l'écran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2</cp:revision>
  <dcterms:created xsi:type="dcterms:W3CDTF">2016-02-08T11:03:17Z</dcterms:created>
  <dcterms:modified xsi:type="dcterms:W3CDTF">2016-02-08T11:09:53Z</dcterms:modified>
</cp:coreProperties>
</file>