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71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69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81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67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47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34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09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7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93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84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7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2F386-CD50-D143-B62E-E4D32DFCDA2C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9B4DC-8EB8-6346-A75A-6469852108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74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2"/>
          <p:cNvGrpSpPr/>
          <p:nvPr/>
        </p:nvGrpSpPr>
        <p:grpSpPr>
          <a:xfrm>
            <a:off x="464897" y="639881"/>
            <a:ext cx="8506012" cy="5285216"/>
            <a:chOff x="279400" y="235387"/>
            <a:chExt cx="8700294" cy="6634900"/>
          </a:xfrm>
        </p:grpSpPr>
        <p:sp>
          <p:nvSpPr>
            <p:cNvPr id="83" name="ZoneTexte 82"/>
            <p:cNvSpPr txBox="1"/>
            <p:nvPr/>
          </p:nvSpPr>
          <p:spPr>
            <a:xfrm>
              <a:off x="584200" y="235387"/>
              <a:ext cx="31242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/>
                  <a:cs typeface="Arial"/>
                </a:rPr>
                <a:t>Sequencing results (reads)</a:t>
              </a:r>
              <a:endParaRPr lang="en-GB" sz="1200" dirty="0">
                <a:latin typeface="Arial"/>
                <a:cs typeface="Arial"/>
              </a:endParaRPr>
            </a:p>
          </p:txBody>
        </p:sp>
        <p:pic>
          <p:nvPicPr>
            <p:cNvPr id="84" name="Image 83" descr="Capture d’écran 2014-07-18 à 14.59.58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718401"/>
              <a:ext cx="3683000" cy="4385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5" name="ZoneTexte 84"/>
            <p:cNvSpPr txBox="1"/>
            <p:nvPr/>
          </p:nvSpPr>
          <p:spPr>
            <a:xfrm>
              <a:off x="279400" y="1156918"/>
              <a:ext cx="13208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(FASTQ file)</a:t>
              </a:r>
              <a:endParaRPr lang="en-GB" sz="1200" b="1" dirty="0"/>
            </a:p>
          </p:txBody>
        </p:sp>
        <p:sp>
          <p:nvSpPr>
            <p:cNvPr id="86" name="Rectangle à coins arrondis 85"/>
            <p:cNvSpPr/>
            <p:nvPr/>
          </p:nvSpPr>
          <p:spPr>
            <a:xfrm>
              <a:off x="342900" y="1592411"/>
              <a:ext cx="3683000" cy="241940"/>
            </a:xfrm>
            <a:prstGeom prst="roundRect">
              <a:avLst/>
            </a:prstGeom>
            <a:solidFill>
              <a:srgbClr val="EEC591"/>
            </a:solidFill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STEP 1: sequence quality controls</a:t>
              </a:r>
              <a:endParaRPr lang="en-GB" sz="1200" b="1" dirty="0">
                <a:latin typeface="Arial"/>
                <a:cs typeface="Arial"/>
              </a:endParaRPr>
            </a:p>
          </p:txBody>
        </p:sp>
        <p:cxnSp>
          <p:nvCxnSpPr>
            <p:cNvPr id="87" name="Connecteur droit avec flèche 86"/>
            <p:cNvCxnSpPr/>
            <p:nvPr/>
          </p:nvCxnSpPr>
          <p:spPr>
            <a:xfrm rot="5400000">
              <a:off x="2032760" y="1350311"/>
              <a:ext cx="22708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342900" y="1834352"/>
              <a:ext cx="36830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latin typeface="Arial"/>
                  <a:cs typeface="Arial"/>
                </a:rPr>
                <a:t>FASTQC program</a:t>
              </a:r>
              <a:endParaRPr lang="en-GB" sz="1200" i="1" dirty="0">
                <a:latin typeface="Arial"/>
                <a:cs typeface="Arial"/>
              </a:endParaRPr>
            </a:p>
          </p:txBody>
        </p:sp>
        <p:cxnSp>
          <p:nvCxnSpPr>
            <p:cNvPr id="89" name="Connecteur droit avec flèche 88"/>
            <p:cNvCxnSpPr/>
            <p:nvPr/>
          </p:nvCxnSpPr>
          <p:spPr>
            <a:xfrm rot="5400000">
              <a:off x="2044191" y="2166940"/>
              <a:ext cx="204219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0" name="Image 89" descr="Capture d’écran 2014-07-18 à 15.06.13.png"/>
            <p:cNvPicPr>
              <a:picLocks noChangeAspect="1"/>
            </p:cNvPicPr>
            <p:nvPr/>
          </p:nvPicPr>
          <p:blipFill>
            <a:blip r:embed="rId3"/>
            <a:srcRect b="35241"/>
            <a:stretch>
              <a:fillRect/>
            </a:stretch>
          </p:blipFill>
          <p:spPr>
            <a:xfrm>
              <a:off x="467051" y="2318232"/>
              <a:ext cx="3358501" cy="13004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1" name="ZoneTexte 90"/>
            <p:cNvSpPr txBox="1"/>
            <p:nvPr/>
          </p:nvSpPr>
          <p:spPr>
            <a:xfrm>
              <a:off x="304800" y="3665158"/>
              <a:ext cx="13208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(HTML file)</a:t>
              </a:r>
              <a:endParaRPr lang="en-GB" sz="1200" b="1" dirty="0"/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5289947" y="235387"/>
              <a:ext cx="31242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/>
                  <a:cs typeface="Arial"/>
                </a:rPr>
                <a:t>CDS sequences </a:t>
              </a:r>
              <a:r>
                <a:rPr lang="en-GB" sz="1200" b="1" dirty="0" smtClean="0">
                  <a:latin typeface="Arial"/>
                  <a:cs typeface="Arial"/>
                </a:rPr>
                <a:t>(FASTA file)</a:t>
              </a:r>
              <a:endParaRPr lang="en-GB" sz="1200" b="1" dirty="0">
                <a:latin typeface="Arial"/>
                <a:cs typeface="Arial"/>
              </a:endParaRPr>
            </a:p>
          </p:txBody>
        </p:sp>
        <p:sp>
          <p:nvSpPr>
            <p:cNvPr id="93" name="Rectangle à coins arrondis 92"/>
            <p:cNvSpPr/>
            <p:nvPr/>
          </p:nvSpPr>
          <p:spPr>
            <a:xfrm>
              <a:off x="5010547" y="818202"/>
              <a:ext cx="3683000" cy="241940"/>
            </a:xfrm>
            <a:prstGeom prst="roundRect">
              <a:avLst/>
            </a:prstGeom>
            <a:solidFill>
              <a:srgbClr val="EEC591"/>
            </a:solidFill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STEP 2: read mapping</a:t>
              </a:r>
              <a:endParaRPr lang="en-GB" sz="1200" b="1" dirty="0">
                <a:latin typeface="Arial"/>
                <a:cs typeface="Arial"/>
              </a:endParaRPr>
            </a:p>
          </p:txBody>
        </p:sp>
        <p:cxnSp>
          <p:nvCxnSpPr>
            <p:cNvPr id="94" name="Connecteur droit avec flèche 93"/>
            <p:cNvCxnSpPr/>
            <p:nvPr/>
          </p:nvCxnSpPr>
          <p:spPr>
            <a:xfrm rot="10800000" flipH="1">
              <a:off x="4191000" y="962357"/>
              <a:ext cx="717598" cy="100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/>
            <p:nvPr/>
          </p:nvCxnSpPr>
          <p:spPr>
            <a:xfrm rot="5400000">
              <a:off x="6738507" y="590074"/>
              <a:ext cx="22708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ZoneTexte 95"/>
            <p:cNvSpPr txBox="1"/>
            <p:nvPr/>
          </p:nvSpPr>
          <p:spPr>
            <a:xfrm>
              <a:off x="5289947" y="1060142"/>
              <a:ext cx="31242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latin typeface="Arial"/>
                  <a:cs typeface="Arial"/>
                </a:rPr>
                <a:t>BOWTIE program</a:t>
              </a:r>
              <a:endParaRPr lang="en-GB" sz="1200" i="1" dirty="0">
                <a:latin typeface="Arial"/>
                <a:cs typeface="Arial"/>
              </a:endParaRPr>
            </a:p>
          </p:txBody>
        </p:sp>
        <p:cxnSp>
          <p:nvCxnSpPr>
            <p:cNvPr id="97" name="Connecteur droit avec flèche 96"/>
            <p:cNvCxnSpPr/>
            <p:nvPr/>
          </p:nvCxnSpPr>
          <p:spPr>
            <a:xfrm rot="10800000" flipV="1">
              <a:off x="6019800" y="1342406"/>
              <a:ext cx="518320" cy="107443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97"/>
            <p:cNvSpPr txBox="1"/>
            <p:nvPr/>
          </p:nvSpPr>
          <p:spPr>
            <a:xfrm>
              <a:off x="6629400" y="1550777"/>
              <a:ext cx="23502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/>
                  <a:cs typeface="Arial"/>
                </a:rPr>
                <a:t>Mapped reads with genomic positions </a:t>
              </a:r>
            </a:p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(SAM and BAM files)</a:t>
              </a:r>
              <a:endParaRPr lang="en-GB" sz="1200" b="1" dirty="0">
                <a:latin typeface="Arial"/>
                <a:cs typeface="Arial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4736306" y="1550776"/>
              <a:ext cx="235029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/>
                  <a:cs typeface="Arial"/>
                </a:rPr>
                <a:t>Unmapped reads</a:t>
              </a:r>
            </a:p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(FASTQ file)</a:t>
              </a:r>
              <a:endParaRPr lang="en-GB" sz="1200" b="1" dirty="0">
                <a:latin typeface="Arial"/>
                <a:cs typeface="Arial"/>
              </a:endParaRPr>
            </a:p>
          </p:txBody>
        </p:sp>
        <p:cxnSp>
          <p:nvCxnSpPr>
            <p:cNvPr id="100" name="Connecteur droit avec flèche 99"/>
            <p:cNvCxnSpPr/>
            <p:nvPr/>
          </p:nvCxnSpPr>
          <p:spPr>
            <a:xfrm rot="10800000" flipH="1" flipV="1">
              <a:off x="7177880" y="1342406"/>
              <a:ext cx="518320" cy="107443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/>
            <p:nvPr/>
          </p:nvCxnSpPr>
          <p:spPr>
            <a:xfrm rot="10800000" flipH="1">
              <a:off x="4191000" y="1712877"/>
              <a:ext cx="717598" cy="100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ZoneTexte 112"/>
            <p:cNvSpPr txBox="1"/>
            <p:nvPr/>
          </p:nvSpPr>
          <p:spPr>
            <a:xfrm>
              <a:off x="584200" y="4252068"/>
              <a:ext cx="31242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latin typeface="Arial"/>
                  <a:cs typeface="Arial"/>
                </a:rPr>
                <a:t>BEDTOOLS program</a:t>
              </a:r>
              <a:endParaRPr lang="en-GB" sz="1200" i="1" dirty="0">
                <a:latin typeface="Arial"/>
                <a:cs typeface="Arial"/>
              </a:endParaRPr>
            </a:p>
          </p:txBody>
        </p:sp>
        <p:pic>
          <p:nvPicPr>
            <p:cNvPr id="2" name="Image 1" descr="Capture d’écran 2015-07-23 à 16.25.2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2929" y="2318231"/>
              <a:ext cx="3683000" cy="13004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8" name="Connecteur droit avec flèche 57"/>
            <p:cNvCxnSpPr/>
            <p:nvPr/>
          </p:nvCxnSpPr>
          <p:spPr>
            <a:xfrm rot="5400000">
              <a:off x="6721416" y="3830794"/>
              <a:ext cx="22708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à coins arrondis 59"/>
            <p:cNvSpPr/>
            <p:nvPr/>
          </p:nvSpPr>
          <p:spPr>
            <a:xfrm>
              <a:off x="467051" y="4010129"/>
              <a:ext cx="8228879" cy="241940"/>
            </a:xfrm>
            <a:prstGeom prst="roundRect">
              <a:avLst/>
            </a:prstGeom>
            <a:solidFill>
              <a:srgbClr val="EEC591"/>
            </a:solidFill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STEP </a:t>
              </a:r>
              <a:r>
                <a:rPr lang="en-GB" sz="1200" b="1" dirty="0">
                  <a:latin typeface="Arial"/>
                  <a:cs typeface="Arial"/>
                </a:rPr>
                <a:t>3</a:t>
              </a:r>
              <a:r>
                <a:rPr lang="en-GB" sz="1200" b="1" dirty="0" smtClean="0">
                  <a:latin typeface="Arial"/>
                  <a:cs typeface="Arial"/>
                </a:rPr>
                <a:t>: Calculation of read numbers for </a:t>
              </a:r>
              <a:r>
                <a:rPr lang="en-GB" sz="1200" b="1" smtClean="0">
                  <a:latin typeface="Arial"/>
                  <a:cs typeface="Arial"/>
                </a:rPr>
                <a:t>each CDS </a:t>
              </a:r>
              <a:r>
                <a:rPr lang="en-GB" sz="1200" b="1" dirty="0" smtClean="0">
                  <a:latin typeface="Arial"/>
                  <a:cs typeface="Arial"/>
                </a:rPr>
                <a:t>in all conditions</a:t>
              </a:r>
              <a:endParaRPr lang="en-GB" sz="1200" b="1" dirty="0">
                <a:latin typeface="Arial"/>
                <a:cs typeface="Arial"/>
              </a:endParaRPr>
            </a:p>
          </p:txBody>
        </p:sp>
        <p:pic>
          <p:nvPicPr>
            <p:cNvPr id="61" name="Image 60" descr="Screen shot 2014-04-11 at 11.14.37.png"/>
            <p:cNvPicPr>
              <a:picLocks noChangeAspect="1"/>
            </p:cNvPicPr>
            <p:nvPr/>
          </p:nvPicPr>
          <p:blipFill rotWithShape="1">
            <a:blip r:embed="rId5"/>
            <a:srcRect t="9236"/>
            <a:stretch/>
          </p:blipFill>
          <p:spPr>
            <a:xfrm>
              <a:off x="467051" y="4892234"/>
              <a:ext cx="3358501" cy="157710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62" name="Connecteur droit avec flèche 61"/>
            <p:cNvCxnSpPr/>
            <p:nvPr/>
          </p:nvCxnSpPr>
          <p:spPr>
            <a:xfrm rot="5400000">
              <a:off x="2032760" y="4639172"/>
              <a:ext cx="22708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>
              <a:off x="5027458" y="3665158"/>
              <a:ext cx="1510663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(IGV snapshot)</a:t>
              </a:r>
              <a:endParaRPr lang="en-GB" sz="1200" b="1" dirty="0"/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4993456" y="4504338"/>
              <a:ext cx="3683000" cy="241940"/>
            </a:xfrm>
            <a:prstGeom prst="roundRect">
              <a:avLst/>
            </a:prstGeom>
            <a:solidFill>
              <a:srgbClr val="EEC591"/>
            </a:solidFill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latin typeface="Arial"/>
                  <a:cs typeface="Arial"/>
                </a:rPr>
                <a:t>STEP 4</a:t>
              </a:r>
              <a:r>
                <a:rPr lang="en-GB" sz="1200" b="1" smtClean="0">
                  <a:latin typeface="Arial"/>
                  <a:cs typeface="Arial"/>
                </a:rPr>
                <a:t>: Search </a:t>
              </a:r>
              <a:r>
                <a:rPr lang="en-GB" sz="1200" b="1" dirty="0" smtClean="0">
                  <a:latin typeface="Arial"/>
                  <a:cs typeface="Arial"/>
                </a:rPr>
                <a:t>for DE genes</a:t>
              </a:r>
              <a:endParaRPr lang="en-GB" sz="1200" b="1" dirty="0">
                <a:latin typeface="Arial"/>
                <a:cs typeface="Arial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5272856" y="4746277"/>
              <a:ext cx="31242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err="1" smtClean="0">
                  <a:latin typeface="Arial"/>
                  <a:cs typeface="Arial"/>
                </a:rPr>
                <a:t>DEseq</a:t>
              </a:r>
              <a:r>
                <a:rPr lang="en-GB" sz="1200" i="1" dirty="0" smtClean="0">
                  <a:latin typeface="Arial"/>
                  <a:cs typeface="Arial"/>
                </a:rPr>
                <a:t> program</a:t>
              </a:r>
              <a:endParaRPr lang="en-GB" sz="1200" i="1" dirty="0">
                <a:latin typeface="Arial"/>
                <a:cs typeface="Arial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469134" y="6513173"/>
              <a:ext cx="13208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/>
                  <a:cs typeface="Arial"/>
                </a:rPr>
                <a:t>(TEXT file)</a:t>
              </a:r>
              <a:endParaRPr lang="en-GB" sz="1200" b="1" dirty="0">
                <a:latin typeface="Arial"/>
                <a:cs typeface="Arial"/>
              </a:endParaRPr>
            </a:p>
          </p:txBody>
        </p:sp>
        <p:cxnSp>
          <p:nvCxnSpPr>
            <p:cNvPr id="6" name="Connecteur en angle 5"/>
            <p:cNvCxnSpPr/>
            <p:nvPr/>
          </p:nvCxnSpPr>
          <p:spPr>
            <a:xfrm flipV="1">
              <a:off x="3960656" y="4625308"/>
              <a:ext cx="899376" cy="932186"/>
            </a:xfrm>
            <a:prstGeom prst="bentConnector3">
              <a:avLst/>
            </a:prstGeom>
            <a:ln w="1270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Image 68" descr="Capture d’écran 2014-06-03 à 11.22.23.png"/>
            <p:cNvPicPr>
              <a:picLocks noChangeAspect="1"/>
            </p:cNvPicPr>
            <p:nvPr/>
          </p:nvPicPr>
          <p:blipFill rotWithShape="1">
            <a:blip r:embed="rId6"/>
            <a:srcRect l="15202" t="14193" r="3687" b="16577"/>
            <a:stretch/>
          </p:blipFill>
          <p:spPr>
            <a:xfrm>
              <a:off x="5027458" y="5267580"/>
              <a:ext cx="3648999" cy="120176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70" name="Connecteur droit avec flèche 69"/>
            <p:cNvCxnSpPr/>
            <p:nvPr/>
          </p:nvCxnSpPr>
          <p:spPr>
            <a:xfrm rot="5400000">
              <a:off x="6721416" y="5096432"/>
              <a:ext cx="22708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5027457" y="6522551"/>
              <a:ext cx="1320800" cy="34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/>
                  <a:cs typeface="Arial"/>
                </a:rPr>
                <a:t>(MA plot)</a:t>
              </a:r>
              <a:endParaRPr lang="en-GB" sz="1200" b="1" dirty="0">
                <a:latin typeface="Arial"/>
                <a:cs typeface="Arial"/>
              </a:endParaRPr>
            </a:p>
          </p:txBody>
        </p:sp>
      </p:grpSp>
      <p:sp>
        <p:nvSpPr>
          <p:cNvPr id="40" name="ZoneTexte 4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S2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324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</Words>
  <Application>Microsoft Macintosh PowerPoint</Application>
  <PresentationFormat>Présentation à l'écran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2016-02-08T11:08:56Z</dcterms:created>
  <dcterms:modified xsi:type="dcterms:W3CDTF">2016-02-08T11:10:25Z</dcterms:modified>
</cp:coreProperties>
</file>