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xlsx" ContentType="application/vnd.openxmlformats-officedocument.spreadsheetml.sheet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9" d="100"/>
          <a:sy n="89" d="100"/>
        </p:scale>
        <p:origin x="-12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Feuille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Valeur Y 1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marker>
            <c:symbol val="square"/>
            <c:size val="8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Feuil1!$B$10:$B$16</c:f>
                <c:numCache>
                  <c:formatCode>General</c:formatCode>
                  <c:ptCount val="7"/>
                  <c:pt idx="0">
                    <c:v>6.0</c:v>
                  </c:pt>
                  <c:pt idx="1">
                    <c:v>4.0</c:v>
                  </c:pt>
                  <c:pt idx="2">
                    <c:v>3.0</c:v>
                  </c:pt>
                  <c:pt idx="3">
                    <c:v>5.0</c:v>
                  </c:pt>
                  <c:pt idx="4">
                    <c:v>7.0</c:v>
                  </c:pt>
                  <c:pt idx="5">
                    <c:v>3.0</c:v>
                  </c:pt>
                  <c:pt idx="6">
                    <c:v>2.0</c:v>
                  </c:pt>
                </c:numCache>
              </c:numRef>
            </c:plus>
            <c:minus>
              <c:numRef>
                <c:f>Feuil1!$B$10:$B$16</c:f>
                <c:numCache>
                  <c:formatCode>General</c:formatCode>
                  <c:ptCount val="7"/>
                  <c:pt idx="0">
                    <c:v>6.0</c:v>
                  </c:pt>
                  <c:pt idx="1">
                    <c:v>4.0</c:v>
                  </c:pt>
                  <c:pt idx="2">
                    <c:v>3.0</c:v>
                  </c:pt>
                  <c:pt idx="3">
                    <c:v>5.0</c:v>
                  </c:pt>
                  <c:pt idx="4">
                    <c:v>7.0</c:v>
                  </c:pt>
                  <c:pt idx="5">
                    <c:v>3.0</c:v>
                  </c:pt>
                  <c:pt idx="6">
                    <c:v>2.0</c:v>
                  </c:pt>
                </c:numCache>
              </c:numRef>
            </c:minus>
            <c:spPr>
              <a:ln w="19050"/>
            </c:spPr>
          </c:errBars>
          <c:xVal>
            <c:numRef>
              <c:f>Feuil1!$A$2:$A$8</c:f>
              <c:numCache>
                <c:formatCode>General</c:formatCode>
                <c:ptCount val="7"/>
                <c:pt idx="0">
                  <c:v>50000.0</c:v>
                </c:pt>
                <c:pt idx="1">
                  <c:v>10000.0</c:v>
                </c:pt>
                <c:pt idx="2">
                  <c:v>5000.0</c:v>
                </c:pt>
                <c:pt idx="3">
                  <c:v>1000.0</c:v>
                </c:pt>
                <c:pt idx="4">
                  <c:v>100.0</c:v>
                </c:pt>
                <c:pt idx="5">
                  <c:v>10.0</c:v>
                </c:pt>
                <c:pt idx="6">
                  <c:v>0.01</c:v>
                </c:pt>
              </c:numCache>
            </c:numRef>
          </c:xVal>
          <c:yVal>
            <c:numRef>
              <c:f>Feuil1!$B$2:$B$8</c:f>
              <c:numCache>
                <c:formatCode>General</c:formatCode>
                <c:ptCount val="7"/>
                <c:pt idx="0">
                  <c:v>46.32862951447022</c:v>
                </c:pt>
                <c:pt idx="1">
                  <c:v>91.84405644582636</c:v>
                </c:pt>
                <c:pt idx="2">
                  <c:v>100.0</c:v>
                </c:pt>
                <c:pt idx="3">
                  <c:v>91.91580961492465</c:v>
                </c:pt>
                <c:pt idx="4">
                  <c:v>84.71657498206171</c:v>
                </c:pt>
                <c:pt idx="5">
                  <c:v>75.48433389141354</c:v>
                </c:pt>
                <c:pt idx="6">
                  <c:v>58.74192776847644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Valeur Y 2</c:v>
                </c:pt>
              </c:strCache>
            </c:strRef>
          </c:tx>
          <c:spPr>
            <a:ln w="19050">
              <a:solidFill>
                <a:schemeClr val="tx1"/>
              </a:solidFill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Feuil1!$C$10:$C$16</c:f>
                <c:numCache>
                  <c:formatCode>General</c:formatCode>
                  <c:ptCount val="7"/>
                  <c:pt idx="0">
                    <c:v>0.0</c:v>
                  </c:pt>
                  <c:pt idx="1">
                    <c:v>0.03</c:v>
                  </c:pt>
                  <c:pt idx="2">
                    <c:v>6.0</c:v>
                  </c:pt>
                  <c:pt idx="3">
                    <c:v>4.0</c:v>
                  </c:pt>
                  <c:pt idx="4">
                    <c:v>3.0</c:v>
                  </c:pt>
                  <c:pt idx="5">
                    <c:v>6.0</c:v>
                  </c:pt>
                  <c:pt idx="6">
                    <c:v>6.0</c:v>
                  </c:pt>
                </c:numCache>
              </c:numRef>
            </c:plus>
            <c:minus>
              <c:numRef>
                <c:f>Feuil1!$C$10:$C$16</c:f>
                <c:numCache>
                  <c:formatCode>General</c:formatCode>
                  <c:ptCount val="7"/>
                  <c:pt idx="0">
                    <c:v>0.0</c:v>
                  </c:pt>
                  <c:pt idx="1">
                    <c:v>0.03</c:v>
                  </c:pt>
                  <c:pt idx="2">
                    <c:v>6.0</c:v>
                  </c:pt>
                  <c:pt idx="3">
                    <c:v>4.0</c:v>
                  </c:pt>
                  <c:pt idx="4">
                    <c:v>3.0</c:v>
                  </c:pt>
                  <c:pt idx="5">
                    <c:v>6.0</c:v>
                  </c:pt>
                  <c:pt idx="6">
                    <c:v>6.0</c:v>
                  </c:pt>
                </c:numCache>
              </c:numRef>
            </c:minus>
            <c:spPr>
              <a:ln w="19050"/>
            </c:spPr>
          </c:errBars>
          <c:xVal>
            <c:numRef>
              <c:f>Feuil1!$A$2:$A$8</c:f>
              <c:numCache>
                <c:formatCode>General</c:formatCode>
                <c:ptCount val="7"/>
                <c:pt idx="0">
                  <c:v>50000.0</c:v>
                </c:pt>
                <c:pt idx="1">
                  <c:v>10000.0</c:v>
                </c:pt>
                <c:pt idx="2">
                  <c:v>5000.0</c:v>
                </c:pt>
                <c:pt idx="3">
                  <c:v>1000.0</c:v>
                </c:pt>
                <c:pt idx="4">
                  <c:v>100.0</c:v>
                </c:pt>
                <c:pt idx="5">
                  <c:v>10.0</c:v>
                </c:pt>
                <c:pt idx="6">
                  <c:v>0.01</c:v>
                </c:pt>
              </c:numCache>
            </c:numRef>
          </c:xVal>
          <c:yVal>
            <c:numRef>
              <c:f>Feuil1!$C$2:$C$8</c:f>
              <c:numCache>
                <c:formatCode>General</c:formatCode>
                <c:ptCount val="7"/>
                <c:pt idx="0">
                  <c:v>0.0</c:v>
                </c:pt>
                <c:pt idx="1">
                  <c:v>0.754039497307002</c:v>
                </c:pt>
                <c:pt idx="2">
                  <c:v>56.08617594254938</c:v>
                </c:pt>
                <c:pt idx="3">
                  <c:v>94.4703770197481</c:v>
                </c:pt>
                <c:pt idx="4">
                  <c:v>100.0</c:v>
                </c:pt>
                <c:pt idx="5">
                  <c:v>96.1579892280072</c:v>
                </c:pt>
                <c:pt idx="6">
                  <c:v>96.98384201077137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74280520"/>
        <c:axId val="572370840"/>
      </c:scatterChart>
      <c:valAx>
        <c:axId val="574280520"/>
        <c:scaling>
          <c:logBase val="10.0"/>
          <c:orientation val="minMax"/>
          <c:min val="0.01"/>
        </c:scaling>
        <c:delete val="0"/>
        <c:axPos val="b"/>
        <c:numFmt formatCode="General" sourceLinked="1"/>
        <c:majorTickMark val="out"/>
        <c:minorTickMark val="out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</a:defRPr>
            </a:pPr>
            <a:endParaRPr lang="fr-FR"/>
          </a:p>
        </c:txPr>
        <c:crossAx val="572370840"/>
        <c:crosses val="autoZero"/>
        <c:crossBetween val="midCat"/>
      </c:valAx>
      <c:valAx>
        <c:axId val="572370840"/>
        <c:scaling>
          <c:orientation val="minMax"/>
          <c:max val="110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</a:defRPr>
            </a:pPr>
            <a:endParaRPr lang="fr-FR"/>
          </a:p>
        </c:txPr>
        <c:crossAx val="574280520"/>
        <c:crossesAt val="0.01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Valeur Y 1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marker>
            <c:symbol val="circle"/>
            <c:size val="8"/>
            <c:spPr>
              <a:solidFill>
                <a:srgbClr val="FF0000"/>
              </a:solidFill>
              <a:ln w="19050">
                <a:solidFill>
                  <a:srgbClr val="FF0000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Feuil1!$B$15:$B$26</c:f>
                <c:numCache>
                  <c:formatCode>General</c:formatCode>
                  <c:ptCount val="12"/>
                  <c:pt idx="0">
                    <c:v>3.0</c:v>
                  </c:pt>
                  <c:pt idx="1">
                    <c:v>5.0</c:v>
                  </c:pt>
                  <c:pt idx="2">
                    <c:v>3.0</c:v>
                  </c:pt>
                  <c:pt idx="3">
                    <c:v>4.0</c:v>
                  </c:pt>
                  <c:pt idx="4">
                    <c:v>2.0</c:v>
                  </c:pt>
                  <c:pt idx="5">
                    <c:v>3.0</c:v>
                  </c:pt>
                  <c:pt idx="6">
                    <c:v>4.740007946385829</c:v>
                  </c:pt>
                  <c:pt idx="7">
                    <c:v>7.0</c:v>
                  </c:pt>
                  <c:pt idx="8">
                    <c:v>4.0</c:v>
                  </c:pt>
                  <c:pt idx="9">
                    <c:v>1.0</c:v>
                  </c:pt>
                  <c:pt idx="10">
                    <c:v>0.3</c:v>
                  </c:pt>
                  <c:pt idx="11">
                    <c:v>0.03</c:v>
                  </c:pt>
                </c:numCache>
              </c:numRef>
            </c:plus>
            <c:minus>
              <c:numRef>
                <c:f>Feuil1!$B$15:$B$26</c:f>
                <c:numCache>
                  <c:formatCode>General</c:formatCode>
                  <c:ptCount val="12"/>
                  <c:pt idx="0">
                    <c:v>3.0</c:v>
                  </c:pt>
                  <c:pt idx="1">
                    <c:v>5.0</c:v>
                  </c:pt>
                  <c:pt idx="2">
                    <c:v>3.0</c:v>
                  </c:pt>
                  <c:pt idx="3">
                    <c:v>4.0</c:v>
                  </c:pt>
                  <c:pt idx="4">
                    <c:v>2.0</c:v>
                  </c:pt>
                  <c:pt idx="5">
                    <c:v>3.0</c:v>
                  </c:pt>
                  <c:pt idx="6">
                    <c:v>4.740007946385829</c:v>
                  </c:pt>
                  <c:pt idx="7">
                    <c:v>7.0</c:v>
                  </c:pt>
                  <c:pt idx="8">
                    <c:v>4.0</c:v>
                  </c:pt>
                  <c:pt idx="9">
                    <c:v>1.0</c:v>
                  </c:pt>
                  <c:pt idx="10">
                    <c:v>0.3</c:v>
                  </c:pt>
                  <c:pt idx="11">
                    <c:v>0.03</c:v>
                  </c:pt>
                </c:numCache>
              </c:numRef>
            </c:minus>
            <c:spPr>
              <a:ln w="19050"/>
            </c:spPr>
          </c:errBars>
          <c:xVal>
            <c:numRef>
              <c:f>Feuil1!$A$2:$A$13</c:f>
              <c:numCache>
                <c:formatCode>General</c:formatCode>
                <c:ptCount val="12"/>
                <c:pt idx="0">
                  <c:v>10000.0</c:v>
                </c:pt>
                <c:pt idx="1">
                  <c:v>5000.0</c:v>
                </c:pt>
                <c:pt idx="2">
                  <c:v>1000.0</c:v>
                </c:pt>
                <c:pt idx="3">
                  <c:v>500.0</c:v>
                </c:pt>
                <c:pt idx="4">
                  <c:v>250.0</c:v>
                </c:pt>
                <c:pt idx="5">
                  <c:v>100.0</c:v>
                </c:pt>
                <c:pt idx="6">
                  <c:v>50.0</c:v>
                </c:pt>
                <c:pt idx="7">
                  <c:v>25.0</c:v>
                </c:pt>
                <c:pt idx="8">
                  <c:v>10.0</c:v>
                </c:pt>
                <c:pt idx="9">
                  <c:v>5.0</c:v>
                </c:pt>
                <c:pt idx="10">
                  <c:v>2.5</c:v>
                </c:pt>
                <c:pt idx="11">
                  <c:v>1.0</c:v>
                </c:pt>
              </c:numCache>
            </c:numRef>
          </c:xVal>
          <c:yVal>
            <c:numRef>
              <c:f>Feuil1!$B$2:$B$13</c:f>
              <c:numCache>
                <c:formatCode>General</c:formatCode>
                <c:ptCount val="12"/>
                <c:pt idx="0">
                  <c:v>89.0</c:v>
                </c:pt>
                <c:pt idx="1">
                  <c:v>98.42029679272378</c:v>
                </c:pt>
                <c:pt idx="2">
                  <c:v>100.0</c:v>
                </c:pt>
                <c:pt idx="3">
                  <c:v>98.0</c:v>
                </c:pt>
                <c:pt idx="4">
                  <c:v>102.0</c:v>
                </c:pt>
                <c:pt idx="5">
                  <c:v>98.0</c:v>
                </c:pt>
                <c:pt idx="6">
                  <c:v>99.018766</c:v>
                </c:pt>
                <c:pt idx="7">
                  <c:v>69.88887999999965</c:v>
                </c:pt>
                <c:pt idx="8">
                  <c:v>25.65820966969842</c:v>
                </c:pt>
                <c:pt idx="9">
                  <c:v>8.47295356629967</c:v>
                </c:pt>
                <c:pt idx="10">
                  <c:v>1.483963618956438</c:v>
                </c:pt>
                <c:pt idx="11">
                  <c:v>0.861656294877932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Valeur Y 2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marker>
            <c:symbol val="square"/>
            <c:size val="8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Feuil1!$C$15:$C$26</c:f>
                <c:numCache>
                  <c:formatCode>General</c:formatCode>
                  <c:ptCount val="12"/>
                  <c:pt idx="0">
                    <c:v>4.47227191413238</c:v>
                  </c:pt>
                  <c:pt idx="1">
                    <c:v>4.33026328000743</c:v>
                  </c:pt>
                  <c:pt idx="2">
                    <c:v>3.874235553521654</c:v>
                  </c:pt>
                  <c:pt idx="3">
                    <c:v>6.3</c:v>
                  </c:pt>
                  <c:pt idx="4">
                    <c:v>5.0</c:v>
                  </c:pt>
                  <c:pt idx="5">
                    <c:v>6.0</c:v>
                  </c:pt>
                  <c:pt idx="6">
                    <c:v>3.0</c:v>
                  </c:pt>
                  <c:pt idx="7">
                    <c:v>2.0</c:v>
                  </c:pt>
                  <c:pt idx="8">
                    <c:v>1.0</c:v>
                  </c:pt>
                  <c:pt idx="9">
                    <c:v>1.5</c:v>
                  </c:pt>
                  <c:pt idx="10">
                    <c:v>0.6</c:v>
                  </c:pt>
                  <c:pt idx="11">
                    <c:v>0.8</c:v>
                  </c:pt>
                </c:numCache>
              </c:numRef>
            </c:plus>
            <c:minus>
              <c:numRef>
                <c:f>Feuil1!$C$15:$C$26</c:f>
                <c:numCache>
                  <c:formatCode>General</c:formatCode>
                  <c:ptCount val="12"/>
                  <c:pt idx="0">
                    <c:v>4.47227191413238</c:v>
                  </c:pt>
                  <c:pt idx="1">
                    <c:v>4.33026328000743</c:v>
                  </c:pt>
                  <c:pt idx="2">
                    <c:v>3.874235553521654</c:v>
                  </c:pt>
                  <c:pt idx="3">
                    <c:v>6.3</c:v>
                  </c:pt>
                  <c:pt idx="4">
                    <c:v>5.0</c:v>
                  </c:pt>
                  <c:pt idx="5">
                    <c:v>6.0</c:v>
                  </c:pt>
                  <c:pt idx="6">
                    <c:v>3.0</c:v>
                  </c:pt>
                  <c:pt idx="7">
                    <c:v>2.0</c:v>
                  </c:pt>
                  <c:pt idx="8">
                    <c:v>1.0</c:v>
                  </c:pt>
                  <c:pt idx="9">
                    <c:v>1.5</c:v>
                  </c:pt>
                  <c:pt idx="10">
                    <c:v>0.6</c:v>
                  </c:pt>
                  <c:pt idx="11">
                    <c:v>0.8</c:v>
                  </c:pt>
                </c:numCache>
              </c:numRef>
            </c:minus>
            <c:spPr>
              <a:ln w="19050"/>
            </c:spPr>
          </c:errBars>
          <c:xVal>
            <c:numRef>
              <c:f>Feuil1!$A$2:$A$13</c:f>
              <c:numCache>
                <c:formatCode>General</c:formatCode>
                <c:ptCount val="12"/>
                <c:pt idx="0">
                  <c:v>10000.0</c:v>
                </c:pt>
                <c:pt idx="1">
                  <c:v>5000.0</c:v>
                </c:pt>
                <c:pt idx="2">
                  <c:v>1000.0</c:v>
                </c:pt>
                <c:pt idx="3">
                  <c:v>500.0</c:v>
                </c:pt>
                <c:pt idx="4">
                  <c:v>250.0</c:v>
                </c:pt>
                <c:pt idx="5">
                  <c:v>100.0</c:v>
                </c:pt>
                <c:pt idx="6">
                  <c:v>50.0</c:v>
                </c:pt>
                <c:pt idx="7">
                  <c:v>25.0</c:v>
                </c:pt>
                <c:pt idx="8">
                  <c:v>10.0</c:v>
                </c:pt>
                <c:pt idx="9">
                  <c:v>5.0</c:v>
                </c:pt>
                <c:pt idx="10">
                  <c:v>2.5</c:v>
                </c:pt>
                <c:pt idx="11">
                  <c:v>1.0</c:v>
                </c:pt>
              </c:numCache>
            </c:numRef>
          </c:xVal>
          <c:yVal>
            <c:numRef>
              <c:f>Feuil1!$C$2:$C$13</c:f>
              <c:numCache>
                <c:formatCode>General</c:formatCode>
                <c:ptCount val="12"/>
                <c:pt idx="0">
                  <c:v>100.0</c:v>
                </c:pt>
                <c:pt idx="1">
                  <c:v>96.824686940966</c:v>
                </c:pt>
                <c:pt idx="2">
                  <c:v>93.0</c:v>
                </c:pt>
                <c:pt idx="3">
                  <c:v>73.12164579606386</c:v>
                </c:pt>
                <c:pt idx="4">
                  <c:v>43.0</c:v>
                </c:pt>
                <c:pt idx="5">
                  <c:v>15.0</c:v>
                </c:pt>
                <c:pt idx="6">
                  <c:v>8.0</c:v>
                </c:pt>
                <c:pt idx="7">
                  <c:v>5.0</c:v>
                </c:pt>
                <c:pt idx="8">
                  <c:v>2.0</c:v>
                </c:pt>
                <c:pt idx="9">
                  <c:v>3.0</c:v>
                </c:pt>
                <c:pt idx="10">
                  <c:v>0.0</c:v>
                </c:pt>
                <c:pt idx="11">
                  <c:v>0.0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29509464"/>
        <c:axId val="529512728"/>
      </c:scatterChart>
      <c:valAx>
        <c:axId val="529509464"/>
        <c:scaling>
          <c:logBase val="10.0"/>
          <c:orientation val="minMax"/>
          <c:max val="10000.0"/>
          <c:min val="1.0"/>
        </c:scaling>
        <c:delete val="0"/>
        <c:axPos val="b"/>
        <c:numFmt formatCode="General" sourceLinked="1"/>
        <c:majorTickMark val="out"/>
        <c:minorTickMark val="out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</a:defRPr>
            </a:pPr>
            <a:endParaRPr lang="fr-FR"/>
          </a:p>
        </c:txPr>
        <c:crossAx val="529512728"/>
        <c:crosses val="autoZero"/>
        <c:crossBetween val="midCat"/>
      </c:valAx>
      <c:valAx>
        <c:axId val="529512728"/>
        <c:scaling>
          <c:orientation val="minMax"/>
          <c:max val="110.0"/>
          <c:min val="0.0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aseline="0">
                <a:latin typeface="Arial"/>
              </a:defRPr>
            </a:pPr>
            <a:endParaRPr lang="fr-FR"/>
          </a:p>
        </c:txPr>
        <c:crossAx val="529509464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Feuil1!$B$1</c:f>
              <c:strCache>
                <c:ptCount val="1"/>
                <c:pt idx="0">
                  <c:v>Valeur Y 1</c:v>
                </c:pt>
              </c:strCache>
            </c:strRef>
          </c:tx>
          <c:spPr>
            <a:ln w="19050">
              <a:solidFill>
                <a:schemeClr val="tx1"/>
              </a:solidFill>
            </a:ln>
            <a:effectLst/>
          </c:spPr>
          <c:marker>
            <c:symbol val="circle"/>
            <c:size val="8"/>
            <c:spPr>
              <a:solidFill>
                <a:srgbClr val="FF0000"/>
              </a:solidFill>
              <a:ln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Feuil1!$B$10:$B$16</c:f>
                <c:numCache>
                  <c:formatCode>General</c:formatCode>
                  <c:ptCount val="7"/>
                  <c:pt idx="0">
                    <c:v>0.019959266802444</c:v>
                  </c:pt>
                  <c:pt idx="1">
                    <c:v>0.0932790224032586</c:v>
                  </c:pt>
                  <c:pt idx="2">
                    <c:v>0.196537678207739</c:v>
                  </c:pt>
                  <c:pt idx="3">
                    <c:v>0.404276985743381</c:v>
                  </c:pt>
                  <c:pt idx="4">
                    <c:v>0.479837067209776</c:v>
                  </c:pt>
                  <c:pt idx="5">
                    <c:v>0.511812627291242</c:v>
                  </c:pt>
                  <c:pt idx="6">
                    <c:v>0.982892057026476</c:v>
                  </c:pt>
                </c:numCache>
              </c:numRef>
            </c:plus>
            <c:minus>
              <c:numRef>
                <c:f>Feuil1!$B$10:$B$16</c:f>
                <c:numCache>
                  <c:formatCode>General</c:formatCode>
                  <c:ptCount val="7"/>
                  <c:pt idx="0">
                    <c:v>0.019959266802444</c:v>
                  </c:pt>
                  <c:pt idx="1">
                    <c:v>0.0932790224032586</c:v>
                  </c:pt>
                  <c:pt idx="2">
                    <c:v>0.196537678207739</c:v>
                  </c:pt>
                  <c:pt idx="3">
                    <c:v>0.404276985743381</c:v>
                  </c:pt>
                  <c:pt idx="4">
                    <c:v>0.479837067209776</c:v>
                  </c:pt>
                  <c:pt idx="5">
                    <c:v>0.511812627291242</c:v>
                  </c:pt>
                  <c:pt idx="6">
                    <c:v>0.982892057026476</c:v>
                  </c:pt>
                </c:numCache>
              </c:numRef>
            </c:minus>
          </c:errBars>
          <c:xVal>
            <c:numRef>
              <c:f>Feuil1!$A$2:$A$8</c:f>
              <c:numCache>
                <c:formatCode>General</c:formatCode>
                <c:ptCount val="7"/>
                <c:pt idx="0">
                  <c:v>10.0</c:v>
                </c:pt>
                <c:pt idx="1">
                  <c:v>50.0</c:v>
                </c:pt>
                <c:pt idx="2">
                  <c:v>100.0</c:v>
                </c:pt>
                <c:pt idx="3">
                  <c:v>200.0</c:v>
                </c:pt>
                <c:pt idx="4">
                  <c:v>1000.0</c:v>
                </c:pt>
                <c:pt idx="5">
                  <c:v>5000.0</c:v>
                </c:pt>
                <c:pt idx="6">
                  <c:v>10000.0</c:v>
                </c:pt>
              </c:numCache>
            </c:numRef>
          </c:xVal>
          <c:yVal>
            <c:numRef>
              <c:f>Feuil1!$B$2:$B$8</c:f>
              <c:numCache>
                <c:formatCode>General</c:formatCode>
                <c:ptCount val="7"/>
                <c:pt idx="0">
                  <c:v>0.245660847286849</c:v>
                </c:pt>
                <c:pt idx="1">
                  <c:v>1.129764504286055</c:v>
                </c:pt>
                <c:pt idx="2">
                  <c:v>1.830895201629328</c:v>
                </c:pt>
                <c:pt idx="3">
                  <c:v>2.556263118304833</c:v>
                </c:pt>
                <c:pt idx="4">
                  <c:v>4.05681781391551</c:v>
                </c:pt>
                <c:pt idx="5">
                  <c:v>6.54464865487158</c:v>
                </c:pt>
                <c:pt idx="6">
                  <c:v>8.47952509308203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Feuil1!$C$1</c:f>
              <c:strCache>
                <c:ptCount val="1"/>
                <c:pt idx="0">
                  <c:v>Valeur Y 2</c:v>
                </c:pt>
              </c:strCache>
            </c:strRef>
          </c:tx>
          <c:spPr>
            <a:ln w="19050">
              <a:solidFill>
                <a:schemeClr val="tx1"/>
              </a:solidFill>
            </a:ln>
            <a:effectLst/>
          </c:spPr>
          <c:marker>
            <c:symbol val="circle"/>
            <c:size val="8"/>
            <c:spPr>
              <a:noFill/>
              <a:ln w="19050">
                <a:solidFill>
                  <a:srgbClr val="FF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Feuil1!$C$10:$C$16</c:f>
                <c:numCache>
                  <c:formatCode>General</c:formatCode>
                  <c:ptCount val="7"/>
                  <c:pt idx="0">
                    <c:v>0.0826883910386965</c:v>
                  </c:pt>
                  <c:pt idx="1">
                    <c:v>0.143584521384929</c:v>
                  </c:pt>
                  <c:pt idx="2">
                    <c:v>0.243991853360489</c:v>
                  </c:pt>
                  <c:pt idx="3">
                    <c:v>0.380651731160896</c:v>
                  </c:pt>
                  <c:pt idx="4">
                    <c:v>0.419144602851324</c:v>
                  </c:pt>
                  <c:pt idx="5">
                    <c:v>0.580651731160896</c:v>
                  </c:pt>
                  <c:pt idx="6">
                    <c:v>0.596945010183299</c:v>
                  </c:pt>
                </c:numCache>
              </c:numRef>
            </c:plus>
            <c:minus>
              <c:numRef>
                <c:f>Feuil1!$C$10:$C$16</c:f>
                <c:numCache>
                  <c:formatCode>General</c:formatCode>
                  <c:ptCount val="7"/>
                  <c:pt idx="0">
                    <c:v>0.0826883910386965</c:v>
                  </c:pt>
                  <c:pt idx="1">
                    <c:v>0.143584521384929</c:v>
                  </c:pt>
                  <c:pt idx="2">
                    <c:v>0.243991853360489</c:v>
                  </c:pt>
                  <c:pt idx="3">
                    <c:v>0.380651731160896</c:v>
                  </c:pt>
                  <c:pt idx="4">
                    <c:v>0.419144602851324</c:v>
                  </c:pt>
                  <c:pt idx="5">
                    <c:v>0.580651731160896</c:v>
                  </c:pt>
                  <c:pt idx="6">
                    <c:v>0.596945010183299</c:v>
                  </c:pt>
                </c:numCache>
              </c:numRef>
            </c:minus>
          </c:errBars>
          <c:xVal>
            <c:numRef>
              <c:f>Feuil1!$A$2:$A$8</c:f>
              <c:numCache>
                <c:formatCode>General</c:formatCode>
                <c:ptCount val="7"/>
                <c:pt idx="0">
                  <c:v>10.0</c:v>
                </c:pt>
                <c:pt idx="1">
                  <c:v>50.0</c:v>
                </c:pt>
                <c:pt idx="2">
                  <c:v>100.0</c:v>
                </c:pt>
                <c:pt idx="3">
                  <c:v>200.0</c:v>
                </c:pt>
                <c:pt idx="4">
                  <c:v>1000.0</c:v>
                </c:pt>
                <c:pt idx="5">
                  <c:v>5000.0</c:v>
                </c:pt>
                <c:pt idx="6">
                  <c:v>10000.0</c:v>
                </c:pt>
              </c:numCache>
            </c:numRef>
          </c:xVal>
          <c:yVal>
            <c:numRef>
              <c:f>Feuil1!$C$2:$C$8</c:f>
              <c:numCache>
                <c:formatCode>General</c:formatCode>
                <c:ptCount val="7"/>
                <c:pt idx="0">
                  <c:v>0.775215771943609</c:v>
                </c:pt>
                <c:pt idx="1">
                  <c:v>1.362189485841441</c:v>
                </c:pt>
                <c:pt idx="2">
                  <c:v>3.163587474541751</c:v>
                </c:pt>
                <c:pt idx="3">
                  <c:v>4.529688046054305</c:v>
                </c:pt>
                <c:pt idx="4">
                  <c:v>5.704106572831034</c:v>
                </c:pt>
                <c:pt idx="5">
                  <c:v>6.353561520585577</c:v>
                </c:pt>
                <c:pt idx="6">
                  <c:v>6.222911060659744</c:v>
                </c:pt>
              </c:numCache>
            </c:numRef>
          </c:yVal>
          <c:smooth val="0"/>
        </c:ser>
        <c:ser>
          <c:idx val="2"/>
          <c:order val="2"/>
          <c:tx>
            <c:strRef>
              <c:f>Feuil1!$D$1</c:f>
              <c:strCache>
                <c:ptCount val="1"/>
                <c:pt idx="0">
                  <c:v>Valeur Y 3</c:v>
                </c:pt>
              </c:strCache>
            </c:strRef>
          </c:tx>
          <c:spPr>
            <a:ln w="19050">
              <a:solidFill>
                <a:schemeClr val="tx1"/>
              </a:solidFill>
            </a:ln>
          </c:spPr>
          <c:marker>
            <c:symbol val="square"/>
            <c:size val="8"/>
            <c:spPr>
              <a:solidFill>
                <a:schemeClr val="tx1"/>
              </a:solidFill>
              <a:ln>
                <a:solidFill>
                  <a:schemeClr val="tx1"/>
                </a:solidFill>
              </a:ln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Feuil1!$D$10:$D$16</c:f>
                <c:numCache>
                  <c:formatCode>General</c:formatCode>
                  <c:ptCount val="7"/>
                  <c:pt idx="0">
                    <c:v>0.0035</c:v>
                  </c:pt>
                  <c:pt idx="1">
                    <c:v>0.0057</c:v>
                  </c:pt>
                  <c:pt idx="2">
                    <c:v>0.0082</c:v>
                  </c:pt>
                  <c:pt idx="3">
                    <c:v>0.0237</c:v>
                  </c:pt>
                  <c:pt idx="4">
                    <c:v>0.0537</c:v>
                  </c:pt>
                  <c:pt idx="5">
                    <c:v>0.1023</c:v>
                  </c:pt>
                  <c:pt idx="6">
                    <c:v>0.0896</c:v>
                  </c:pt>
                </c:numCache>
              </c:numRef>
            </c:plus>
            <c:minus>
              <c:numRef>
                <c:f>Feuil1!$D$10:$D$16</c:f>
                <c:numCache>
                  <c:formatCode>General</c:formatCode>
                  <c:ptCount val="7"/>
                  <c:pt idx="0">
                    <c:v>0.0035</c:v>
                  </c:pt>
                  <c:pt idx="1">
                    <c:v>0.0057</c:v>
                  </c:pt>
                  <c:pt idx="2">
                    <c:v>0.0082</c:v>
                  </c:pt>
                  <c:pt idx="3">
                    <c:v>0.0237</c:v>
                  </c:pt>
                  <c:pt idx="4">
                    <c:v>0.0537</c:v>
                  </c:pt>
                  <c:pt idx="5">
                    <c:v>0.1023</c:v>
                  </c:pt>
                  <c:pt idx="6">
                    <c:v>0.0896</c:v>
                  </c:pt>
                </c:numCache>
              </c:numRef>
            </c:minus>
          </c:errBars>
          <c:xVal>
            <c:numRef>
              <c:f>Feuil1!$A$2:$A$8</c:f>
              <c:numCache>
                <c:formatCode>General</c:formatCode>
                <c:ptCount val="7"/>
                <c:pt idx="0">
                  <c:v>10.0</c:v>
                </c:pt>
                <c:pt idx="1">
                  <c:v>50.0</c:v>
                </c:pt>
                <c:pt idx="2">
                  <c:v>100.0</c:v>
                </c:pt>
                <c:pt idx="3">
                  <c:v>200.0</c:v>
                </c:pt>
                <c:pt idx="4">
                  <c:v>1000.0</c:v>
                </c:pt>
                <c:pt idx="5">
                  <c:v>5000.0</c:v>
                </c:pt>
                <c:pt idx="6">
                  <c:v>10000.0</c:v>
                </c:pt>
              </c:numCache>
            </c:numRef>
          </c:xVal>
          <c:yVal>
            <c:numRef>
              <c:f>Feuil1!$D$2:$D$8</c:f>
              <c:numCache>
                <c:formatCode>General</c:formatCode>
                <c:ptCount val="7"/>
                <c:pt idx="0">
                  <c:v>0.0234315600044989</c:v>
                </c:pt>
                <c:pt idx="1">
                  <c:v>0.069676368975</c:v>
                </c:pt>
                <c:pt idx="2">
                  <c:v>0.0986722476047901</c:v>
                </c:pt>
                <c:pt idx="3">
                  <c:v>0.18138941595</c:v>
                </c:pt>
                <c:pt idx="4">
                  <c:v>0.456236086563079</c:v>
                </c:pt>
                <c:pt idx="5">
                  <c:v>0.82119640995</c:v>
                </c:pt>
                <c:pt idx="6">
                  <c:v>0.981497279011619</c:v>
                </c:pt>
              </c:numCache>
            </c:numRef>
          </c:yVal>
          <c:smooth val="0"/>
        </c:ser>
        <c:ser>
          <c:idx val="3"/>
          <c:order val="3"/>
          <c:tx>
            <c:strRef>
              <c:f>Feuil1!$E$1</c:f>
              <c:strCache>
                <c:ptCount val="1"/>
                <c:pt idx="0">
                  <c:v>Valeur Y 4</c:v>
                </c:pt>
              </c:strCache>
            </c:strRef>
          </c:tx>
          <c:spPr>
            <a:ln w="19050">
              <a:solidFill>
                <a:schemeClr val="tx1"/>
              </a:solidFill>
            </a:ln>
            <a:effectLst/>
          </c:spPr>
          <c:marker>
            <c:symbol val="square"/>
            <c:size val="8"/>
            <c:spPr>
              <a:noFill/>
              <a:ln w="19050">
                <a:solidFill>
                  <a:schemeClr val="tx1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Ref>
                <c:f>Feuil1!$E$10:$E$16</c:f>
                <c:numCache>
                  <c:formatCode>General</c:formatCode>
                  <c:ptCount val="7"/>
                  <c:pt idx="0">
                    <c:v>0.0019</c:v>
                  </c:pt>
                  <c:pt idx="1">
                    <c:v>0.0125</c:v>
                  </c:pt>
                  <c:pt idx="2">
                    <c:v>0.0213</c:v>
                  </c:pt>
                  <c:pt idx="3">
                    <c:v>0.0345</c:v>
                  </c:pt>
                  <c:pt idx="4">
                    <c:v>0.0518</c:v>
                  </c:pt>
                  <c:pt idx="5">
                    <c:v>0.0968</c:v>
                  </c:pt>
                  <c:pt idx="6">
                    <c:v>0.1082</c:v>
                  </c:pt>
                </c:numCache>
              </c:numRef>
            </c:plus>
            <c:minus>
              <c:numRef>
                <c:f>Feuil1!$E$10:$E$16</c:f>
                <c:numCache>
                  <c:formatCode>General</c:formatCode>
                  <c:ptCount val="7"/>
                  <c:pt idx="0">
                    <c:v>0.0019</c:v>
                  </c:pt>
                  <c:pt idx="1">
                    <c:v>0.0125</c:v>
                  </c:pt>
                  <c:pt idx="2">
                    <c:v>0.0213</c:v>
                  </c:pt>
                  <c:pt idx="3">
                    <c:v>0.0345</c:v>
                  </c:pt>
                  <c:pt idx="4">
                    <c:v>0.0518</c:v>
                  </c:pt>
                  <c:pt idx="5">
                    <c:v>0.0968</c:v>
                  </c:pt>
                  <c:pt idx="6">
                    <c:v>0.1082</c:v>
                  </c:pt>
                </c:numCache>
              </c:numRef>
            </c:minus>
          </c:errBars>
          <c:xVal>
            <c:numRef>
              <c:f>Feuil1!$A$2:$A$8</c:f>
              <c:numCache>
                <c:formatCode>General</c:formatCode>
                <c:ptCount val="7"/>
                <c:pt idx="0">
                  <c:v>10.0</c:v>
                </c:pt>
                <c:pt idx="1">
                  <c:v>50.0</c:v>
                </c:pt>
                <c:pt idx="2">
                  <c:v>100.0</c:v>
                </c:pt>
                <c:pt idx="3">
                  <c:v>200.0</c:v>
                </c:pt>
                <c:pt idx="4">
                  <c:v>1000.0</c:v>
                </c:pt>
                <c:pt idx="5">
                  <c:v>5000.0</c:v>
                </c:pt>
                <c:pt idx="6">
                  <c:v>10000.0</c:v>
                </c:pt>
              </c:numCache>
            </c:numRef>
          </c:xVal>
          <c:yVal>
            <c:numRef>
              <c:f>Feuil1!$E$2:$E$8</c:f>
              <c:numCache>
                <c:formatCode>General</c:formatCode>
                <c:ptCount val="7"/>
                <c:pt idx="0">
                  <c:v>0.0298752390057361</c:v>
                </c:pt>
                <c:pt idx="1">
                  <c:v>0.1195010262</c:v>
                </c:pt>
                <c:pt idx="2">
                  <c:v>0.196095479417114</c:v>
                </c:pt>
                <c:pt idx="3">
                  <c:v>0.28150048845</c:v>
                </c:pt>
                <c:pt idx="4">
                  <c:v>0.538358582144433</c:v>
                </c:pt>
                <c:pt idx="5">
                  <c:v>0.784569233295</c:v>
                </c:pt>
                <c:pt idx="6">
                  <c:v>0.90879377686261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87410584"/>
        <c:axId val="627735480"/>
      </c:scatterChart>
      <c:valAx>
        <c:axId val="587410584"/>
        <c:scaling>
          <c:logBase val="10.0"/>
          <c:orientation val="minMax"/>
        </c:scaling>
        <c:delete val="0"/>
        <c:axPos val="b"/>
        <c:numFmt formatCode="General" sourceLinked="1"/>
        <c:majorTickMark val="out"/>
        <c:minorTickMark val="out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>
                <a:latin typeface="Arial"/>
              </a:defRPr>
            </a:pPr>
            <a:endParaRPr lang="fr-FR"/>
          </a:p>
        </c:txPr>
        <c:crossAx val="627735480"/>
        <c:crossesAt val="0.01"/>
        <c:crossBetween val="midCat"/>
      </c:valAx>
      <c:valAx>
        <c:axId val="627735480"/>
        <c:scaling>
          <c:logBase val="10.0"/>
          <c:orientation val="minMax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out"/>
        <c:tickLblPos val="nextTo"/>
        <c:spPr>
          <a:ln w="19050">
            <a:solidFill>
              <a:schemeClr val="tx1"/>
            </a:solidFill>
          </a:ln>
        </c:spPr>
        <c:txPr>
          <a:bodyPr/>
          <a:lstStyle/>
          <a:p>
            <a:pPr>
              <a:defRPr sz="1400" baseline="0">
                <a:latin typeface="Arial"/>
              </a:defRPr>
            </a:pPr>
            <a:endParaRPr lang="fr-FR"/>
          </a:p>
        </c:txPr>
        <c:crossAx val="587410584"/>
        <c:crosses val="autoZero"/>
        <c:crossBetween val="midCat"/>
      </c:valAx>
      <c:spPr>
        <a:ln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fr-FR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37192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86376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0065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9326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9337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822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3389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876621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6554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14387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100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4D631-775B-3342-BB34-46D4CD0CF1F1}" type="datetimeFigureOut">
              <a:rPr lang="fr-FR" smtClean="0"/>
              <a:t>08/02/16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217CFB-516C-C949-A5F6-C178C44F115A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1275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1" Type="http://schemas.openxmlformats.org/officeDocument/2006/relationships/slideLayout" Target="../slideLayouts/slideLayout1.xml"/><Relationship Id="rId2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er 22"/>
          <p:cNvGrpSpPr/>
          <p:nvPr/>
        </p:nvGrpSpPr>
        <p:grpSpPr>
          <a:xfrm>
            <a:off x="408108" y="1018103"/>
            <a:ext cx="8341379" cy="4427999"/>
            <a:chOff x="408108" y="1018103"/>
            <a:chExt cx="8341379" cy="4427999"/>
          </a:xfrm>
        </p:grpSpPr>
        <p:graphicFrame>
          <p:nvGraphicFramePr>
            <p:cNvPr id="4" name="Graphique 3"/>
            <p:cNvGraphicFramePr/>
            <p:nvPr>
              <p:extLst>
                <p:ext uri="{D42A27DB-BD31-4B8C-83A1-F6EECF244321}">
                  <p14:modId xmlns:p14="http://schemas.microsoft.com/office/powerpoint/2010/main" val="2697137215"/>
                </p:ext>
              </p:extLst>
            </p:nvPr>
          </p:nvGraphicFramePr>
          <p:xfrm>
            <a:off x="513220" y="1029052"/>
            <a:ext cx="2783512" cy="42819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5" name="Graphique 4"/>
            <p:cNvGraphicFramePr/>
            <p:nvPr>
              <p:extLst>
                <p:ext uri="{D42A27DB-BD31-4B8C-83A1-F6EECF244321}">
                  <p14:modId xmlns:p14="http://schemas.microsoft.com/office/powerpoint/2010/main" val="1541097913"/>
                </p:ext>
              </p:extLst>
            </p:nvPr>
          </p:nvGraphicFramePr>
          <p:xfrm>
            <a:off x="3095632" y="1035091"/>
            <a:ext cx="2776376" cy="427589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6" name="ZoneTexte 5"/>
            <p:cNvSpPr txBox="1"/>
            <p:nvPr/>
          </p:nvSpPr>
          <p:spPr>
            <a:xfrm>
              <a:off x="1139883" y="1018103"/>
              <a:ext cx="317107" cy="351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A</a:t>
              </a:r>
              <a:endParaRPr lang="en-US" sz="2000" dirty="0"/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3826089" y="1018103"/>
              <a:ext cx="303640" cy="3512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B</a:t>
              </a: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905566" y="5175874"/>
              <a:ext cx="1836613" cy="270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Cu concentration (</a:t>
              </a:r>
              <a:r>
                <a:rPr lang="en-US" sz="1400" dirty="0" err="1" smtClean="0">
                  <a:latin typeface="Arial"/>
                  <a:cs typeface="Arial"/>
                </a:rPr>
                <a:t>nM</a:t>
              </a:r>
              <a:r>
                <a:rPr lang="en-US" sz="1400" dirty="0" smtClean="0">
                  <a:latin typeface="Arial"/>
                  <a:cs typeface="Arial"/>
                </a:rPr>
                <a:t>)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3819730" y="5175874"/>
              <a:ext cx="1817891" cy="270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Fe concentration (</a:t>
              </a:r>
              <a:r>
                <a:rPr lang="en-US" sz="1400" dirty="0" err="1" smtClean="0">
                  <a:latin typeface="Arial"/>
                  <a:cs typeface="Arial"/>
                </a:rPr>
                <a:t>nM</a:t>
              </a:r>
              <a:r>
                <a:rPr lang="en-US" sz="1400" dirty="0" smtClean="0">
                  <a:latin typeface="Arial"/>
                  <a:cs typeface="Arial"/>
                </a:rPr>
                <a:t>)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0" name="ZoneTexte 9"/>
            <p:cNvSpPr txBox="1"/>
            <p:nvPr/>
          </p:nvSpPr>
          <p:spPr>
            <a:xfrm rot="16200000">
              <a:off x="-343463" y="2892619"/>
              <a:ext cx="1791422" cy="2882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Growth rate (% of max)</a:t>
              </a:r>
              <a:endParaRPr lang="en-US" sz="1400" dirty="0">
                <a:latin typeface="Arial"/>
                <a:cs typeface="Arial"/>
              </a:endParaRPr>
            </a:p>
          </p:txBody>
        </p:sp>
        <p:graphicFrame>
          <p:nvGraphicFramePr>
            <p:cNvPr id="3" name="Graphique 2"/>
            <p:cNvGraphicFramePr/>
            <p:nvPr>
              <p:extLst>
                <p:ext uri="{D42A27DB-BD31-4B8C-83A1-F6EECF244321}">
                  <p14:modId xmlns:p14="http://schemas.microsoft.com/office/powerpoint/2010/main" val="2183269129"/>
                </p:ext>
              </p:extLst>
            </p:nvPr>
          </p:nvGraphicFramePr>
          <p:xfrm>
            <a:off x="5740617" y="1018104"/>
            <a:ext cx="2772366" cy="42928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  <p:sp>
          <p:nvSpPr>
            <p:cNvPr id="14" name="ZoneTexte 13"/>
            <p:cNvSpPr txBox="1"/>
            <p:nvPr/>
          </p:nvSpPr>
          <p:spPr>
            <a:xfrm>
              <a:off x="6552678" y="5175874"/>
              <a:ext cx="1817891" cy="2702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Fe concentration (</a:t>
              </a:r>
              <a:r>
                <a:rPr lang="en-US" sz="1400" dirty="0" err="1" smtClean="0">
                  <a:latin typeface="Arial"/>
                  <a:cs typeface="Arial"/>
                </a:rPr>
                <a:t>nM</a:t>
              </a:r>
              <a:r>
                <a:rPr lang="en-US" sz="1400" dirty="0" smtClean="0">
                  <a:latin typeface="Arial"/>
                  <a:cs typeface="Arial"/>
                </a:rPr>
                <a:t>)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 rot="16200000">
              <a:off x="2199922" y="2892619"/>
              <a:ext cx="1791422" cy="28828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Growth rate (% of max)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6" name="ZoneTexte 15"/>
            <p:cNvSpPr txBox="1"/>
            <p:nvPr/>
          </p:nvSpPr>
          <p:spPr>
            <a:xfrm rot="16200000">
              <a:off x="4529567" y="2788036"/>
              <a:ext cx="2658065" cy="3184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latin typeface="Arial"/>
                  <a:cs typeface="Arial"/>
                </a:rPr>
                <a:t>Intracellular iron (</a:t>
              </a:r>
              <a:r>
                <a:rPr lang="en-US" sz="1400" dirty="0" err="1" smtClean="0">
                  <a:latin typeface="Arial"/>
                  <a:cs typeface="Arial"/>
                </a:rPr>
                <a:t>nmole</a:t>
              </a:r>
              <a:r>
                <a:rPr lang="en-US" sz="1400" dirty="0" smtClean="0">
                  <a:latin typeface="Arial"/>
                  <a:cs typeface="Arial"/>
                </a:rPr>
                <a:t>/mm</a:t>
              </a:r>
              <a:r>
                <a:rPr lang="en-US" sz="1400" baseline="30000" dirty="0" smtClean="0">
                  <a:latin typeface="Arial"/>
                  <a:cs typeface="Arial"/>
                </a:rPr>
                <a:t>3</a:t>
              </a:r>
              <a:r>
                <a:rPr lang="en-US" sz="1400" dirty="0" smtClean="0">
                  <a:latin typeface="Arial"/>
                  <a:cs typeface="Arial"/>
                </a:rPr>
                <a:t>)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6552678" y="1018103"/>
              <a:ext cx="332537" cy="4139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C</a:t>
              </a:r>
            </a:p>
          </p:txBody>
        </p:sp>
        <p:sp>
          <p:nvSpPr>
            <p:cNvPr id="2" name="ZoneTexte 1"/>
            <p:cNvSpPr txBox="1"/>
            <p:nvPr/>
          </p:nvSpPr>
          <p:spPr>
            <a:xfrm>
              <a:off x="1061048" y="1758923"/>
              <a:ext cx="892868" cy="350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O. tauri</a:t>
              </a:r>
              <a:endParaRPr lang="en-US" sz="1600" i="1" dirty="0"/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3562720" y="1758923"/>
              <a:ext cx="892868" cy="350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O. tauri</a:t>
              </a:r>
              <a:endParaRPr lang="en-US" sz="1600" i="1" dirty="0"/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7596445" y="1758923"/>
              <a:ext cx="892868" cy="350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O. tauri</a:t>
              </a:r>
              <a:endParaRPr lang="en-US" sz="1600" i="1" dirty="0"/>
            </a:p>
          </p:txBody>
        </p:sp>
        <p:sp>
          <p:nvSpPr>
            <p:cNvPr id="20" name="ZoneTexte 19"/>
            <p:cNvSpPr txBox="1"/>
            <p:nvPr/>
          </p:nvSpPr>
          <p:spPr>
            <a:xfrm>
              <a:off x="1139883" y="2783778"/>
              <a:ext cx="1353188" cy="350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C. reinhardtii</a:t>
              </a:r>
              <a:endParaRPr lang="en-US" sz="1600" i="1" dirty="0"/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4558238" y="4299256"/>
              <a:ext cx="1353188" cy="350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C. reinhardtii</a:t>
              </a:r>
              <a:endParaRPr lang="en-US" sz="1600" i="1" dirty="0"/>
            </a:p>
          </p:txBody>
        </p:sp>
        <p:sp>
          <p:nvSpPr>
            <p:cNvPr id="22" name="ZoneTexte 21"/>
            <p:cNvSpPr txBox="1"/>
            <p:nvPr/>
          </p:nvSpPr>
          <p:spPr>
            <a:xfrm>
              <a:off x="7396299" y="3757339"/>
              <a:ext cx="1353188" cy="35026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C. reinhardtii</a:t>
              </a:r>
              <a:endParaRPr lang="en-US" sz="1600" i="1" dirty="0"/>
            </a:p>
          </p:txBody>
        </p:sp>
      </p:grpSp>
      <p:sp>
        <p:nvSpPr>
          <p:cNvPr id="24" name="ZoneTexte 4"/>
          <p:cNvSpPr txBox="1"/>
          <p:nvPr/>
        </p:nvSpPr>
        <p:spPr>
          <a:xfrm>
            <a:off x="62717" y="28759"/>
            <a:ext cx="8518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Figure </a:t>
            </a:r>
            <a:r>
              <a:rPr lang="en-US" sz="1200" dirty="0" smtClean="0">
                <a:latin typeface="Arial"/>
                <a:cs typeface="Arial"/>
              </a:rPr>
              <a:t>S5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6668277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59</Words>
  <Application>Microsoft Macintosh PowerPoint</Application>
  <PresentationFormat>Présentation à l'écran (4:3)</PresentationFormat>
  <Paragraphs>16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Lesuisse</dc:creator>
  <cp:lastModifiedBy>Lesuisse</cp:lastModifiedBy>
  <cp:revision>1</cp:revision>
  <dcterms:created xsi:type="dcterms:W3CDTF">2016-02-08T11:39:52Z</dcterms:created>
  <dcterms:modified xsi:type="dcterms:W3CDTF">2016-02-08T11:40:58Z</dcterms:modified>
</cp:coreProperties>
</file>