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864" y="-7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Valeur Y 1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circle"/>
            <c:size val="10"/>
            <c:spPr>
              <a:noFill/>
              <a:ln w="25400"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Feuil1!$B$7:$B$10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0.952380952380952</c:v>
                  </c:pt>
                  <c:pt idx="2">
                    <c:v>4.695970695970696</c:v>
                  </c:pt>
                  <c:pt idx="3">
                    <c:v>3.538461538461538</c:v>
                  </c:pt>
                </c:numCache>
              </c:numRef>
            </c:plus>
            <c:minus>
              <c:numRef>
                <c:f>Feuil1!$B$7:$B$10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0.952380952380952</c:v>
                  </c:pt>
                  <c:pt idx="2">
                    <c:v>4.695970695970696</c:v>
                  </c:pt>
                  <c:pt idx="3">
                    <c:v>3.538461538461538</c:v>
                  </c:pt>
                </c:numCache>
              </c:numRef>
            </c:minus>
          </c:errBars>
          <c:xVal>
            <c:numRef>
              <c:f>Feuil1!$A$2:$A$5</c:f>
              <c:numCache>
                <c:formatCode>General</c:formatCode>
                <c:ptCount val="4"/>
                <c:pt idx="0">
                  <c:v>0.0</c:v>
                </c:pt>
                <c:pt idx="1">
                  <c:v>90.0</c:v>
                </c:pt>
                <c:pt idx="2">
                  <c:v>195.0</c:v>
                </c:pt>
                <c:pt idx="3">
                  <c:v>300.0</c:v>
                </c:pt>
              </c:numCache>
            </c:numRef>
          </c:xVal>
          <c:yVal>
            <c:numRef>
              <c:f>Feuil1!$B$2:$B$5</c:f>
              <c:numCache>
                <c:formatCode>General</c:formatCode>
                <c:ptCount val="4"/>
                <c:pt idx="0">
                  <c:v>0.0</c:v>
                </c:pt>
                <c:pt idx="1">
                  <c:v>7.711945537708734</c:v>
                </c:pt>
                <c:pt idx="2">
                  <c:v>20.51063852999817</c:v>
                </c:pt>
                <c:pt idx="3">
                  <c:v>28.95218457392678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Valeur Y 2</c:v>
                </c:pt>
              </c:strCache>
            </c:strRef>
          </c:tx>
          <c:spPr>
            <a:ln w="31750">
              <a:solidFill>
                <a:schemeClr val="tx1"/>
              </a:solidFill>
            </a:ln>
          </c:spPr>
          <c:marker>
            <c:symbol val="circle"/>
            <c:size val="10"/>
            <c:spPr>
              <a:noFill/>
              <a:ln w="254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Feuil1!$C$7:$C$10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2.073260073260073</c:v>
                  </c:pt>
                  <c:pt idx="2">
                    <c:v>4.071428571428571</c:v>
                  </c:pt>
                  <c:pt idx="3">
                    <c:v>6.675824175824175</c:v>
                  </c:pt>
                </c:numCache>
              </c:numRef>
            </c:plus>
            <c:minus>
              <c:numRef>
                <c:f>Feuil1!$C$7:$C$10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2.073260073260073</c:v>
                  </c:pt>
                  <c:pt idx="2">
                    <c:v>4.071428571428571</c:v>
                  </c:pt>
                  <c:pt idx="3">
                    <c:v>6.675824175824175</c:v>
                  </c:pt>
                </c:numCache>
              </c:numRef>
            </c:minus>
          </c:errBars>
          <c:xVal>
            <c:numRef>
              <c:f>Feuil1!$A$2:$A$5</c:f>
              <c:numCache>
                <c:formatCode>General</c:formatCode>
                <c:ptCount val="4"/>
                <c:pt idx="0">
                  <c:v>0.0</c:v>
                </c:pt>
                <c:pt idx="1">
                  <c:v>90.0</c:v>
                </c:pt>
                <c:pt idx="2">
                  <c:v>195.0</c:v>
                </c:pt>
                <c:pt idx="3">
                  <c:v>300.0</c:v>
                </c:pt>
              </c:numCache>
            </c:numRef>
          </c:xVal>
          <c:yVal>
            <c:numRef>
              <c:f>Feuil1!$C$2:$C$5</c:f>
              <c:numCache>
                <c:formatCode>General</c:formatCode>
                <c:ptCount val="4"/>
                <c:pt idx="0">
                  <c:v>0.0</c:v>
                </c:pt>
                <c:pt idx="1">
                  <c:v>16.86496031269822</c:v>
                </c:pt>
                <c:pt idx="2">
                  <c:v>32.78302560673846</c:v>
                </c:pt>
                <c:pt idx="3">
                  <c:v>60.05240209608388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Valeur Y 3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circle"/>
            <c:size val="1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Feuil1!$D$7:$D$10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1.157509157509158</c:v>
                  </c:pt>
                  <c:pt idx="2">
                    <c:v>4.41941391941392</c:v>
                  </c:pt>
                  <c:pt idx="3">
                    <c:v>3.545787545787545</c:v>
                  </c:pt>
                </c:numCache>
              </c:numRef>
            </c:plus>
            <c:minus>
              <c:numRef>
                <c:f>Feuil1!$D$7:$D$10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1.157509157509158</c:v>
                  </c:pt>
                  <c:pt idx="2">
                    <c:v>4.41941391941392</c:v>
                  </c:pt>
                  <c:pt idx="3">
                    <c:v>3.545787545787545</c:v>
                  </c:pt>
                </c:numCache>
              </c:numRef>
            </c:minus>
          </c:errBars>
          <c:xVal>
            <c:numRef>
              <c:f>Feuil1!$A$2:$A$5</c:f>
              <c:numCache>
                <c:formatCode>General</c:formatCode>
                <c:ptCount val="4"/>
                <c:pt idx="0">
                  <c:v>0.0</c:v>
                </c:pt>
                <c:pt idx="1">
                  <c:v>90.0</c:v>
                </c:pt>
                <c:pt idx="2">
                  <c:v>195.0</c:v>
                </c:pt>
                <c:pt idx="3">
                  <c:v>300.0</c:v>
                </c:pt>
              </c:numCache>
            </c:numRef>
          </c:xVal>
          <c:yVal>
            <c:numRef>
              <c:f>Feuil1!$D$2:$D$5</c:f>
              <c:numCache>
                <c:formatCode>General</c:formatCode>
                <c:ptCount val="4"/>
                <c:pt idx="0">
                  <c:v>0.0</c:v>
                </c:pt>
                <c:pt idx="1">
                  <c:v>10.74121956474897</c:v>
                </c:pt>
                <c:pt idx="2">
                  <c:v>24.19737125619487</c:v>
                </c:pt>
                <c:pt idx="3">
                  <c:v>43.75134669252308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Valeur Y 4</c:v>
                </c:pt>
              </c:strCache>
            </c:strRef>
          </c:tx>
          <c:spPr>
            <a:ln w="31750">
              <a:solidFill>
                <a:schemeClr val="tx1"/>
              </a:solidFill>
            </a:ln>
          </c:spPr>
          <c:marker>
            <c:symbol val="circle"/>
            <c:size val="1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Feuil1!$E$7:$E$10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0.368131868131868</c:v>
                  </c:pt>
                  <c:pt idx="2">
                    <c:v>3.26923076923077</c:v>
                  </c:pt>
                  <c:pt idx="3">
                    <c:v>5.723443223443223</c:v>
                  </c:pt>
                </c:numCache>
              </c:numRef>
            </c:plus>
            <c:minus>
              <c:numRef>
                <c:f>Feuil1!$E$7:$E$10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0.368131868131868</c:v>
                  </c:pt>
                  <c:pt idx="2">
                    <c:v>3.26923076923077</c:v>
                  </c:pt>
                  <c:pt idx="3">
                    <c:v>5.723443223443223</c:v>
                  </c:pt>
                </c:numCache>
              </c:numRef>
            </c:minus>
          </c:errBars>
          <c:xVal>
            <c:numRef>
              <c:f>Feuil1!$A$2:$A$5</c:f>
              <c:numCache>
                <c:formatCode>General</c:formatCode>
                <c:ptCount val="4"/>
                <c:pt idx="0">
                  <c:v>0.0</c:v>
                </c:pt>
                <c:pt idx="1">
                  <c:v>90.0</c:v>
                </c:pt>
                <c:pt idx="2">
                  <c:v>195.0</c:v>
                </c:pt>
                <c:pt idx="3">
                  <c:v>300.0</c:v>
                </c:pt>
              </c:numCache>
            </c:numRef>
          </c:xVal>
          <c:yVal>
            <c:numRef>
              <c:f>Feuil1!$E$2:$E$5</c:f>
              <c:numCache>
                <c:formatCode>General</c:formatCode>
                <c:ptCount val="4"/>
                <c:pt idx="0">
                  <c:v>0.0</c:v>
                </c:pt>
                <c:pt idx="1">
                  <c:v>1.109285903100336</c:v>
                </c:pt>
                <c:pt idx="2">
                  <c:v>5.296250141610967</c:v>
                </c:pt>
                <c:pt idx="3">
                  <c:v>10.0475057588459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Feuil1!$F$1</c:f>
              <c:strCache>
                <c:ptCount val="1"/>
                <c:pt idx="0">
                  <c:v>Valeur Y 5</c:v>
                </c:pt>
              </c:strCache>
            </c:strRef>
          </c:tx>
          <c:spPr>
            <a:ln w="31750">
              <a:solidFill>
                <a:srgbClr val="0000FF"/>
              </a:solidFill>
            </a:ln>
          </c:spPr>
          <c:marker>
            <c:symbol val="circle"/>
            <c:size val="10"/>
            <c:spPr>
              <a:noFill/>
              <a:ln>
                <a:solidFill>
                  <a:srgbClr val="0000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Feuil1!$F$7:$F$10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1.523809523809524</c:v>
                  </c:pt>
                  <c:pt idx="2">
                    <c:v>2.426739926739927</c:v>
                  </c:pt>
                  <c:pt idx="3">
                    <c:v>4.434065934065934</c:v>
                  </c:pt>
                </c:numCache>
              </c:numRef>
            </c:plus>
            <c:minus>
              <c:numRef>
                <c:f>Feuil1!$F$7:$F$10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1.523809523809524</c:v>
                  </c:pt>
                  <c:pt idx="2">
                    <c:v>2.426739926739927</c:v>
                  </c:pt>
                  <c:pt idx="3">
                    <c:v>4.434065934065934</c:v>
                  </c:pt>
                </c:numCache>
              </c:numRef>
            </c:minus>
          </c:errBars>
          <c:xVal>
            <c:numRef>
              <c:f>Feuil1!$A$2:$A$5</c:f>
              <c:numCache>
                <c:formatCode>General</c:formatCode>
                <c:ptCount val="4"/>
                <c:pt idx="0">
                  <c:v>0.0</c:v>
                </c:pt>
                <c:pt idx="1">
                  <c:v>90.0</c:v>
                </c:pt>
                <c:pt idx="2">
                  <c:v>195.0</c:v>
                </c:pt>
                <c:pt idx="3">
                  <c:v>300.0</c:v>
                </c:pt>
              </c:numCache>
            </c:numRef>
          </c:xVal>
          <c:yVal>
            <c:numRef>
              <c:f>Feuil1!$F$2:$F$5</c:f>
              <c:numCache>
                <c:formatCode>General</c:formatCode>
                <c:ptCount val="4"/>
                <c:pt idx="0">
                  <c:v>0.0</c:v>
                </c:pt>
                <c:pt idx="1">
                  <c:v>14.38744413919414</c:v>
                </c:pt>
                <c:pt idx="2">
                  <c:v>33.5745268</c:v>
                </c:pt>
                <c:pt idx="3">
                  <c:v>52.977086080586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Feuil1!$G$1</c:f>
              <c:strCache>
                <c:ptCount val="1"/>
                <c:pt idx="0">
                  <c:v>Valeur Y 6</c:v>
                </c:pt>
              </c:strCache>
            </c:strRef>
          </c:tx>
          <c:spPr>
            <a:ln w="31750">
              <a:solidFill>
                <a:srgbClr val="0000FF"/>
              </a:solidFill>
            </a:ln>
          </c:spPr>
          <c:marker>
            <c:symbol val="circle"/>
            <c:size val="1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Feuil1!$G$7:$G$10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0.384615384615385</c:v>
                  </c:pt>
                  <c:pt idx="2">
                    <c:v>0.587912087912088</c:v>
                  </c:pt>
                  <c:pt idx="3">
                    <c:v>0.476190476190476</c:v>
                  </c:pt>
                </c:numCache>
              </c:numRef>
            </c:plus>
            <c:minus>
              <c:numRef>
                <c:f>Feuil1!$G$7:$G$10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0.384615384615385</c:v>
                  </c:pt>
                  <c:pt idx="2">
                    <c:v>0.587912087912088</c:v>
                  </c:pt>
                  <c:pt idx="3">
                    <c:v>0.476190476190476</c:v>
                  </c:pt>
                </c:numCache>
              </c:numRef>
            </c:minus>
          </c:errBars>
          <c:xVal>
            <c:numRef>
              <c:f>Feuil1!$A$2:$A$5</c:f>
              <c:numCache>
                <c:formatCode>General</c:formatCode>
                <c:ptCount val="4"/>
                <c:pt idx="0">
                  <c:v>0.0</c:v>
                </c:pt>
                <c:pt idx="1">
                  <c:v>90.0</c:v>
                </c:pt>
                <c:pt idx="2">
                  <c:v>195.0</c:v>
                </c:pt>
                <c:pt idx="3">
                  <c:v>300.0</c:v>
                </c:pt>
              </c:numCache>
            </c:numRef>
          </c:xVal>
          <c:yVal>
            <c:numRef>
              <c:f>Feuil1!$G$2:$G$5</c:f>
              <c:numCache>
                <c:formatCode>General</c:formatCode>
                <c:ptCount val="4"/>
                <c:pt idx="0">
                  <c:v>0.0</c:v>
                </c:pt>
                <c:pt idx="1">
                  <c:v>2.202494102564102</c:v>
                </c:pt>
                <c:pt idx="2">
                  <c:v>4.601735897435878</c:v>
                </c:pt>
                <c:pt idx="3">
                  <c:v>5.720978937728917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8768584"/>
        <c:axId val="570532616"/>
      </c:scatterChart>
      <c:valAx>
        <c:axId val="538768584"/>
        <c:scaling>
          <c:orientation val="minMax"/>
          <c:max val="310.0"/>
          <c:min val="0.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sz="2000" baseline="0"/>
            </a:pPr>
            <a:endParaRPr lang="fr-FR"/>
          </a:p>
        </c:txPr>
        <c:crossAx val="570532616"/>
        <c:crosses val="autoZero"/>
        <c:crossBetween val="midCat"/>
        <c:majorUnit val="60.0"/>
      </c:valAx>
      <c:valAx>
        <c:axId val="570532616"/>
        <c:scaling>
          <c:orientation val="minMax"/>
          <c:max val="70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sz="2000">
                <a:latin typeface="Arial"/>
              </a:defRPr>
            </a:pPr>
            <a:endParaRPr lang="fr-FR"/>
          </a:p>
        </c:txPr>
        <c:crossAx val="538768584"/>
        <c:crosses val="autoZero"/>
        <c:crossBetween val="midCat"/>
        <c:majorUnit val="15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81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23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87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827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162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42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68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7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483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802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895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27641-4E41-EB46-BA2D-46C68638B10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0EA9C-8CAA-A540-A856-F86895DAC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85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"/>
          <p:cNvGrpSpPr/>
          <p:nvPr/>
        </p:nvGrpSpPr>
        <p:grpSpPr>
          <a:xfrm>
            <a:off x="1724873" y="305758"/>
            <a:ext cx="5082404" cy="5818627"/>
            <a:chOff x="2125483" y="627794"/>
            <a:chExt cx="5082404" cy="5818627"/>
          </a:xfrm>
        </p:grpSpPr>
        <p:graphicFrame>
          <p:nvGraphicFramePr>
            <p:cNvPr id="4" name="Graphique 3"/>
            <p:cNvGraphicFramePr/>
            <p:nvPr>
              <p:extLst>
                <p:ext uri="{D42A27DB-BD31-4B8C-83A1-F6EECF244321}">
                  <p14:modId xmlns:p14="http://schemas.microsoft.com/office/powerpoint/2010/main" val="611257080"/>
                </p:ext>
              </p:extLst>
            </p:nvPr>
          </p:nvGraphicFramePr>
          <p:xfrm>
            <a:off x="2489821" y="627794"/>
            <a:ext cx="4718066" cy="55258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8" name="Connecteur droit 7"/>
            <p:cNvCxnSpPr/>
            <p:nvPr/>
          </p:nvCxnSpPr>
          <p:spPr>
            <a:xfrm>
              <a:off x="3684428" y="1144863"/>
              <a:ext cx="37559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>
              <a:off x="3684428" y="1476143"/>
              <a:ext cx="375597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3693740" y="1807423"/>
              <a:ext cx="375597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4131563" y="926920"/>
              <a:ext cx="12608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+ Zn - Cu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4194533" y="1258200"/>
              <a:ext cx="11964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- Zn - Cu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150187" y="1607368"/>
              <a:ext cx="13251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+ Zn + Cu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 rot="16200000">
              <a:off x="95137" y="2957266"/>
              <a:ext cx="44608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err="1" smtClean="0">
                  <a:latin typeface="Arial"/>
                  <a:cs typeface="Arial"/>
                </a:rPr>
                <a:t>Iron</a:t>
              </a:r>
              <a:r>
                <a:rPr lang="fr-FR" sz="2000" dirty="0" smtClean="0">
                  <a:latin typeface="Arial"/>
                  <a:cs typeface="Arial"/>
                </a:rPr>
                <a:t> accumulation (</a:t>
              </a:r>
              <a:r>
                <a:rPr lang="fr-FR" sz="2000" dirty="0" err="1" smtClean="0">
                  <a:latin typeface="Arial"/>
                  <a:cs typeface="Arial"/>
                </a:rPr>
                <a:t>fmole</a:t>
              </a:r>
              <a:r>
                <a:rPr lang="fr-FR" sz="2000" dirty="0" smtClean="0">
                  <a:latin typeface="Arial"/>
                  <a:cs typeface="Arial"/>
                </a:rPr>
                <a:t>/million </a:t>
              </a:r>
              <a:r>
                <a:rPr lang="fr-FR" sz="2000" dirty="0" err="1" smtClean="0">
                  <a:latin typeface="Arial"/>
                  <a:cs typeface="Arial"/>
                </a:rPr>
                <a:t>cells</a:t>
              </a:r>
              <a:r>
                <a:rPr lang="fr-FR" sz="2000" dirty="0" smtClean="0">
                  <a:latin typeface="Arial"/>
                  <a:cs typeface="Arial"/>
                </a:rPr>
                <a:t>)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266077" y="6046311"/>
              <a:ext cx="14004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Time (min)</a:t>
              </a:r>
              <a:endParaRPr lang="fr-FR" sz="2000" dirty="0">
                <a:latin typeface="Arial"/>
                <a:cs typeface="Arial"/>
              </a:endParaRPr>
            </a:p>
          </p:txBody>
        </p:sp>
        <p:grpSp>
          <p:nvGrpSpPr>
            <p:cNvPr id="24" name="Grouper 23"/>
            <p:cNvGrpSpPr/>
            <p:nvPr/>
          </p:nvGrpSpPr>
          <p:grpSpPr>
            <a:xfrm>
              <a:off x="3957856" y="1924928"/>
              <a:ext cx="921242" cy="679510"/>
              <a:chOff x="3805456" y="2007478"/>
              <a:chExt cx="921242" cy="679510"/>
            </a:xfrm>
          </p:grpSpPr>
          <p:grpSp>
            <p:nvGrpSpPr>
              <p:cNvPr id="18" name="Grouper 17"/>
              <p:cNvGrpSpPr/>
              <p:nvPr/>
            </p:nvGrpSpPr>
            <p:grpSpPr>
              <a:xfrm>
                <a:off x="3805456" y="2007478"/>
                <a:ext cx="850521" cy="400110"/>
                <a:chOff x="590224" y="335694"/>
                <a:chExt cx="850521" cy="400110"/>
              </a:xfrm>
            </p:grpSpPr>
            <p:sp>
              <p:nvSpPr>
                <p:cNvPr id="16" name="Ellipse 15"/>
                <p:cNvSpPr/>
                <p:nvPr/>
              </p:nvSpPr>
              <p:spPr>
                <a:xfrm>
                  <a:off x="590224" y="482989"/>
                  <a:ext cx="140026" cy="144805"/>
                </a:xfrm>
                <a:prstGeom prst="ellipse">
                  <a:avLst/>
                </a:prstGeom>
                <a:noFill/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" name="ZoneTexte 16"/>
                <p:cNvSpPr txBox="1"/>
                <p:nvPr/>
              </p:nvSpPr>
              <p:spPr>
                <a:xfrm>
                  <a:off x="800100" y="335694"/>
                  <a:ext cx="64064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2000" dirty="0" smtClean="0">
                      <a:latin typeface="Arial"/>
                      <a:cs typeface="Arial"/>
                    </a:rPr>
                    <a:t>- Fe</a:t>
                  </a:r>
                  <a:endParaRPr lang="fr-FR" sz="2000" dirty="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3" name="Grouper 22"/>
              <p:cNvGrpSpPr/>
              <p:nvPr/>
            </p:nvGrpSpPr>
            <p:grpSpPr>
              <a:xfrm>
                <a:off x="3811806" y="2286878"/>
                <a:ext cx="914892" cy="400110"/>
                <a:chOff x="3811806" y="2267828"/>
                <a:chExt cx="914892" cy="400110"/>
              </a:xfrm>
            </p:grpSpPr>
            <p:sp>
              <p:nvSpPr>
                <p:cNvPr id="20" name="Ellipse 19"/>
                <p:cNvSpPr/>
                <p:nvPr/>
              </p:nvSpPr>
              <p:spPr>
                <a:xfrm>
                  <a:off x="3811806" y="2415123"/>
                  <a:ext cx="140026" cy="144805"/>
                </a:xfrm>
                <a:prstGeom prst="ellipse">
                  <a:avLst/>
                </a:prstGeom>
                <a:solidFill>
                  <a:schemeClr val="tx1"/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" name="ZoneTexte 20"/>
                <p:cNvSpPr txBox="1"/>
                <p:nvPr/>
              </p:nvSpPr>
              <p:spPr>
                <a:xfrm>
                  <a:off x="4021682" y="2267828"/>
                  <a:ext cx="70501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2000" dirty="0">
                      <a:latin typeface="Arial"/>
                      <a:cs typeface="Arial"/>
                    </a:rPr>
                    <a:t>+</a:t>
                  </a:r>
                  <a:r>
                    <a:rPr lang="fr-FR" sz="2000" dirty="0" smtClean="0">
                      <a:latin typeface="Arial"/>
                      <a:cs typeface="Arial"/>
                    </a:rPr>
                    <a:t> Fe</a:t>
                  </a:r>
                  <a:endParaRPr lang="fr-FR" sz="2000" dirty="0">
                    <a:latin typeface="Arial"/>
                    <a:cs typeface="Arial"/>
                  </a:endParaRPr>
                </a:p>
              </p:txBody>
            </p:sp>
          </p:grpSp>
        </p:grpSp>
      </p:grpSp>
      <p:sp>
        <p:nvSpPr>
          <p:cNvPr id="25" name="ZoneTexte 24"/>
          <p:cNvSpPr txBox="1"/>
          <p:nvPr/>
        </p:nvSpPr>
        <p:spPr>
          <a:xfrm>
            <a:off x="62717" y="28759"/>
            <a:ext cx="851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S7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28091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</Words>
  <Application>Microsoft Macintosh PowerPoint</Application>
  <PresentationFormat>Présentation à l'écran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2016-02-08T11:43:45Z</dcterms:created>
  <dcterms:modified xsi:type="dcterms:W3CDTF">2016-02-08T11:44:58Z</dcterms:modified>
</cp:coreProperties>
</file>