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2016\paper\BMC%20Genomics\Major%20revision\Figure\Table_every_data_2016010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5148451236670497E-2"/>
          <c:y val="0.262775173785677"/>
          <c:w val="0.54476648691780605"/>
          <c:h val="0.61627583867739"/>
        </c:manualLayout>
      </c:layout>
      <c:lineChart>
        <c:grouping val="standard"/>
        <c:varyColors val="0"/>
        <c:ser>
          <c:idx val="0"/>
          <c:order val="0"/>
          <c:tx>
            <c:strRef>
              <c:f>'gum operon'!$A$17</c:f>
              <c:strCache>
                <c:ptCount val="1"/>
                <c:pt idx="0">
                  <c:v>gumM (Xoo3168)</c:v>
                </c:pt>
              </c:strCache>
            </c:strRef>
          </c:tx>
          <c:spPr>
            <a:ln w="12700">
              <a:solidFill>
                <a:prstClr val="black"/>
              </a:solidFill>
            </a:ln>
          </c:spPr>
          <c:marker>
            <c:symbol val="square"/>
            <c:size val="5"/>
            <c:spPr>
              <a:solidFill>
                <a:sysClr val="windowText" lastClr="000000"/>
              </a:solidFill>
              <a:ln>
                <a:solidFill>
                  <a:prstClr val="black"/>
                </a:solidFill>
              </a:ln>
            </c:spPr>
          </c:marker>
          <c:cat>
            <c:numRef>
              <c:f>'gum operon'!$B$15:$H$15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'gum operon'!$B$17:$H$17</c:f>
              <c:numCache>
                <c:formatCode>General</c:formatCode>
                <c:ptCount val="7"/>
                <c:pt idx="0">
                  <c:v>1</c:v>
                </c:pt>
                <c:pt idx="1">
                  <c:v>1.0768141810795839</c:v>
                </c:pt>
                <c:pt idx="2">
                  <c:v>1.214501138671755</c:v>
                </c:pt>
                <c:pt idx="3">
                  <c:v>2.1302394288176281</c:v>
                </c:pt>
                <c:pt idx="4">
                  <c:v>1.7209946451652609</c:v>
                </c:pt>
                <c:pt idx="5">
                  <c:v>1.0986028189819661</c:v>
                </c:pt>
                <c:pt idx="6">
                  <c:v>0.77928232904536199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'gum operon'!$A$18</c:f>
              <c:strCache>
                <c:ptCount val="1"/>
                <c:pt idx="0">
                  <c:v>gumL (Xoo3169)</c:v>
                </c:pt>
              </c:strCache>
            </c:strRef>
          </c:tx>
          <c:spPr>
            <a:ln w="12700">
              <a:solidFill>
                <a:prstClr val="black"/>
              </a:solidFill>
              <a:prstDash val="sysDot"/>
            </a:ln>
          </c:spPr>
          <c:marker>
            <c:symbol val="square"/>
            <c:size val="5"/>
            <c:spPr>
              <a:noFill/>
              <a:ln>
                <a:solidFill>
                  <a:prstClr val="black"/>
                </a:solidFill>
              </a:ln>
            </c:spPr>
          </c:marker>
          <c:cat>
            <c:numRef>
              <c:f>'gum operon'!$B$15:$H$15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'gum operon'!$B$18:$H$18</c:f>
              <c:numCache>
                <c:formatCode>General</c:formatCode>
                <c:ptCount val="7"/>
                <c:pt idx="0">
                  <c:v>1</c:v>
                </c:pt>
                <c:pt idx="1">
                  <c:v>0.98859695710581397</c:v>
                </c:pt>
                <c:pt idx="2">
                  <c:v>1.212127839045269</c:v>
                </c:pt>
                <c:pt idx="3">
                  <c:v>2.199162735480646</c:v>
                </c:pt>
                <c:pt idx="4">
                  <c:v>1.7864350651379299</c:v>
                </c:pt>
                <c:pt idx="5">
                  <c:v>0.89924708675684994</c:v>
                </c:pt>
                <c:pt idx="6">
                  <c:v>0.73947952138461104</c:v>
                </c:pt>
              </c:numCache>
            </c:numRef>
          </c:val>
          <c:smooth val="1"/>
        </c:ser>
        <c:ser>
          <c:idx val="2"/>
          <c:order val="2"/>
          <c:tx>
            <c:strRef>
              <c:f>'gum operon'!$A$19</c:f>
              <c:strCache>
                <c:ptCount val="1"/>
                <c:pt idx="0">
                  <c:v>gumK (Xoo3170)</c:v>
                </c:pt>
              </c:strCache>
            </c:strRef>
          </c:tx>
          <c:spPr>
            <a:ln w="12700">
              <a:solidFill>
                <a:prstClr val="black"/>
              </a:solidFill>
              <a:prstDash val="sysDash"/>
            </a:ln>
          </c:spPr>
          <c:marker>
            <c:symbol val="circle"/>
            <c:size val="5"/>
            <c:spPr>
              <a:solidFill>
                <a:sysClr val="windowText" lastClr="000000"/>
              </a:solidFill>
              <a:ln>
                <a:solidFill>
                  <a:prstClr val="black"/>
                </a:solidFill>
              </a:ln>
            </c:spPr>
          </c:marker>
          <c:cat>
            <c:numRef>
              <c:f>'gum operon'!$B$15:$H$15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'gum operon'!$B$19:$H$19</c:f>
              <c:numCache>
                <c:formatCode>General</c:formatCode>
                <c:ptCount val="7"/>
                <c:pt idx="0">
                  <c:v>1</c:v>
                </c:pt>
                <c:pt idx="1">
                  <c:v>1.005708228002935</c:v>
                </c:pt>
                <c:pt idx="2">
                  <c:v>1.3453885672347721</c:v>
                </c:pt>
                <c:pt idx="3">
                  <c:v>1.845959390035065</c:v>
                </c:pt>
                <c:pt idx="4">
                  <c:v>1.43105276033597</c:v>
                </c:pt>
                <c:pt idx="5">
                  <c:v>0.92677158933376802</c:v>
                </c:pt>
                <c:pt idx="6">
                  <c:v>0.77167087988257399</c:v>
                </c:pt>
              </c:numCache>
            </c:numRef>
          </c:val>
          <c:smooth val="1"/>
        </c:ser>
        <c:ser>
          <c:idx val="3"/>
          <c:order val="3"/>
          <c:tx>
            <c:strRef>
              <c:f>'gum operon'!$A$20</c:f>
              <c:strCache>
                <c:ptCount val="1"/>
                <c:pt idx="0">
                  <c:v>gumJ (Xoo3171)</c:v>
                </c:pt>
              </c:strCache>
            </c:strRef>
          </c:tx>
          <c:spPr>
            <a:ln w="12700">
              <a:solidFill>
                <a:prstClr val="black"/>
              </a:solidFill>
              <a:prstDash val="dash"/>
            </a:ln>
          </c:spPr>
          <c:marker>
            <c:symbol val="circle"/>
            <c:size val="5"/>
            <c:spPr>
              <a:noFill/>
              <a:ln>
                <a:solidFill>
                  <a:prstClr val="black"/>
                </a:solidFill>
              </a:ln>
            </c:spPr>
          </c:marker>
          <c:cat>
            <c:numRef>
              <c:f>'gum operon'!$B$15:$H$15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'gum operon'!$B$20:$H$20</c:f>
              <c:numCache>
                <c:formatCode>General</c:formatCode>
                <c:ptCount val="7"/>
                <c:pt idx="0">
                  <c:v>1</c:v>
                </c:pt>
                <c:pt idx="1">
                  <c:v>1.295266468056935</c:v>
                </c:pt>
                <c:pt idx="2">
                  <c:v>1.7803155687962049</c:v>
                </c:pt>
                <c:pt idx="3">
                  <c:v>2.7389385413218581</c:v>
                </c:pt>
                <c:pt idx="4">
                  <c:v>1.8903232925079989</c:v>
                </c:pt>
                <c:pt idx="5">
                  <c:v>1.4257971973960051</c:v>
                </c:pt>
                <c:pt idx="6">
                  <c:v>1.133620214057155</c:v>
                </c:pt>
              </c:numCache>
            </c:numRef>
          </c:val>
          <c:smooth val="1"/>
        </c:ser>
        <c:ser>
          <c:idx val="4"/>
          <c:order val="4"/>
          <c:tx>
            <c:strRef>
              <c:f>'gum operon'!$A$21</c:f>
              <c:strCache>
                <c:ptCount val="1"/>
                <c:pt idx="0">
                  <c:v>gumI (Xoo3172)</c:v>
                </c:pt>
              </c:strCache>
            </c:strRef>
          </c:tx>
          <c:spPr>
            <a:ln w="12700">
              <a:solidFill>
                <a:prstClr val="black"/>
              </a:solidFill>
              <a:prstDash val="dashDot"/>
            </a:ln>
          </c:spPr>
          <c:marker>
            <c:symbol val="diamond"/>
            <c:size val="5"/>
            <c:spPr>
              <a:solidFill>
                <a:sysClr val="windowText" lastClr="000000"/>
              </a:solidFill>
              <a:ln>
                <a:solidFill>
                  <a:prstClr val="black"/>
                </a:solidFill>
              </a:ln>
            </c:spPr>
          </c:marker>
          <c:cat>
            <c:numRef>
              <c:f>'gum operon'!$B$15:$H$15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'gum operon'!$B$21:$H$21</c:f>
              <c:numCache>
                <c:formatCode>General</c:formatCode>
                <c:ptCount val="7"/>
                <c:pt idx="0">
                  <c:v>1</c:v>
                </c:pt>
                <c:pt idx="1">
                  <c:v>1.2733552259087311</c:v>
                </c:pt>
                <c:pt idx="2">
                  <c:v>2.5922319103159328</c:v>
                </c:pt>
                <c:pt idx="3">
                  <c:v>3.3762880760955731</c:v>
                </c:pt>
                <c:pt idx="4">
                  <c:v>2.1649869776922208</c:v>
                </c:pt>
                <c:pt idx="5">
                  <c:v>1.5831729135998189</c:v>
                </c:pt>
                <c:pt idx="6">
                  <c:v>1.238138376174839</c:v>
                </c:pt>
              </c:numCache>
            </c:numRef>
          </c:val>
          <c:smooth val="1"/>
        </c:ser>
        <c:ser>
          <c:idx val="5"/>
          <c:order val="5"/>
          <c:tx>
            <c:strRef>
              <c:f>'gum operon'!$A$22</c:f>
              <c:strCache>
                <c:ptCount val="1"/>
                <c:pt idx="0">
                  <c:v>gumH (Xoo3173)</c:v>
                </c:pt>
              </c:strCache>
            </c:strRef>
          </c:tx>
          <c:spPr>
            <a:ln w="12700">
              <a:solidFill>
                <a:prstClr val="black"/>
              </a:solidFill>
              <a:prstDash val="lgDash"/>
            </a:ln>
          </c:spPr>
          <c:marker>
            <c:symbol val="diamond"/>
            <c:size val="5"/>
            <c:spPr>
              <a:noFill/>
              <a:ln>
                <a:solidFill>
                  <a:prstClr val="black"/>
                </a:solidFill>
              </a:ln>
            </c:spPr>
          </c:marker>
          <c:cat>
            <c:numRef>
              <c:f>'gum operon'!$B$15:$H$15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'gum operon'!$B$22:$H$22</c:f>
              <c:numCache>
                <c:formatCode>General</c:formatCode>
                <c:ptCount val="7"/>
                <c:pt idx="0">
                  <c:v>1</c:v>
                </c:pt>
                <c:pt idx="1">
                  <c:v>1.579828690485376</c:v>
                </c:pt>
                <c:pt idx="2">
                  <c:v>3.0589551662936949</c:v>
                </c:pt>
                <c:pt idx="3">
                  <c:v>3.62589705995833</c:v>
                </c:pt>
                <c:pt idx="4">
                  <c:v>2.0714561308742949</c:v>
                </c:pt>
                <c:pt idx="5">
                  <c:v>1.4792808087043749</c:v>
                </c:pt>
                <c:pt idx="6">
                  <c:v>1.1000848830928309</c:v>
                </c:pt>
              </c:numCache>
            </c:numRef>
          </c:val>
          <c:smooth val="1"/>
        </c:ser>
        <c:ser>
          <c:idx val="6"/>
          <c:order val="6"/>
          <c:tx>
            <c:strRef>
              <c:f>'gum operon'!$A$67</c:f>
              <c:strCache>
                <c:ptCount val="1"/>
                <c:pt idx="0">
                  <c:v>gumM (Xoo3168) control</c:v>
                </c:pt>
              </c:strCache>
            </c:strRef>
          </c:tx>
          <c:spPr>
            <a:ln w="12700">
              <a:solidFill>
                <a:srgbClr val="FF0000"/>
              </a:solidFill>
            </a:ln>
          </c:spPr>
          <c:marker>
            <c:symbol val="square"/>
            <c:size val="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'gum operon'!$B$15:$H$15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'gum operon'!$B$67:$H$67</c:f>
              <c:numCache>
                <c:formatCode>General</c:formatCode>
                <c:ptCount val="7"/>
                <c:pt idx="0">
                  <c:v>1</c:v>
                </c:pt>
                <c:pt idx="1">
                  <c:v>1.087098162148872</c:v>
                </c:pt>
                <c:pt idx="2">
                  <c:v>1.174073391111931</c:v>
                </c:pt>
                <c:pt idx="3">
                  <c:v>1.165158882732104</c:v>
                </c:pt>
                <c:pt idx="4">
                  <c:v>1.0606675271989681</c:v>
                </c:pt>
                <c:pt idx="5">
                  <c:v>0.92679328784805504</c:v>
                </c:pt>
                <c:pt idx="6">
                  <c:v>0.89009773188272201</c:v>
                </c:pt>
              </c:numCache>
            </c:numRef>
          </c:val>
          <c:smooth val="0"/>
        </c:ser>
        <c:ser>
          <c:idx val="7"/>
          <c:order val="7"/>
          <c:tx>
            <c:strRef>
              <c:f>'gum operon'!$A$68</c:f>
              <c:strCache>
                <c:ptCount val="1"/>
                <c:pt idx="0">
                  <c:v>gumL (Xoo3169) control</c:v>
                </c:pt>
              </c:strCache>
            </c:strRef>
          </c:tx>
          <c:spPr>
            <a:ln w="12700">
              <a:solidFill>
                <a:srgbClr val="FF0000"/>
              </a:solidFill>
              <a:prstDash val="sysDot"/>
            </a:ln>
          </c:spPr>
          <c:marker>
            <c:symbol val="square"/>
            <c:size val="5"/>
            <c:spPr>
              <a:noFill/>
              <a:ln>
                <a:solidFill>
                  <a:srgbClr val="FF0000"/>
                </a:solidFill>
              </a:ln>
            </c:spPr>
          </c:marker>
          <c:cat>
            <c:numRef>
              <c:f>'gum operon'!$B$15:$H$15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'gum operon'!$B$68:$H$68</c:f>
              <c:numCache>
                <c:formatCode>General</c:formatCode>
                <c:ptCount val="7"/>
                <c:pt idx="0">
                  <c:v>1</c:v>
                </c:pt>
                <c:pt idx="1">
                  <c:v>1.1843772218990369</c:v>
                </c:pt>
                <c:pt idx="2">
                  <c:v>1.1627561243617099</c:v>
                </c:pt>
                <c:pt idx="3">
                  <c:v>1.1288236417714961</c:v>
                </c:pt>
                <c:pt idx="4">
                  <c:v>0.99049835175489598</c:v>
                </c:pt>
                <c:pt idx="5">
                  <c:v>0.96632409023333998</c:v>
                </c:pt>
                <c:pt idx="6">
                  <c:v>0.94040462801370295</c:v>
                </c:pt>
              </c:numCache>
            </c:numRef>
          </c:val>
          <c:smooth val="0"/>
        </c:ser>
        <c:ser>
          <c:idx val="8"/>
          <c:order val="8"/>
          <c:tx>
            <c:strRef>
              <c:f>'gum operon'!$A$69</c:f>
              <c:strCache>
                <c:ptCount val="1"/>
                <c:pt idx="0">
                  <c:v>gumK (Xoo3170) control</c:v>
                </c:pt>
              </c:strCache>
            </c:strRef>
          </c:tx>
          <c:spPr>
            <a:ln w="12700">
              <a:solidFill>
                <a:srgbClr val="FF0000"/>
              </a:solidFill>
              <a:prstDash val="sysDash"/>
            </a:ln>
          </c:spPr>
          <c:marker>
            <c:symbol val="circl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'gum operon'!$B$15:$H$15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'gum operon'!$B$69:$H$69</c:f>
              <c:numCache>
                <c:formatCode>General</c:formatCode>
                <c:ptCount val="7"/>
                <c:pt idx="0">
                  <c:v>1</c:v>
                </c:pt>
                <c:pt idx="1">
                  <c:v>1.1776464083698379</c:v>
                </c:pt>
                <c:pt idx="2">
                  <c:v>1.1611448985667501</c:v>
                </c:pt>
                <c:pt idx="3">
                  <c:v>0.99284940411700995</c:v>
                </c:pt>
                <c:pt idx="4">
                  <c:v>0.99013311784970004</c:v>
                </c:pt>
                <c:pt idx="5">
                  <c:v>0.91081529366733305</c:v>
                </c:pt>
                <c:pt idx="6">
                  <c:v>0.96406243354739896</c:v>
                </c:pt>
              </c:numCache>
            </c:numRef>
          </c:val>
          <c:smooth val="0"/>
        </c:ser>
        <c:ser>
          <c:idx val="9"/>
          <c:order val="9"/>
          <c:tx>
            <c:strRef>
              <c:f>'gum operon'!$A$70</c:f>
              <c:strCache>
                <c:ptCount val="1"/>
                <c:pt idx="0">
                  <c:v>gumJ (Xoo3171) control</c:v>
                </c:pt>
              </c:strCache>
            </c:strRef>
          </c:tx>
          <c:spPr>
            <a:ln w="12700">
              <a:solidFill>
                <a:srgbClr val="FF0000"/>
              </a:solidFill>
              <a:prstDash val="dash"/>
            </a:ln>
          </c:spPr>
          <c:marker>
            <c:symbol val="circle"/>
            <c:size val="5"/>
            <c:spPr>
              <a:noFill/>
              <a:ln>
                <a:solidFill>
                  <a:srgbClr val="FF0000"/>
                </a:solidFill>
              </a:ln>
            </c:spPr>
          </c:marker>
          <c:cat>
            <c:numRef>
              <c:f>'gum operon'!$B$15:$H$15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'gum operon'!$B$70:$H$70</c:f>
              <c:numCache>
                <c:formatCode>General</c:formatCode>
                <c:ptCount val="7"/>
                <c:pt idx="0">
                  <c:v>1</c:v>
                </c:pt>
                <c:pt idx="1">
                  <c:v>0.86864969845650597</c:v>
                </c:pt>
                <c:pt idx="2">
                  <c:v>0.94868649698456498</c:v>
                </c:pt>
                <c:pt idx="3">
                  <c:v>1.270887267592375</c:v>
                </c:pt>
                <c:pt idx="4">
                  <c:v>1.2010630685883681</c:v>
                </c:pt>
                <c:pt idx="5">
                  <c:v>0.92118981907390396</c:v>
                </c:pt>
                <c:pt idx="6">
                  <c:v>0.71430031687621398</c:v>
                </c:pt>
              </c:numCache>
            </c:numRef>
          </c:val>
          <c:smooth val="0"/>
        </c:ser>
        <c:ser>
          <c:idx val="10"/>
          <c:order val="10"/>
          <c:tx>
            <c:strRef>
              <c:f>'gum operon'!$A$71</c:f>
              <c:strCache>
                <c:ptCount val="1"/>
                <c:pt idx="0">
                  <c:v>gumI (Xoo3172) control</c:v>
                </c:pt>
              </c:strCache>
            </c:strRef>
          </c:tx>
          <c:spPr>
            <a:ln w="12700">
              <a:solidFill>
                <a:srgbClr val="FF0000"/>
              </a:solidFill>
              <a:prstDash val="lgDashDot"/>
            </a:ln>
          </c:spPr>
          <c:marker>
            <c:symbol val="diamond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'gum operon'!$B$15:$H$15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'gum operon'!$B$71:$H$71</c:f>
              <c:numCache>
                <c:formatCode>General</c:formatCode>
                <c:ptCount val="7"/>
                <c:pt idx="0">
                  <c:v>1</c:v>
                </c:pt>
                <c:pt idx="1">
                  <c:v>0.87550828902095701</c:v>
                </c:pt>
                <c:pt idx="2">
                  <c:v>0.91283494943175902</c:v>
                </c:pt>
                <c:pt idx="3">
                  <c:v>1.2194831487436</c:v>
                </c:pt>
                <c:pt idx="4">
                  <c:v>0.96423730580752798</c:v>
                </c:pt>
                <c:pt idx="5">
                  <c:v>0.91929934313418904</c:v>
                </c:pt>
                <c:pt idx="6">
                  <c:v>0.79042852674382202</c:v>
                </c:pt>
              </c:numCache>
            </c:numRef>
          </c:val>
          <c:smooth val="0"/>
        </c:ser>
        <c:ser>
          <c:idx val="11"/>
          <c:order val="11"/>
          <c:tx>
            <c:strRef>
              <c:f>'gum operon'!$A$72</c:f>
              <c:strCache>
                <c:ptCount val="1"/>
                <c:pt idx="0">
                  <c:v>gumH (Xoo3173) control</c:v>
                </c:pt>
              </c:strCache>
            </c:strRef>
          </c:tx>
          <c:spPr>
            <a:ln w="12700">
              <a:solidFill>
                <a:srgbClr val="FF0000"/>
              </a:solidFill>
              <a:prstDash val="lgDash"/>
            </a:ln>
          </c:spPr>
          <c:marker>
            <c:symbol val="diamond"/>
            <c:size val="5"/>
            <c:spPr>
              <a:noFill/>
              <a:ln>
                <a:solidFill>
                  <a:srgbClr val="FF0000"/>
                </a:solidFill>
              </a:ln>
            </c:spPr>
          </c:marker>
          <c:cat>
            <c:numRef>
              <c:f>'gum operon'!$B$15:$H$15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'gum operon'!$B$72:$H$72</c:f>
              <c:numCache>
                <c:formatCode>General</c:formatCode>
                <c:ptCount val="7"/>
                <c:pt idx="0">
                  <c:v>1</c:v>
                </c:pt>
                <c:pt idx="1">
                  <c:v>0.99069489499743901</c:v>
                </c:pt>
                <c:pt idx="2">
                  <c:v>0.99334130100734097</c:v>
                </c:pt>
                <c:pt idx="3">
                  <c:v>1.092804825506247</c:v>
                </c:pt>
                <c:pt idx="4">
                  <c:v>1.0084514256445281</c:v>
                </c:pt>
                <c:pt idx="5">
                  <c:v>0.86460645381594703</c:v>
                </c:pt>
                <c:pt idx="6">
                  <c:v>0.82525183541061997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3941760"/>
        <c:axId val="73943680"/>
      </c:lineChart>
      <c:catAx>
        <c:axId val="739417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prstClr val="black"/>
            </a:solidFill>
          </a:ln>
        </c:spPr>
        <c:txPr>
          <a:bodyPr/>
          <a:lstStyle/>
          <a:p>
            <a:pPr>
              <a:defRPr sz="120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defRPr>
            </a:pPr>
            <a:endParaRPr lang="en-US"/>
          </a:p>
        </c:txPr>
        <c:crossAx val="73943680"/>
        <c:crosses val="autoZero"/>
        <c:auto val="1"/>
        <c:lblAlgn val="ctr"/>
        <c:lblOffset val="100"/>
        <c:noMultiLvlLbl val="0"/>
      </c:catAx>
      <c:valAx>
        <c:axId val="739436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prstClr val="black"/>
            </a:solidFill>
          </a:ln>
        </c:spPr>
        <c:txPr>
          <a:bodyPr/>
          <a:lstStyle/>
          <a:p>
            <a:pPr>
              <a:defRPr sz="120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defRPr>
            </a:pPr>
            <a:endParaRPr lang="en-US"/>
          </a:p>
        </c:txPr>
        <c:crossAx val="73941760"/>
        <c:crosses val="autoZero"/>
        <c:crossBetween val="between"/>
        <c:majorUnit val="1"/>
      </c:valAx>
    </c:plotArea>
    <c:legend>
      <c:legendPos val="r"/>
      <c:layout>
        <c:manualLayout>
          <c:xMode val="edge"/>
          <c:yMode val="edge"/>
          <c:x val="0.59930443426937197"/>
          <c:y val="0.23154588898686099"/>
          <c:w val="0.25256848952231797"/>
          <c:h val="0.76508353113933403"/>
        </c:manualLayout>
      </c:layout>
      <c:overlay val="0"/>
      <c:txPr>
        <a:bodyPr/>
        <a:lstStyle/>
        <a:p>
          <a:pPr>
            <a:defRPr sz="800" i="1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1671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0609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8131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6197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5847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4649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3165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6733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8135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414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3609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2626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1115617" y="1076121"/>
            <a:ext cx="6814881" cy="3556211"/>
            <a:chOff x="790346" y="2132856"/>
            <a:chExt cx="5941894" cy="2794608"/>
          </a:xfrm>
        </p:grpSpPr>
        <p:graphicFrame>
          <p:nvGraphicFramePr>
            <p:cNvPr id="3" name="차트 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801762539"/>
                </p:ext>
              </p:extLst>
            </p:nvPr>
          </p:nvGraphicFramePr>
          <p:xfrm>
            <a:off x="971600" y="2132856"/>
            <a:ext cx="576064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4" name="TextBox 3"/>
            <p:cNvSpPr txBox="1"/>
            <p:nvPr/>
          </p:nvSpPr>
          <p:spPr>
            <a:xfrm rot="16200000">
              <a:off x="513761" y="3529030"/>
              <a:ext cx="781267" cy="2280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atin typeface="Arial Unicode MS" panose="020B0604020202020204" pitchFamily="50" charset="-127"/>
                  <a:ea typeface="Arial Unicode MS" panose="020B0604020202020204" pitchFamily="50" charset="-127"/>
                  <a:cs typeface="Arial Unicode MS" panose="020B0604020202020204" pitchFamily="50" charset="-127"/>
                </a:rPr>
                <a:t>Fold Change</a:t>
              </a:r>
              <a:endParaRPr lang="ko-KR" altLang="en-US" sz="11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623130" y="4721881"/>
              <a:ext cx="434952" cy="2055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atin typeface="Arial Unicode MS" panose="020B0604020202020204" pitchFamily="50" charset="-127"/>
                  <a:ea typeface="Arial Unicode MS" panose="020B0604020202020204" pitchFamily="50" charset="-127"/>
                  <a:cs typeface="Arial Unicode MS" panose="020B0604020202020204" pitchFamily="50" charset="-127"/>
                </a:rPr>
                <a:t>Time</a:t>
              </a:r>
              <a:endParaRPr lang="ko-KR" altLang="en-US" sz="11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2684" y="828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Figure S6</a:t>
            </a:r>
            <a:endParaRPr lang="ko-KR" altLang="en-US" dirty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7582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911</TotalTime>
  <Words>5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테마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rdausr</dc:creator>
  <cp:lastModifiedBy>Banua, Arvin</cp:lastModifiedBy>
  <cp:revision>28</cp:revision>
  <dcterms:created xsi:type="dcterms:W3CDTF">2016-01-26T07:31:38Z</dcterms:created>
  <dcterms:modified xsi:type="dcterms:W3CDTF">2016-04-28T09:53:02Z</dcterms:modified>
</cp:coreProperties>
</file>