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2016\paper\BMC%20Genomics\Major%20revision\Table\up_down_numbe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2016\paper\BMC%20Genomics\Major%20revision\Table\up_down_numb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No. of UR</c:v>
                </c:pt>
              </c:strCache>
            </c:strRef>
          </c:tx>
          <c:spPr>
            <a:noFill/>
            <a:ln>
              <a:solidFill>
                <a:schemeClr val="tx1"/>
              </a:solidFill>
            </a:ln>
          </c:spPr>
          <c:invertIfNegative val="0"/>
          <c:cat>
            <c:numRef>
              <c:f>Sheet1!$B$1:$G$1</c:f>
              <c:numCache>
                <c:formatCode>General</c:formatCode>
                <c:ptCount val="6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30</c:v>
                </c:pt>
                <c:pt idx="4">
                  <c:v>45</c:v>
                </c:pt>
                <c:pt idx="5">
                  <c:v>60</c:v>
                </c:pt>
              </c:numCache>
            </c:numRef>
          </c:cat>
          <c:val>
            <c:numRef>
              <c:f>Sheet1!$B$2:$G$2</c:f>
              <c:numCache>
                <c:formatCode>General</c:formatCode>
                <c:ptCount val="6"/>
                <c:pt idx="0">
                  <c:v>305</c:v>
                </c:pt>
                <c:pt idx="1">
                  <c:v>325</c:v>
                </c:pt>
                <c:pt idx="2">
                  <c:v>300</c:v>
                </c:pt>
                <c:pt idx="3">
                  <c:v>291</c:v>
                </c:pt>
                <c:pt idx="4">
                  <c:v>204</c:v>
                </c:pt>
                <c:pt idx="5">
                  <c:v>224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No. of DR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Sheet1!$B$1:$G$1</c:f>
              <c:numCache>
                <c:formatCode>General</c:formatCode>
                <c:ptCount val="6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30</c:v>
                </c:pt>
                <c:pt idx="4">
                  <c:v>45</c:v>
                </c:pt>
                <c:pt idx="5">
                  <c:v>60</c:v>
                </c:pt>
              </c:numCache>
            </c:numRef>
          </c:cat>
          <c:val>
            <c:numRef>
              <c:f>Sheet1!$B$3:$G$3</c:f>
              <c:numCache>
                <c:formatCode>General</c:formatCode>
                <c:ptCount val="6"/>
                <c:pt idx="0">
                  <c:v>110</c:v>
                </c:pt>
                <c:pt idx="1">
                  <c:v>173</c:v>
                </c:pt>
                <c:pt idx="2">
                  <c:v>148</c:v>
                </c:pt>
                <c:pt idx="3">
                  <c:v>179</c:v>
                </c:pt>
                <c:pt idx="4">
                  <c:v>210</c:v>
                </c:pt>
                <c:pt idx="5">
                  <c:v>205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7516032"/>
        <c:axId val="57517568"/>
      </c:barChart>
      <c:catAx>
        <c:axId val="57516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57517568"/>
        <c:crosses val="autoZero"/>
        <c:auto val="1"/>
        <c:lblAlgn val="ctr"/>
        <c:lblOffset val="100"/>
        <c:noMultiLvlLbl val="0"/>
      </c:catAx>
      <c:valAx>
        <c:axId val="575175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5751603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Sheet1!$A$29</c:f>
              <c:strCache>
                <c:ptCount val="1"/>
                <c:pt idx="0">
                  <c:v>No. of UR</c:v>
                </c:pt>
              </c:strCache>
            </c:strRef>
          </c:tx>
          <c:spPr>
            <a:noFill/>
            <a:ln>
              <a:solidFill>
                <a:schemeClr val="tx1"/>
              </a:solidFill>
            </a:ln>
          </c:spPr>
          <c:invertIfNegative val="0"/>
          <c:cat>
            <c:numRef>
              <c:f>Sheet1!$B$28:$G$28</c:f>
              <c:numCache>
                <c:formatCode>General</c:formatCode>
                <c:ptCount val="6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30</c:v>
                </c:pt>
                <c:pt idx="4">
                  <c:v>45</c:v>
                </c:pt>
                <c:pt idx="5">
                  <c:v>60</c:v>
                </c:pt>
              </c:numCache>
            </c:numRef>
          </c:cat>
          <c:val>
            <c:numRef>
              <c:f>Sheet1!$B$29:$G$29</c:f>
              <c:numCache>
                <c:formatCode>General</c:formatCode>
                <c:ptCount val="6"/>
                <c:pt idx="0">
                  <c:v>19</c:v>
                </c:pt>
                <c:pt idx="1">
                  <c:v>20</c:v>
                </c:pt>
                <c:pt idx="2">
                  <c:v>45</c:v>
                </c:pt>
                <c:pt idx="3">
                  <c:v>22</c:v>
                </c:pt>
                <c:pt idx="4">
                  <c:v>24</c:v>
                </c:pt>
                <c:pt idx="5">
                  <c:v>11</c:v>
                </c:pt>
              </c:numCache>
            </c:numRef>
          </c:val>
        </c:ser>
        <c:ser>
          <c:idx val="1"/>
          <c:order val="1"/>
          <c:tx>
            <c:strRef>
              <c:f>Sheet1!$A$30</c:f>
              <c:strCache>
                <c:ptCount val="1"/>
                <c:pt idx="0">
                  <c:v>No. of DR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FF0000"/>
              </a:solidFill>
            </a:ln>
          </c:spPr>
          <c:invertIfNegative val="0"/>
          <c:cat>
            <c:numRef>
              <c:f>Sheet1!$B$28:$G$28</c:f>
              <c:numCache>
                <c:formatCode>General</c:formatCode>
                <c:ptCount val="6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30</c:v>
                </c:pt>
                <c:pt idx="4">
                  <c:v>45</c:v>
                </c:pt>
                <c:pt idx="5">
                  <c:v>60</c:v>
                </c:pt>
              </c:numCache>
            </c:numRef>
          </c:cat>
          <c:val>
            <c:numRef>
              <c:f>Sheet1!$B$30:$G$30</c:f>
              <c:numCache>
                <c:formatCode>General</c:formatCode>
                <c:ptCount val="6"/>
                <c:pt idx="0">
                  <c:v>29</c:v>
                </c:pt>
                <c:pt idx="1">
                  <c:v>28</c:v>
                </c:pt>
                <c:pt idx="2">
                  <c:v>37</c:v>
                </c:pt>
                <c:pt idx="3">
                  <c:v>27</c:v>
                </c:pt>
                <c:pt idx="4">
                  <c:v>25</c:v>
                </c:pt>
                <c:pt idx="5">
                  <c:v>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740928"/>
        <c:axId val="61742464"/>
      </c:barChart>
      <c:catAx>
        <c:axId val="617409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61742464"/>
        <c:crosses val="autoZero"/>
        <c:auto val="1"/>
        <c:lblAlgn val="ctr"/>
        <c:lblOffset val="100"/>
        <c:noMultiLvlLbl val="0"/>
      </c:catAx>
      <c:valAx>
        <c:axId val="61742464"/>
        <c:scaling>
          <c:orientation val="minMax"/>
          <c:max val="35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61740928"/>
        <c:crosses val="autoZero"/>
        <c:crossBetween val="between"/>
        <c:majorUnit val="50"/>
      </c:valAx>
    </c:plotArea>
    <c:legend>
      <c:legendPos val="r"/>
      <c:layout/>
      <c:overlay val="0"/>
      <c:txPr>
        <a:bodyPr/>
        <a:lstStyle/>
        <a:p>
          <a:pPr>
            <a:defRPr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1671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0609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8131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6197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5847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4649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3165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6733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8135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414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360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2626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684" y="828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Figure S1</a:t>
            </a:r>
            <a:endParaRPr lang="ko-KR" altLang="en-US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1997077" y="452524"/>
            <a:ext cx="4839781" cy="2959224"/>
            <a:chOff x="1859385" y="-211121"/>
            <a:chExt cx="4848593" cy="2909924"/>
          </a:xfrm>
        </p:grpSpPr>
        <p:sp>
          <p:nvSpPr>
            <p:cNvPr id="6" name="TextBox 5"/>
            <p:cNvSpPr txBox="1"/>
            <p:nvPr/>
          </p:nvSpPr>
          <p:spPr>
            <a:xfrm rot="16200000">
              <a:off x="1646987" y="977950"/>
              <a:ext cx="6864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Number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683456" y="2437193"/>
              <a:ext cx="5373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Time 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  <p:graphicFrame>
          <p:nvGraphicFramePr>
            <p:cNvPr id="9" name="차트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227489460"/>
                </p:ext>
              </p:extLst>
            </p:nvPr>
          </p:nvGraphicFramePr>
          <p:xfrm>
            <a:off x="2135978" y="-211121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grpSp>
        <p:nvGrpSpPr>
          <p:cNvPr id="2" name="그룹 1"/>
          <p:cNvGrpSpPr/>
          <p:nvPr/>
        </p:nvGrpSpPr>
        <p:grpSpPr>
          <a:xfrm>
            <a:off x="1979712" y="3645024"/>
            <a:ext cx="4865772" cy="3024336"/>
            <a:chOff x="395537" y="3573016"/>
            <a:chExt cx="4865772" cy="3024336"/>
          </a:xfrm>
        </p:grpSpPr>
        <p:graphicFrame>
          <p:nvGraphicFramePr>
            <p:cNvPr id="10" name="차트 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29373264"/>
                </p:ext>
              </p:extLst>
            </p:nvPr>
          </p:nvGraphicFramePr>
          <p:xfrm>
            <a:off x="689309" y="3573016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 rot="16200000">
              <a:off x="183139" y="4876499"/>
              <a:ext cx="6864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Number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19608" y="6335742"/>
              <a:ext cx="5373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Time 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343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</TotalTime>
  <Words>6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테마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rdausr</dc:creator>
  <cp:lastModifiedBy>Banua, Arvin</cp:lastModifiedBy>
  <cp:revision>23</cp:revision>
  <dcterms:created xsi:type="dcterms:W3CDTF">2016-01-26T07:31:38Z</dcterms:created>
  <dcterms:modified xsi:type="dcterms:W3CDTF">2016-04-28T09:52:09Z</dcterms:modified>
</cp:coreProperties>
</file>