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25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2016\paper\BMC%20Genomics\Major%20revision\Figure\Table_every_data_20160104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2016\paper\BMC%20Genomics\Major%20revision\Figure\Table_every_data_20160104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2016\paper\BMC%20Genomics\Major%20revision\Figure\Table_every_data_20160104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D:\2016\paper\BMC%20Genomics\Major%20revision\Figure\Table_every_data_20160104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4819620313190098E-2"/>
          <c:y val="0.33009063647499798"/>
          <c:w val="0.32955485388469702"/>
          <c:h val="0.52528066865804501"/>
        </c:manualLayout>
      </c:layout>
      <c:lineChart>
        <c:grouping val="standard"/>
        <c:varyColors val="0"/>
        <c:ser>
          <c:idx val="0"/>
          <c:order val="0"/>
          <c:tx>
            <c:strRef>
              <c:f>TonB!$A$76</c:f>
              <c:strCache>
                <c:ptCount val="1"/>
                <c:pt idx="0">
                  <c:v>tonB(Xoo0008)</c:v>
                </c:pt>
              </c:strCache>
            </c:strRef>
          </c:tx>
          <c:spPr>
            <a:ln w="12700">
              <a:solidFill>
                <a:schemeClr val="tx1"/>
              </a:solidFill>
            </a:ln>
          </c:spPr>
          <c:marker>
            <c:symbol val="square"/>
            <c:size val="5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cat>
            <c:numRef>
              <c:f>TonB!$B$75:$H$75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30</c:v>
                </c:pt>
                <c:pt idx="5">
                  <c:v>45</c:v>
                </c:pt>
                <c:pt idx="6">
                  <c:v>60</c:v>
                </c:pt>
              </c:numCache>
            </c:numRef>
          </c:cat>
          <c:val>
            <c:numRef>
              <c:f>TonB!$B$76:$H$76</c:f>
              <c:numCache>
                <c:formatCode>General</c:formatCode>
                <c:ptCount val="7"/>
                <c:pt idx="0">
                  <c:v>1</c:v>
                </c:pt>
                <c:pt idx="1">
                  <c:v>1.0759709960787751</c:v>
                </c:pt>
                <c:pt idx="2">
                  <c:v>1.256544502617801</c:v>
                </c:pt>
                <c:pt idx="3">
                  <c:v>1.2877390523341139</c:v>
                </c:pt>
                <c:pt idx="4">
                  <c:v>1.158031939363404</c:v>
                </c:pt>
                <c:pt idx="5">
                  <c:v>1.228679708208285</c:v>
                </c:pt>
                <c:pt idx="6">
                  <c:v>1.0261999167561171</c:v>
                </c:pt>
              </c:numCache>
            </c:numRef>
          </c:val>
          <c:smooth val="1"/>
        </c:ser>
        <c:ser>
          <c:idx val="1"/>
          <c:order val="1"/>
          <c:tx>
            <c:strRef>
              <c:f>TonB!$A$77</c:f>
              <c:strCache>
                <c:ptCount val="1"/>
                <c:pt idx="0">
                  <c:v>tonB-like(Xoo0390)</c:v>
                </c:pt>
              </c:strCache>
            </c:strRef>
          </c:tx>
          <c:spPr>
            <a:ln w="12700">
              <a:solidFill>
                <a:schemeClr val="tx1"/>
              </a:solidFill>
              <a:prstDash val="sysDash"/>
            </a:ln>
          </c:spPr>
          <c:marker>
            <c:symbol val="square"/>
            <c:size val="5"/>
            <c:spPr>
              <a:noFill/>
              <a:ln>
                <a:solidFill>
                  <a:schemeClr val="tx1"/>
                </a:solidFill>
              </a:ln>
            </c:spPr>
          </c:marker>
          <c:cat>
            <c:numRef>
              <c:f>TonB!$B$75:$H$75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30</c:v>
                </c:pt>
                <c:pt idx="5">
                  <c:v>45</c:v>
                </c:pt>
                <c:pt idx="6">
                  <c:v>60</c:v>
                </c:pt>
              </c:numCache>
            </c:numRef>
          </c:cat>
          <c:val>
            <c:numRef>
              <c:f>TonB!$B$77:$H$77</c:f>
              <c:numCache>
                <c:formatCode>General</c:formatCode>
                <c:ptCount val="7"/>
                <c:pt idx="0">
                  <c:v>1</c:v>
                </c:pt>
                <c:pt idx="1">
                  <c:v>1.1074744295830059</c:v>
                </c:pt>
                <c:pt idx="2">
                  <c:v>0.88314140619412096</c:v>
                </c:pt>
                <c:pt idx="3">
                  <c:v>0.71431228095272103</c:v>
                </c:pt>
                <c:pt idx="4">
                  <c:v>0.63993991846076803</c:v>
                </c:pt>
                <c:pt idx="5">
                  <c:v>0.75837207638938597</c:v>
                </c:pt>
                <c:pt idx="6">
                  <c:v>0.77513768686074003</c:v>
                </c:pt>
              </c:numCache>
            </c:numRef>
          </c:val>
          <c:smooth val="1"/>
        </c:ser>
        <c:ser>
          <c:idx val="2"/>
          <c:order val="2"/>
          <c:tx>
            <c:strRef>
              <c:f>TonB!$A$78</c:f>
              <c:strCache>
                <c:ptCount val="1"/>
                <c:pt idx="0">
                  <c:v>tonB(Xoo1744)</c:v>
                </c:pt>
              </c:strCache>
            </c:strRef>
          </c:tx>
          <c:spPr>
            <a:ln w="12700">
              <a:solidFill>
                <a:schemeClr val="tx1"/>
              </a:solidFill>
              <a:prstDash val="dash"/>
            </a:ln>
          </c:spPr>
          <c:marker>
            <c:symbol val="circle"/>
            <c:size val="5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cat>
            <c:numRef>
              <c:f>TonB!$B$75:$H$75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30</c:v>
                </c:pt>
                <c:pt idx="5">
                  <c:v>45</c:v>
                </c:pt>
                <c:pt idx="6">
                  <c:v>60</c:v>
                </c:pt>
              </c:numCache>
            </c:numRef>
          </c:cat>
          <c:val>
            <c:numRef>
              <c:f>TonB!$B$78:$H$78</c:f>
              <c:numCache>
                <c:formatCode>General</c:formatCode>
                <c:ptCount val="7"/>
                <c:pt idx="0">
                  <c:v>1</c:v>
                </c:pt>
                <c:pt idx="1">
                  <c:v>1.021896162528217</c:v>
                </c:pt>
                <c:pt idx="2">
                  <c:v>0.86568848758465</c:v>
                </c:pt>
                <c:pt idx="3">
                  <c:v>0.82054176072234697</c:v>
                </c:pt>
                <c:pt idx="4">
                  <c:v>0.73803611738149</c:v>
                </c:pt>
                <c:pt idx="5">
                  <c:v>0.79706546275394996</c:v>
                </c:pt>
                <c:pt idx="6">
                  <c:v>0.78939051918735903</c:v>
                </c:pt>
              </c:numCache>
            </c:numRef>
          </c:val>
          <c:smooth val="1"/>
        </c:ser>
        <c:ser>
          <c:idx val="3"/>
          <c:order val="3"/>
          <c:tx>
            <c:strRef>
              <c:f>TonB!$A$79</c:f>
              <c:strCache>
                <c:ptCount val="1"/>
                <c:pt idx="0">
                  <c:v>tonB-like(Xoo2114)</c:v>
                </c:pt>
              </c:strCache>
            </c:strRef>
          </c:tx>
          <c:spPr>
            <a:ln w="12700">
              <a:solidFill>
                <a:schemeClr val="tx1"/>
              </a:solidFill>
              <a:prstDash val="dashDot"/>
            </a:ln>
          </c:spPr>
          <c:marker>
            <c:symbol val="circle"/>
            <c:size val="5"/>
            <c:spPr>
              <a:noFill/>
              <a:ln>
                <a:solidFill>
                  <a:schemeClr val="tx1"/>
                </a:solidFill>
              </a:ln>
            </c:spPr>
          </c:marker>
          <c:cat>
            <c:numRef>
              <c:f>TonB!$B$75:$H$75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30</c:v>
                </c:pt>
                <c:pt idx="5">
                  <c:v>45</c:v>
                </c:pt>
                <c:pt idx="6">
                  <c:v>60</c:v>
                </c:pt>
              </c:numCache>
            </c:numRef>
          </c:cat>
          <c:val>
            <c:numRef>
              <c:f>TonB!$B$79:$H$79</c:f>
              <c:numCache>
                <c:formatCode>General</c:formatCode>
                <c:ptCount val="7"/>
                <c:pt idx="0">
                  <c:v>1</c:v>
                </c:pt>
                <c:pt idx="1">
                  <c:v>4.7043124779073873</c:v>
                </c:pt>
                <c:pt idx="2">
                  <c:v>5.7568045245669843</c:v>
                </c:pt>
                <c:pt idx="3">
                  <c:v>3.5349946977730649</c:v>
                </c:pt>
                <c:pt idx="4">
                  <c:v>1.458112407211029</c:v>
                </c:pt>
                <c:pt idx="5">
                  <c:v>1.153057617532697</c:v>
                </c:pt>
                <c:pt idx="6">
                  <c:v>1.416401555319901</c:v>
                </c:pt>
              </c:numCache>
            </c:numRef>
          </c:val>
          <c:smooth val="1"/>
        </c:ser>
        <c:ser>
          <c:idx val="4"/>
          <c:order val="4"/>
          <c:tx>
            <c:strRef>
              <c:f>TonB!$A$80</c:f>
              <c:strCache>
                <c:ptCount val="1"/>
                <c:pt idx="0">
                  <c:v>tonB-like(Xoo2115)</c:v>
                </c:pt>
              </c:strCache>
            </c:strRef>
          </c:tx>
          <c:spPr>
            <a:ln w="12700">
              <a:solidFill>
                <a:schemeClr val="tx1"/>
              </a:solidFill>
              <a:prstDash val="lgDash"/>
            </a:ln>
          </c:spPr>
          <c:marker>
            <c:symbol val="diamond"/>
            <c:size val="5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cat>
            <c:numRef>
              <c:f>TonB!$B$75:$H$75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30</c:v>
                </c:pt>
                <c:pt idx="5">
                  <c:v>45</c:v>
                </c:pt>
                <c:pt idx="6">
                  <c:v>60</c:v>
                </c:pt>
              </c:numCache>
            </c:numRef>
          </c:cat>
          <c:val>
            <c:numRef>
              <c:f>TonB!$B$80:$H$80</c:f>
              <c:numCache>
                <c:formatCode>General</c:formatCode>
                <c:ptCount val="7"/>
                <c:pt idx="0">
                  <c:v>1</c:v>
                </c:pt>
                <c:pt idx="1">
                  <c:v>1.3720930232558139</c:v>
                </c:pt>
                <c:pt idx="2">
                  <c:v>1.2277072335568551</c:v>
                </c:pt>
                <c:pt idx="3">
                  <c:v>1.0135540019974321</c:v>
                </c:pt>
                <c:pt idx="4">
                  <c:v>0.973890711941789</c:v>
                </c:pt>
                <c:pt idx="5">
                  <c:v>1.1791981737765731</c:v>
                </c:pt>
                <c:pt idx="6">
                  <c:v>1.2242830646311891</c:v>
                </c:pt>
              </c:numCache>
            </c:numRef>
          </c:val>
          <c:smooth val="1"/>
        </c:ser>
        <c:ser>
          <c:idx val="5"/>
          <c:order val="5"/>
          <c:tx>
            <c:strRef>
              <c:f>TonB!$A$81</c:f>
              <c:strCache>
                <c:ptCount val="1"/>
                <c:pt idx="0">
                  <c:v>tonB-like(Xoo3068)</c:v>
                </c:pt>
              </c:strCache>
            </c:strRef>
          </c:tx>
          <c:spPr>
            <a:ln w="12700">
              <a:solidFill>
                <a:schemeClr val="tx1"/>
              </a:solidFill>
              <a:prstDash val="lgDashDotDot"/>
            </a:ln>
          </c:spPr>
          <c:marker>
            <c:symbol val="diamond"/>
            <c:size val="7"/>
            <c:spPr>
              <a:noFill/>
              <a:ln>
                <a:solidFill>
                  <a:schemeClr val="tx1"/>
                </a:solidFill>
              </a:ln>
            </c:spPr>
          </c:marker>
          <c:cat>
            <c:numRef>
              <c:f>TonB!$B$75:$H$75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30</c:v>
                </c:pt>
                <c:pt idx="5">
                  <c:v>45</c:v>
                </c:pt>
                <c:pt idx="6">
                  <c:v>60</c:v>
                </c:pt>
              </c:numCache>
            </c:numRef>
          </c:cat>
          <c:val>
            <c:numRef>
              <c:f>TonB!$B$81:$H$81</c:f>
              <c:numCache>
                <c:formatCode>General</c:formatCode>
                <c:ptCount val="7"/>
                <c:pt idx="0">
                  <c:v>1</c:v>
                </c:pt>
                <c:pt idx="1">
                  <c:v>1.243984708792444</c:v>
                </c:pt>
                <c:pt idx="2">
                  <c:v>1.199910051720261</c:v>
                </c:pt>
                <c:pt idx="3">
                  <c:v>1.289521025410389</c:v>
                </c:pt>
                <c:pt idx="4">
                  <c:v>1.155498088599056</c:v>
                </c:pt>
                <c:pt idx="5">
                  <c:v>1.2024960647627621</c:v>
                </c:pt>
                <c:pt idx="6">
                  <c:v>1.0003373060490219</c:v>
                </c:pt>
              </c:numCache>
            </c:numRef>
          </c:val>
          <c:smooth val="1"/>
        </c:ser>
        <c:ser>
          <c:idx val="6"/>
          <c:order val="6"/>
          <c:tx>
            <c:strRef>
              <c:f>TonB!$A$82</c:f>
              <c:strCache>
                <c:ptCount val="1"/>
                <c:pt idx="0">
                  <c:v>tonB-like(Xoo3321)</c:v>
                </c:pt>
              </c:strCache>
            </c:strRef>
          </c:tx>
          <c:spPr>
            <a:ln w="12700">
              <a:solidFill>
                <a:schemeClr val="tx1"/>
              </a:solidFill>
              <a:prstDash val="lgDashDotDot"/>
            </a:ln>
          </c:spPr>
          <c:marker>
            <c:symbol val="triangle"/>
            <c:size val="5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cat>
            <c:numRef>
              <c:f>TonB!$B$75:$H$75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30</c:v>
                </c:pt>
                <c:pt idx="5">
                  <c:v>45</c:v>
                </c:pt>
                <c:pt idx="6">
                  <c:v>60</c:v>
                </c:pt>
              </c:numCache>
            </c:numRef>
          </c:cat>
          <c:val>
            <c:numRef>
              <c:f>TonB!$B$82:$H$82</c:f>
              <c:numCache>
                <c:formatCode>General</c:formatCode>
                <c:ptCount val="7"/>
                <c:pt idx="0">
                  <c:v>1</c:v>
                </c:pt>
                <c:pt idx="1">
                  <c:v>1.2296380090497741</c:v>
                </c:pt>
                <c:pt idx="2">
                  <c:v>1.317873303167421</c:v>
                </c:pt>
                <c:pt idx="3">
                  <c:v>1.252262443438914</c:v>
                </c:pt>
                <c:pt idx="4">
                  <c:v>1.194570135746607</c:v>
                </c:pt>
                <c:pt idx="5">
                  <c:v>1.075037707390649</c:v>
                </c:pt>
                <c:pt idx="6">
                  <c:v>1.0867269984917041</c:v>
                </c:pt>
              </c:numCache>
            </c:numRef>
          </c:val>
          <c:smooth val="1"/>
        </c:ser>
        <c:ser>
          <c:idx val="7"/>
          <c:order val="7"/>
          <c:tx>
            <c:strRef>
              <c:f>TonB!$L$126</c:f>
              <c:strCache>
                <c:ptCount val="1"/>
                <c:pt idx="0">
                  <c:v>tonB(Xoo0008) control</c:v>
                </c:pt>
              </c:strCache>
            </c:strRef>
          </c:tx>
          <c:spPr>
            <a:ln w="12700">
              <a:solidFill>
                <a:srgbClr val="FF0000"/>
              </a:solidFill>
            </a:ln>
          </c:spPr>
          <c:marker>
            <c:symbol val="square"/>
            <c:size val="5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cat>
            <c:numRef>
              <c:f>TonB!$B$75:$H$75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30</c:v>
                </c:pt>
                <c:pt idx="5">
                  <c:v>45</c:v>
                </c:pt>
                <c:pt idx="6">
                  <c:v>60</c:v>
                </c:pt>
              </c:numCache>
            </c:numRef>
          </c:cat>
          <c:val>
            <c:numRef>
              <c:f>TonB!$M$126:$S$126</c:f>
              <c:numCache>
                <c:formatCode>General</c:formatCode>
                <c:ptCount val="7"/>
                <c:pt idx="0">
                  <c:v>1</c:v>
                </c:pt>
                <c:pt idx="1">
                  <c:v>0.95059443452510595</c:v>
                </c:pt>
                <c:pt idx="2">
                  <c:v>0.90689369855855095</c:v>
                </c:pt>
                <c:pt idx="3">
                  <c:v>0.99488307276923704</c:v>
                </c:pt>
                <c:pt idx="4">
                  <c:v>1.0030701563384581</c:v>
                </c:pt>
                <c:pt idx="5">
                  <c:v>1.004637895745329</c:v>
                </c:pt>
                <c:pt idx="6">
                  <c:v>0.91490658886034004</c:v>
                </c:pt>
              </c:numCache>
            </c:numRef>
          </c:val>
          <c:smooth val="0"/>
        </c:ser>
        <c:ser>
          <c:idx val="8"/>
          <c:order val="8"/>
          <c:tx>
            <c:strRef>
              <c:f>TonB!$L$127</c:f>
              <c:strCache>
                <c:ptCount val="1"/>
                <c:pt idx="0">
                  <c:v>tonB-like(Xoo0390) control</c:v>
                </c:pt>
              </c:strCache>
            </c:strRef>
          </c:tx>
          <c:spPr>
            <a:ln w="12700">
              <a:solidFill>
                <a:srgbClr val="FF0000"/>
              </a:solidFill>
              <a:prstDash val="sysDash"/>
            </a:ln>
          </c:spPr>
          <c:marker>
            <c:symbol val="square"/>
            <c:size val="5"/>
            <c:spPr>
              <a:noFill/>
              <a:ln>
                <a:solidFill>
                  <a:srgbClr val="FF0000"/>
                </a:solidFill>
              </a:ln>
            </c:spPr>
          </c:marker>
          <c:cat>
            <c:numRef>
              <c:f>TonB!$B$75:$H$75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30</c:v>
                </c:pt>
                <c:pt idx="5">
                  <c:v>45</c:v>
                </c:pt>
                <c:pt idx="6">
                  <c:v>60</c:v>
                </c:pt>
              </c:numCache>
            </c:numRef>
          </c:cat>
          <c:val>
            <c:numRef>
              <c:f>TonB!$M$127:$S$127</c:f>
              <c:numCache>
                <c:formatCode>General</c:formatCode>
                <c:ptCount val="7"/>
                <c:pt idx="0">
                  <c:v>1</c:v>
                </c:pt>
                <c:pt idx="1">
                  <c:v>1.060926181441876</c:v>
                </c:pt>
                <c:pt idx="2">
                  <c:v>1.039036449350351</c:v>
                </c:pt>
                <c:pt idx="3">
                  <c:v>0.98315511095780095</c:v>
                </c:pt>
                <c:pt idx="4">
                  <c:v>1.070110382890652</c:v>
                </c:pt>
                <c:pt idx="5">
                  <c:v>1.0752270898010809</c:v>
                </c:pt>
                <c:pt idx="6">
                  <c:v>1.1740542715879041</c:v>
                </c:pt>
              </c:numCache>
            </c:numRef>
          </c:val>
          <c:smooth val="0"/>
        </c:ser>
        <c:ser>
          <c:idx val="9"/>
          <c:order val="9"/>
          <c:tx>
            <c:strRef>
              <c:f>TonB!$L$128</c:f>
              <c:strCache>
                <c:ptCount val="1"/>
                <c:pt idx="0">
                  <c:v>tonB(Xoo1744) control</c:v>
                </c:pt>
              </c:strCache>
            </c:strRef>
          </c:tx>
          <c:spPr>
            <a:ln w="12700">
              <a:solidFill>
                <a:srgbClr val="FF0000"/>
              </a:solidFill>
              <a:prstDash val="dash"/>
            </a:ln>
          </c:spPr>
          <c:marker>
            <c:symbol val="circle"/>
            <c:size val="5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cat>
            <c:numRef>
              <c:f>TonB!$B$75:$H$75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30</c:v>
                </c:pt>
                <c:pt idx="5">
                  <c:v>45</c:v>
                </c:pt>
                <c:pt idx="6">
                  <c:v>60</c:v>
                </c:pt>
              </c:numCache>
            </c:numRef>
          </c:cat>
          <c:val>
            <c:numRef>
              <c:f>TonB!$M$128:$S$128</c:f>
              <c:numCache>
                <c:formatCode>General</c:formatCode>
                <c:ptCount val="7"/>
                <c:pt idx="0">
                  <c:v>1</c:v>
                </c:pt>
                <c:pt idx="1">
                  <c:v>1.064027149321267</c:v>
                </c:pt>
                <c:pt idx="2">
                  <c:v>0.95690045248868805</c:v>
                </c:pt>
                <c:pt idx="3">
                  <c:v>0.96289592760180998</c:v>
                </c:pt>
                <c:pt idx="4">
                  <c:v>0.98427601809954801</c:v>
                </c:pt>
                <c:pt idx="5">
                  <c:v>0.88902714932126703</c:v>
                </c:pt>
                <c:pt idx="6">
                  <c:v>0.93834841628959298</c:v>
                </c:pt>
              </c:numCache>
            </c:numRef>
          </c:val>
          <c:smooth val="0"/>
        </c:ser>
        <c:ser>
          <c:idx val="10"/>
          <c:order val="10"/>
          <c:tx>
            <c:strRef>
              <c:f>TonB!$L$129</c:f>
              <c:strCache>
                <c:ptCount val="1"/>
                <c:pt idx="0">
                  <c:v>tonB-like(Xoo2114) control</c:v>
                </c:pt>
              </c:strCache>
            </c:strRef>
          </c:tx>
          <c:spPr>
            <a:ln w="12700">
              <a:solidFill>
                <a:srgbClr val="FF0000"/>
              </a:solidFill>
              <a:prstDash val="dashDot"/>
            </a:ln>
          </c:spPr>
          <c:marker>
            <c:symbol val="circle"/>
            <c:size val="5"/>
            <c:spPr>
              <a:noFill/>
              <a:ln>
                <a:solidFill>
                  <a:srgbClr val="FF0000"/>
                </a:solidFill>
              </a:ln>
            </c:spPr>
          </c:marker>
          <c:cat>
            <c:numRef>
              <c:f>TonB!$B$75:$H$75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30</c:v>
                </c:pt>
                <c:pt idx="5">
                  <c:v>45</c:v>
                </c:pt>
                <c:pt idx="6">
                  <c:v>60</c:v>
                </c:pt>
              </c:numCache>
            </c:numRef>
          </c:cat>
          <c:val>
            <c:numRef>
              <c:f>TonB!$M$129:$S$129</c:f>
              <c:numCache>
                <c:formatCode>General</c:formatCode>
                <c:ptCount val="7"/>
                <c:pt idx="0">
                  <c:v>1</c:v>
                </c:pt>
                <c:pt idx="1">
                  <c:v>1.16301600673968</c:v>
                </c:pt>
                <c:pt idx="2">
                  <c:v>1.2858747542825051</c:v>
                </c:pt>
                <c:pt idx="3">
                  <c:v>1.3421791631564171</c:v>
                </c:pt>
                <c:pt idx="4">
                  <c:v>1.425723111485538</c:v>
                </c:pt>
                <c:pt idx="5">
                  <c:v>1.4059253018814939</c:v>
                </c:pt>
                <c:pt idx="6">
                  <c:v>1.101516427969671</c:v>
                </c:pt>
              </c:numCache>
            </c:numRef>
          </c:val>
          <c:smooth val="0"/>
        </c:ser>
        <c:ser>
          <c:idx val="11"/>
          <c:order val="11"/>
          <c:tx>
            <c:strRef>
              <c:f>TonB!$L$130</c:f>
              <c:strCache>
                <c:ptCount val="1"/>
                <c:pt idx="0">
                  <c:v>tonB-like(Xoo2115) control</c:v>
                </c:pt>
              </c:strCache>
            </c:strRef>
          </c:tx>
          <c:spPr>
            <a:ln w="12700">
              <a:solidFill>
                <a:srgbClr val="FF0000"/>
              </a:solidFill>
              <a:prstDash val="lgDash"/>
            </a:ln>
          </c:spPr>
          <c:marker>
            <c:symbol val="diamond"/>
            <c:size val="5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cat>
            <c:numRef>
              <c:f>TonB!$B$75:$H$75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30</c:v>
                </c:pt>
                <c:pt idx="5">
                  <c:v>45</c:v>
                </c:pt>
                <c:pt idx="6">
                  <c:v>60</c:v>
                </c:pt>
              </c:numCache>
            </c:numRef>
          </c:cat>
          <c:val>
            <c:numRef>
              <c:f>TonB!$M$130:$S$130</c:f>
              <c:numCache>
                <c:formatCode>General</c:formatCode>
                <c:ptCount val="7"/>
                <c:pt idx="0">
                  <c:v>1</c:v>
                </c:pt>
                <c:pt idx="1">
                  <c:v>0.94298046342571595</c:v>
                </c:pt>
                <c:pt idx="2">
                  <c:v>1.00261244888687</c:v>
                </c:pt>
                <c:pt idx="3">
                  <c:v>0.84972739663789199</c:v>
                </c:pt>
                <c:pt idx="4">
                  <c:v>1.091435711040436</c:v>
                </c:pt>
                <c:pt idx="5">
                  <c:v>1.018059972739664</c:v>
                </c:pt>
                <c:pt idx="6">
                  <c:v>0.88698318945933596</c:v>
                </c:pt>
              </c:numCache>
            </c:numRef>
          </c:val>
          <c:smooth val="0"/>
        </c:ser>
        <c:ser>
          <c:idx val="12"/>
          <c:order val="12"/>
          <c:tx>
            <c:strRef>
              <c:f>TonB!$L$131</c:f>
              <c:strCache>
                <c:ptCount val="1"/>
                <c:pt idx="0">
                  <c:v>tonB-like(Xoo3068) control</c:v>
                </c:pt>
              </c:strCache>
            </c:strRef>
          </c:tx>
          <c:spPr>
            <a:ln w="12700">
              <a:solidFill>
                <a:srgbClr val="FF0000"/>
              </a:solidFill>
              <a:prstDash val="lgDashDot"/>
            </a:ln>
          </c:spPr>
          <c:marker>
            <c:symbol val="diamond"/>
            <c:size val="5"/>
            <c:spPr>
              <a:noFill/>
              <a:ln>
                <a:solidFill>
                  <a:srgbClr val="FF0000"/>
                </a:solidFill>
              </a:ln>
            </c:spPr>
          </c:marker>
          <c:cat>
            <c:numRef>
              <c:f>TonB!$B$75:$H$75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30</c:v>
                </c:pt>
                <c:pt idx="5">
                  <c:v>45</c:v>
                </c:pt>
                <c:pt idx="6">
                  <c:v>60</c:v>
                </c:pt>
              </c:numCache>
            </c:numRef>
          </c:cat>
          <c:val>
            <c:numRef>
              <c:f>TonB!$M$131:$S$131</c:f>
              <c:numCache>
                <c:formatCode>General</c:formatCode>
                <c:ptCount val="7"/>
                <c:pt idx="0">
                  <c:v>1</c:v>
                </c:pt>
                <c:pt idx="1">
                  <c:v>0.86991489029436997</c:v>
                </c:pt>
                <c:pt idx="2">
                  <c:v>1.0035917857421719</c:v>
                </c:pt>
                <c:pt idx="3">
                  <c:v>0.91887249160615303</c:v>
                </c:pt>
                <c:pt idx="4">
                  <c:v>1.149449519793863</c:v>
                </c:pt>
                <c:pt idx="5">
                  <c:v>1.0582493948621841</c:v>
                </c:pt>
                <c:pt idx="6">
                  <c:v>0.79120793316155202</c:v>
                </c:pt>
              </c:numCache>
            </c:numRef>
          </c:val>
          <c:smooth val="0"/>
        </c:ser>
        <c:ser>
          <c:idx val="13"/>
          <c:order val="13"/>
          <c:tx>
            <c:strRef>
              <c:f>TonB!$L$132</c:f>
              <c:strCache>
                <c:ptCount val="1"/>
                <c:pt idx="0">
                  <c:v>tonB-like(Xoo3321) control</c:v>
                </c:pt>
              </c:strCache>
            </c:strRef>
          </c:tx>
          <c:spPr>
            <a:ln w="12700">
              <a:solidFill>
                <a:srgbClr val="FF0000"/>
              </a:solidFill>
              <a:prstDash val="lgDashDotDot"/>
            </a:ln>
          </c:spPr>
          <c:marker>
            <c:symbol val="triangle"/>
            <c:size val="5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cat>
            <c:numRef>
              <c:f>TonB!$B$75:$H$75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30</c:v>
                </c:pt>
                <c:pt idx="5">
                  <c:v>45</c:v>
                </c:pt>
                <c:pt idx="6">
                  <c:v>60</c:v>
                </c:pt>
              </c:numCache>
            </c:numRef>
          </c:cat>
          <c:val>
            <c:numRef>
              <c:f>TonB!$M$132:$S$132</c:f>
              <c:numCache>
                <c:formatCode>General</c:formatCode>
                <c:ptCount val="7"/>
                <c:pt idx="0">
                  <c:v>1</c:v>
                </c:pt>
                <c:pt idx="1">
                  <c:v>1.037806301050175</c:v>
                </c:pt>
                <c:pt idx="2">
                  <c:v>0.92298716452742102</c:v>
                </c:pt>
                <c:pt idx="3">
                  <c:v>1.17316219369895</c:v>
                </c:pt>
                <c:pt idx="4">
                  <c:v>1.45460910151692</c:v>
                </c:pt>
                <c:pt idx="5">
                  <c:v>1.3724620770128351</c:v>
                </c:pt>
                <c:pt idx="6">
                  <c:v>1.143523920653442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7216896"/>
        <c:axId val="67218816"/>
      </c:lineChart>
      <c:catAx>
        <c:axId val="672168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defRPr>
            </a:pPr>
            <a:endParaRPr lang="en-US"/>
          </a:p>
        </c:txPr>
        <c:crossAx val="67218816"/>
        <c:crosses val="autoZero"/>
        <c:auto val="1"/>
        <c:lblAlgn val="ctr"/>
        <c:lblOffset val="100"/>
        <c:noMultiLvlLbl val="0"/>
      </c:catAx>
      <c:valAx>
        <c:axId val="67218816"/>
        <c:scaling>
          <c:orientation val="minMax"/>
          <c:max val="8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defRPr>
            </a:pPr>
            <a:endParaRPr lang="en-US"/>
          </a:p>
        </c:txPr>
        <c:crossAx val="67216896"/>
        <c:crosses val="autoZero"/>
        <c:crossBetween val="between"/>
        <c:majorUnit val="2"/>
      </c:valAx>
    </c:plotArea>
    <c:legend>
      <c:legendPos val="r"/>
      <c:layout>
        <c:manualLayout>
          <c:xMode val="edge"/>
          <c:yMode val="edge"/>
          <c:x val="0.38305866665216598"/>
          <c:y val="0.30512133403778002"/>
          <c:w val="0.249582124063461"/>
          <c:h val="0.69487866596222003"/>
        </c:manualLayout>
      </c:layout>
      <c:overlay val="0"/>
      <c:txPr>
        <a:bodyPr/>
        <a:lstStyle/>
        <a:p>
          <a:pPr>
            <a:defRPr sz="800" i="1"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8.8670210212812295E-2"/>
          <c:y val="0.33350685331000302"/>
          <c:w val="0.39080476920778601"/>
          <c:h val="0.52239610673665804"/>
        </c:manualLayout>
      </c:layout>
      <c:lineChart>
        <c:grouping val="standard"/>
        <c:varyColors val="0"/>
        <c:ser>
          <c:idx val="0"/>
          <c:order val="0"/>
          <c:tx>
            <c:strRef>
              <c:f>TonB!$A$17</c:f>
              <c:strCache>
                <c:ptCount val="1"/>
                <c:pt idx="0">
                  <c:v>fecA(Xoo0901)</c:v>
                </c:pt>
              </c:strCache>
            </c:strRef>
          </c:tx>
          <c:spPr>
            <a:ln w="12700">
              <a:solidFill>
                <a:schemeClr val="tx1"/>
              </a:solidFill>
            </a:ln>
          </c:spPr>
          <c:marker>
            <c:symbol val="square"/>
            <c:size val="5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cat>
            <c:numRef>
              <c:f>TonB!$B$16:$H$16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30</c:v>
                </c:pt>
                <c:pt idx="5">
                  <c:v>45</c:v>
                </c:pt>
                <c:pt idx="6">
                  <c:v>60</c:v>
                </c:pt>
              </c:numCache>
            </c:numRef>
          </c:cat>
          <c:val>
            <c:numRef>
              <c:f>TonB!$B$17:$H$17</c:f>
              <c:numCache>
                <c:formatCode>General</c:formatCode>
                <c:ptCount val="7"/>
                <c:pt idx="0">
                  <c:v>1</c:v>
                </c:pt>
                <c:pt idx="1">
                  <c:v>31.027885862516211</c:v>
                </c:pt>
                <c:pt idx="2">
                  <c:v>80.840466926070036</c:v>
                </c:pt>
                <c:pt idx="3">
                  <c:v>78.70233463035018</c:v>
                </c:pt>
                <c:pt idx="4">
                  <c:v>15.8242542153048</c:v>
                </c:pt>
                <c:pt idx="5">
                  <c:v>2.5116731517509732</c:v>
                </c:pt>
                <c:pt idx="6">
                  <c:v>2.5706874189364468</c:v>
                </c:pt>
              </c:numCache>
            </c:numRef>
          </c:val>
          <c:smooth val="1"/>
        </c:ser>
        <c:ser>
          <c:idx val="1"/>
          <c:order val="1"/>
          <c:tx>
            <c:strRef>
              <c:f>TonB!$A$18</c:f>
              <c:strCache>
                <c:ptCount val="1"/>
                <c:pt idx="0">
                  <c:v>cirA(Xoo3793)</c:v>
                </c:pt>
              </c:strCache>
            </c:strRef>
          </c:tx>
          <c:spPr>
            <a:ln w="12700">
              <a:solidFill>
                <a:schemeClr val="tx1"/>
              </a:solidFill>
              <a:prstDash val="dash"/>
            </a:ln>
          </c:spPr>
          <c:marker>
            <c:symbol val="square"/>
            <c:size val="5"/>
            <c:spPr>
              <a:noFill/>
              <a:ln>
                <a:solidFill>
                  <a:schemeClr val="tx1"/>
                </a:solidFill>
              </a:ln>
            </c:spPr>
          </c:marker>
          <c:cat>
            <c:numRef>
              <c:f>TonB!$B$16:$H$16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30</c:v>
                </c:pt>
                <c:pt idx="5">
                  <c:v>45</c:v>
                </c:pt>
                <c:pt idx="6">
                  <c:v>60</c:v>
                </c:pt>
              </c:numCache>
            </c:numRef>
          </c:cat>
          <c:val>
            <c:numRef>
              <c:f>TonB!$B$18:$H$18</c:f>
              <c:numCache>
                <c:formatCode>General</c:formatCode>
                <c:ptCount val="7"/>
                <c:pt idx="0">
                  <c:v>1</c:v>
                </c:pt>
                <c:pt idx="1">
                  <c:v>16.629653401797171</c:v>
                </c:pt>
                <c:pt idx="2">
                  <c:v>22.38318356867779</c:v>
                </c:pt>
                <c:pt idx="3">
                  <c:v>18.094351732991019</c:v>
                </c:pt>
                <c:pt idx="4">
                  <c:v>3.0834403080872912</c:v>
                </c:pt>
                <c:pt idx="5">
                  <c:v>1.228498074454428</c:v>
                </c:pt>
                <c:pt idx="6">
                  <c:v>1.4435173299101409</c:v>
                </c:pt>
              </c:numCache>
            </c:numRef>
          </c:val>
          <c:smooth val="1"/>
        </c:ser>
        <c:ser>
          <c:idx val="2"/>
          <c:order val="2"/>
          <c:tx>
            <c:strRef>
              <c:f>TonB!$Q$37</c:f>
              <c:strCache>
                <c:ptCount val="1"/>
                <c:pt idx="0">
                  <c:v>fecA(Xoo0901) control</c:v>
                </c:pt>
              </c:strCache>
            </c:strRef>
          </c:tx>
          <c:spPr>
            <a:ln w="12700">
              <a:solidFill>
                <a:srgbClr val="FF0000"/>
              </a:solidFill>
            </a:ln>
          </c:spPr>
          <c:marker>
            <c:symbol val="square"/>
            <c:size val="5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cat>
            <c:numRef>
              <c:f>TonB!$B$16:$H$16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30</c:v>
                </c:pt>
                <c:pt idx="5">
                  <c:v>45</c:v>
                </c:pt>
                <c:pt idx="6">
                  <c:v>60</c:v>
                </c:pt>
              </c:numCache>
            </c:numRef>
          </c:cat>
          <c:val>
            <c:numRef>
              <c:f>TonB!$R$37:$X$37</c:f>
              <c:numCache>
                <c:formatCode>General</c:formatCode>
                <c:ptCount val="7"/>
                <c:pt idx="0">
                  <c:v>1</c:v>
                </c:pt>
                <c:pt idx="1">
                  <c:v>0.90580204778157003</c:v>
                </c:pt>
                <c:pt idx="2">
                  <c:v>1.018430034129693</c:v>
                </c:pt>
                <c:pt idx="3">
                  <c:v>1.006825938566553</c:v>
                </c:pt>
                <c:pt idx="4">
                  <c:v>1.0457337883959039</c:v>
                </c:pt>
                <c:pt idx="5">
                  <c:v>1.0470989761092151</c:v>
                </c:pt>
                <c:pt idx="6">
                  <c:v>0.97269624573378799</c:v>
                </c:pt>
              </c:numCache>
            </c:numRef>
          </c:val>
          <c:smooth val="1"/>
        </c:ser>
        <c:ser>
          <c:idx val="3"/>
          <c:order val="3"/>
          <c:tx>
            <c:strRef>
              <c:f>TonB!$Q$38</c:f>
              <c:strCache>
                <c:ptCount val="1"/>
                <c:pt idx="0">
                  <c:v>cirA(Xoo3793) control</c:v>
                </c:pt>
              </c:strCache>
            </c:strRef>
          </c:tx>
          <c:spPr>
            <a:ln w="12700">
              <a:solidFill>
                <a:srgbClr val="FF0000"/>
              </a:solidFill>
              <a:prstDash val="dash"/>
            </a:ln>
          </c:spPr>
          <c:marker>
            <c:symbol val="square"/>
            <c:size val="5"/>
            <c:spPr>
              <a:noFill/>
              <a:ln>
                <a:solidFill>
                  <a:srgbClr val="FF0000"/>
                </a:solidFill>
              </a:ln>
            </c:spPr>
          </c:marker>
          <c:cat>
            <c:numRef>
              <c:f>TonB!$B$16:$H$16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30</c:v>
                </c:pt>
                <c:pt idx="5">
                  <c:v>45</c:v>
                </c:pt>
                <c:pt idx="6">
                  <c:v>60</c:v>
                </c:pt>
              </c:numCache>
            </c:numRef>
          </c:cat>
          <c:val>
            <c:numRef>
              <c:f>TonB!$R$38:$X$38</c:f>
              <c:numCache>
                <c:formatCode>General</c:formatCode>
                <c:ptCount val="7"/>
                <c:pt idx="0">
                  <c:v>1</c:v>
                </c:pt>
                <c:pt idx="1">
                  <c:v>1.049629207073588</c:v>
                </c:pt>
                <c:pt idx="2">
                  <c:v>0.88933257273245903</c:v>
                </c:pt>
                <c:pt idx="3">
                  <c:v>1.146035367940673</c:v>
                </c:pt>
                <c:pt idx="4">
                  <c:v>0.99600684540787199</c:v>
                </c:pt>
                <c:pt idx="5">
                  <c:v>1.077581289218482</c:v>
                </c:pt>
                <c:pt idx="6">
                  <c:v>0.90929834569309798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6933888"/>
        <c:axId val="66935808"/>
      </c:lineChart>
      <c:catAx>
        <c:axId val="669338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defRPr>
            </a:pPr>
            <a:endParaRPr lang="en-US"/>
          </a:p>
        </c:txPr>
        <c:crossAx val="66935808"/>
        <c:crosses val="autoZero"/>
        <c:auto val="1"/>
        <c:lblAlgn val="ctr"/>
        <c:lblOffset val="100"/>
        <c:noMultiLvlLbl val="0"/>
      </c:catAx>
      <c:valAx>
        <c:axId val="66935808"/>
        <c:scaling>
          <c:orientation val="minMax"/>
          <c:max val="100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defRPr>
            </a:pPr>
            <a:endParaRPr lang="en-US"/>
          </a:p>
        </c:txPr>
        <c:crossAx val="66933888"/>
        <c:crosses val="autoZero"/>
        <c:crossBetween val="between"/>
        <c:majorUnit val="20"/>
      </c:valAx>
    </c:plotArea>
    <c:legend>
      <c:legendPos val="r"/>
      <c:layout>
        <c:manualLayout>
          <c:xMode val="edge"/>
          <c:yMode val="edge"/>
          <c:x val="0.477108101048412"/>
          <c:y val="0.56914843977836105"/>
          <c:w val="0.257366832530322"/>
          <c:h val="0.255221638961796"/>
        </c:manualLayout>
      </c:layout>
      <c:overlay val="0"/>
      <c:txPr>
        <a:bodyPr/>
        <a:lstStyle/>
        <a:p>
          <a:pPr>
            <a:defRPr sz="800" i="1"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43487868813091E-2"/>
          <c:y val="0.33350685331000302"/>
          <c:w val="0.43063695738866697"/>
          <c:h val="0.52239610673665804"/>
        </c:manualLayout>
      </c:layout>
      <c:lineChart>
        <c:grouping val="standard"/>
        <c:varyColors val="0"/>
        <c:ser>
          <c:idx val="0"/>
          <c:order val="0"/>
          <c:tx>
            <c:strRef>
              <c:f>TonB!$A$19</c:f>
              <c:strCache>
                <c:ptCount val="1"/>
                <c:pt idx="0">
                  <c:v>iroN(Xoo0394)</c:v>
                </c:pt>
              </c:strCache>
            </c:strRef>
          </c:tx>
          <c:spPr>
            <a:ln w="12700">
              <a:solidFill>
                <a:schemeClr val="tx1"/>
              </a:solidFill>
            </a:ln>
          </c:spPr>
          <c:marker>
            <c:symbol val="square"/>
            <c:size val="5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cat>
            <c:numRef>
              <c:f>TonB!$B$16:$H$16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30</c:v>
                </c:pt>
                <c:pt idx="5">
                  <c:v>45</c:v>
                </c:pt>
                <c:pt idx="6">
                  <c:v>60</c:v>
                </c:pt>
              </c:numCache>
            </c:numRef>
          </c:cat>
          <c:val>
            <c:numRef>
              <c:f>TonB!$B$19:$H$19</c:f>
              <c:numCache>
                <c:formatCode>General</c:formatCode>
                <c:ptCount val="7"/>
                <c:pt idx="0">
                  <c:v>1</c:v>
                </c:pt>
                <c:pt idx="1">
                  <c:v>0.360482732058031</c:v>
                </c:pt>
                <c:pt idx="2">
                  <c:v>5.8364359994864598E-2</c:v>
                </c:pt>
                <c:pt idx="3">
                  <c:v>2.62164591089999E-2</c:v>
                </c:pt>
                <c:pt idx="4">
                  <c:v>2.3597380921812801E-2</c:v>
                </c:pt>
                <c:pt idx="5">
                  <c:v>2.1235075105918599E-2</c:v>
                </c:pt>
                <c:pt idx="6">
                  <c:v>2.4367698035691401E-2</c:v>
                </c:pt>
              </c:numCache>
            </c:numRef>
          </c:val>
          <c:smooth val="1"/>
        </c:ser>
        <c:ser>
          <c:idx val="1"/>
          <c:order val="1"/>
          <c:tx>
            <c:strRef>
              <c:f>TonB!$A$20</c:f>
              <c:strCache>
                <c:ptCount val="1"/>
                <c:pt idx="0">
                  <c:v>fyuA(Xoo1099)</c:v>
                </c:pt>
              </c:strCache>
            </c:strRef>
          </c:tx>
          <c:spPr>
            <a:ln w="12700">
              <a:solidFill>
                <a:schemeClr val="tx1"/>
              </a:solidFill>
              <a:prstDash val="sysDash"/>
            </a:ln>
          </c:spPr>
          <c:marker>
            <c:symbol val="square"/>
            <c:size val="5"/>
            <c:spPr>
              <a:noFill/>
              <a:ln>
                <a:solidFill>
                  <a:schemeClr val="tx1"/>
                </a:solidFill>
              </a:ln>
            </c:spPr>
          </c:marker>
          <c:cat>
            <c:numRef>
              <c:f>TonB!$B$16:$H$16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30</c:v>
                </c:pt>
                <c:pt idx="5">
                  <c:v>45</c:v>
                </c:pt>
                <c:pt idx="6">
                  <c:v>60</c:v>
                </c:pt>
              </c:numCache>
            </c:numRef>
          </c:cat>
          <c:val>
            <c:numRef>
              <c:f>TonB!$B$20:$H$20</c:f>
              <c:numCache>
                <c:formatCode>General</c:formatCode>
                <c:ptCount val="7"/>
                <c:pt idx="0">
                  <c:v>1</c:v>
                </c:pt>
                <c:pt idx="1">
                  <c:v>2.5503743596479711</c:v>
                </c:pt>
                <c:pt idx="2">
                  <c:v>0.64130434782608703</c:v>
                </c:pt>
                <c:pt idx="3">
                  <c:v>0.36880993038224102</c:v>
                </c:pt>
                <c:pt idx="4">
                  <c:v>0.27403783002758397</c:v>
                </c:pt>
                <c:pt idx="5">
                  <c:v>0.26044266386444298</c:v>
                </c:pt>
                <c:pt idx="6">
                  <c:v>0.28799422041245198</c:v>
                </c:pt>
              </c:numCache>
            </c:numRef>
          </c:val>
          <c:smooth val="1"/>
        </c:ser>
        <c:ser>
          <c:idx val="2"/>
          <c:order val="2"/>
          <c:tx>
            <c:strRef>
              <c:f>TonB!$A$21</c:f>
              <c:strCache>
                <c:ptCount val="1"/>
                <c:pt idx="0">
                  <c:v>iroN(Xoo1784)</c:v>
                </c:pt>
              </c:strCache>
            </c:strRef>
          </c:tx>
          <c:spPr>
            <a:ln w="12700">
              <a:solidFill>
                <a:schemeClr val="tx1"/>
              </a:solidFill>
              <a:prstDash val="dash"/>
            </a:ln>
          </c:spPr>
          <c:marker>
            <c:symbol val="circle"/>
            <c:size val="5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cat>
            <c:numRef>
              <c:f>TonB!$B$16:$H$16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30</c:v>
                </c:pt>
                <c:pt idx="5">
                  <c:v>45</c:v>
                </c:pt>
                <c:pt idx="6">
                  <c:v>60</c:v>
                </c:pt>
              </c:numCache>
            </c:numRef>
          </c:cat>
          <c:val>
            <c:numRef>
              <c:f>TonB!$B$21:$H$21</c:f>
              <c:numCache>
                <c:formatCode>General</c:formatCode>
                <c:ptCount val="7"/>
                <c:pt idx="0">
                  <c:v>1</c:v>
                </c:pt>
                <c:pt idx="1">
                  <c:v>0.79444498116123996</c:v>
                </c:pt>
                <c:pt idx="2">
                  <c:v>0.57010916819630997</c:v>
                </c:pt>
                <c:pt idx="3">
                  <c:v>0.43781277171287802</c:v>
                </c:pt>
                <c:pt idx="4">
                  <c:v>0.34094290406723998</c:v>
                </c:pt>
                <c:pt idx="5">
                  <c:v>0.27105593662448102</c:v>
                </c:pt>
                <c:pt idx="6">
                  <c:v>0.345097092068399</c:v>
                </c:pt>
              </c:numCache>
            </c:numRef>
          </c:val>
          <c:smooth val="1"/>
        </c:ser>
        <c:ser>
          <c:idx val="3"/>
          <c:order val="3"/>
          <c:tx>
            <c:strRef>
              <c:f>TonB!$A$22</c:f>
              <c:strCache>
                <c:ptCount val="1"/>
                <c:pt idx="0">
                  <c:v>cirA(Xoo4431)</c:v>
                </c:pt>
              </c:strCache>
            </c:strRef>
          </c:tx>
          <c:spPr>
            <a:ln w="12700">
              <a:solidFill>
                <a:schemeClr val="tx1"/>
              </a:solidFill>
              <a:prstDash val="lgDash"/>
            </a:ln>
          </c:spPr>
          <c:marker>
            <c:symbol val="circle"/>
            <c:size val="7"/>
            <c:spPr>
              <a:noFill/>
              <a:ln>
                <a:solidFill>
                  <a:schemeClr val="tx1"/>
                </a:solidFill>
              </a:ln>
            </c:spPr>
          </c:marker>
          <c:cat>
            <c:numRef>
              <c:f>TonB!$B$16:$H$16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30</c:v>
                </c:pt>
                <c:pt idx="5">
                  <c:v>45</c:v>
                </c:pt>
                <c:pt idx="6">
                  <c:v>60</c:v>
                </c:pt>
              </c:numCache>
            </c:numRef>
          </c:cat>
          <c:val>
            <c:numRef>
              <c:f>TonB!$B$22:$H$22</c:f>
              <c:numCache>
                <c:formatCode>General</c:formatCode>
                <c:ptCount val="7"/>
                <c:pt idx="0">
                  <c:v>1</c:v>
                </c:pt>
                <c:pt idx="1">
                  <c:v>0.42444310656231199</c:v>
                </c:pt>
                <c:pt idx="2">
                  <c:v>0.27694160144491298</c:v>
                </c:pt>
                <c:pt idx="3">
                  <c:v>0.30042143287176398</c:v>
                </c:pt>
                <c:pt idx="4">
                  <c:v>0.37116195063214902</c:v>
                </c:pt>
                <c:pt idx="5">
                  <c:v>0.38290186634557499</c:v>
                </c:pt>
                <c:pt idx="6">
                  <c:v>0.26760987357013799</c:v>
                </c:pt>
              </c:numCache>
            </c:numRef>
          </c:val>
          <c:smooth val="1"/>
        </c:ser>
        <c:ser>
          <c:idx val="4"/>
          <c:order val="4"/>
          <c:tx>
            <c:strRef>
              <c:f>TonB!$Q$31</c:f>
              <c:strCache>
                <c:ptCount val="1"/>
                <c:pt idx="0">
                  <c:v>iroN(Xoo0394) control</c:v>
                </c:pt>
              </c:strCache>
            </c:strRef>
          </c:tx>
          <c:spPr>
            <a:ln w="12700">
              <a:solidFill>
                <a:srgbClr val="FF0000"/>
              </a:solidFill>
            </a:ln>
          </c:spPr>
          <c:marker>
            <c:symbol val="square"/>
            <c:size val="5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cat>
            <c:numRef>
              <c:f>TonB!$B$16:$H$16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30</c:v>
                </c:pt>
                <c:pt idx="5">
                  <c:v>45</c:v>
                </c:pt>
                <c:pt idx="6">
                  <c:v>60</c:v>
                </c:pt>
              </c:numCache>
            </c:numRef>
          </c:cat>
          <c:val>
            <c:numRef>
              <c:f>TonB!$R$31:$X$31</c:f>
              <c:numCache>
                <c:formatCode>General</c:formatCode>
                <c:ptCount val="7"/>
                <c:pt idx="0">
                  <c:v>1</c:v>
                </c:pt>
                <c:pt idx="1">
                  <c:v>0.97231107812779904</c:v>
                </c:pt>
                <c:pt idx="2">
                  <c:v>0.96929139903267902</c:v>
                </c:pt>
                <c:pt idx="3">
                  <c:v>0.98595081505744997</c:v>
                </c:pt>
                <c:pt idx="4">
                  <c:v>0.97673823476725397</c:v>
                </c:pt>
                <c:pt idx="5">
                  <c:v>1.106251759346931</c:v>
                </c:pt>
                <c:pt idx="6">
                  <c:v>1.0443483378969729</c:v>
                </c:pt>
              </c:numCache>
            </c:numRef>
          </c:val>
          <c:smooth val="1"/>
        </c:ser>
        <c:ser>
          <c:idx val="5"/>
          <c:order val="5"/>
          <c:tx>
            <c:strRef>
              <c:f>TonB!$Q$32</c:f>
              <c:strCache>
                <c:ptCount val="1"/>
                <c:pt idx="0">
                  <c:v>fyuA(Xoo1099) control</c:v>
                </c:pt>
              </c:strCache>
            </c:strRef>
          </c:tx>
          <c:spPr>
            <a:ln w="12700">
              <a:solidFill>
                <a:srgbClr val="FF0000"/>
              </a:solidFill>
              <a:prstDash val="sysDash"/>
            </a:ln>
          </c:spPr>
          <c:marker>
            <c:symbol val="square"/>
            <c:size val="5"/>
            <c:spPr>
              <a:noFill/>
              <a:ln>
                <a:solidFill>
                  <a:srgbClr val="FF0000"/>
                </a:solidFill>
              </a:ln>
            </c:spPr>
          </c:marker>
          <c:cat>
            <c:numRef>
              <c:f>TonB!$B$16:$H$16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30</c:v>
                </c:pt>
                <c:pt idx="5">
                  <c:v>45</c:v>
                </c:pt>
                <c:pt idx="6">
                  <c:v>60</c:v>
                </c:pt>
              </c:numCache>
            </c:numRef>
          </c:cat>
          <c:val>
            <c:numRef>
              <c:f>TonB!$R$32:$X$32</c:f>
              <c:numCache>
                <c:formatCode>General</c:formatCode>
                <c:ptCount val="7"/>
                <c:pt idx="0">
                  <c:v>1</c:v>
                </c:pt>
                <c:pt idx="1">
                  <c:v>0.99739348993080301</c:v>
                </c:pt>
                <c:pt idx="2">
                  <c:v>0.99627641418686197</c:v>
                </c:pt>
                <c:pt idx="3">
                  <c:v>0.93080336363918503</c:v>
                </c:pt>
                <c:pt idx="4">
                  <c:v>1.0021720917243311</c:v>
                </c:pt>
                <c:pt idx="5">
                  <c:v>1.070779160331399</c:v>
                </c:pt>
                <c:pt idx="6">
                  <c:v>1.126353678592485</c:v>
                </c:pt>
              </c:numCache>
            </c:numRef>
          </c:val>
          <c:smooth val="1"/>
        </c:ser>
        <c:ser>
          <c:idx val="6"/>
          <c:order val="6"/>
          <c:tx>
            <c:strRef>
              <c:f>TonB!$Q$33</c:f>
              <c:strCache>
                <c:ptCount val="1"/>
                <c:pt idx="0">
                  <c:v>iroN(Xoo1784) control</c:v>
                </c:pt>
              </c:strCache>
            </c:strRef>
          </c:tx>
          <c:spPr>
            <a:ln w="12700">
              <a:solidFill>
                <a:srgbClr val="FF0000"/>
              </a:solidFill>
              <a:prstDash val="dash"/>
            </a:ln>
          </c:spPr>
          <c:marker>
            <c:symbol val="circle"/>
            <c:size val="5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cat>
            <c:numRef>
              <c:f>TonB!$B$16:$H$16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30</c:v>
                </c:pt>
                <c:pt idx="5">
                  <c:v>45</c:v>
                </c:pt>
                <c:pt idx="6">
                  <c:v>60</c:v>
                </c:pt>
              </c:numCache>
            </c:numRef>
          </c:cat>
          <c:val>
            <c:numRef>
              <c:f>TonB!$R$33:$X$33</c:f>
              <c:numCache>
                <c:formatCode>General</c:formatCode>
                <c:ptCount val="7"/>
                <c:pt idx="0">
                  <c:v>1</c:v>
                </c:pt>
                <c:pt idx="1">
                  <c:v>1.095771555158275</c:v>
                </c:pt>
                <c:pt idx="2">
                  <c:v>1.135364645071024</c:v>
                </c:pt>
                <c:pt idx="3">
                  <c:v>1.00212782495482</c:v>
                </c:pt>
                <c:pt idx="4">
                  <c:v>1.0556732282699519</c:v>
                </c:pt>
                <c:pt idx="5">
                  <c:v>1.0812848564932671</c:v>
                </c:pt>
                <c:pt idx="6">
                  <c:v>1.272400458599716</c:v>
                </c:pt>
              </c:numCache>
            </c:numRef>
          </c:val>
          <c:smooth val="1"/>
        </c:ser>
        <c:ser>
          <c:idx val="7"/>
          <c:order val="7"/>
          <c:tx>
            <c:strRef>
              <c:f>TonB!$Q$34</c:f>
              <c:strCache>
                <c:ptCount val="1"/>
                <c:pt idx="0">
                  <c:v>cirA(Xoo4431) control</c:v>
                </c:pt>
              </c:strCache>
            </c:strRef>
          </c:tx>
          <c:spPr>
            <a:ln w="12700">
              <a:solidFill>
                <a:srgbClr val="FF0000"/>
              </a:solidFill>
              <a:prstDash val="lgDash"/>
            </a:ln>
          </c:spPr>
          <c:marker>
            <c:symbol val="circle"/>
            <c:size val="5"/>
            <c:spPr>
              <a:noFill/>
              <a:ln>
                <a:solidFill>
                  <a:srgbClr val="FF0000"/>
                </a:solidFill>
              </a:ln>
            </c:spPr>
          </c:marker>
          <c:cat>
            <c:numRef>
              <c:f>TonB!$B$16:$H$16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30</c:v>
                </c:pt>
                <c:pt idx="5">
                  <c:v>45</c:v>
                </c:pt>
                <c:pt idx="6">
                  <c:v>60</c:v>
                </c:pt>
              </c:numCache>
            </c:numRef>
          </c:cat>
          <c:val>
            <c:numRef>
              <c:f>TonB!$R$34:$X$34</c:f>
              <c:numCache>
                <c:formatCode>General</c:formatCode>
                <c:ptCount val="7"/>
                <c:pt idx="0">
                  <c:v>1</c:v>
                </c:pt>
                <c:pt idx="1">
                  <c:v>1.0819035286500489</c:v>
                </c:pt>
                <c:pt idx="2">
                  <c:v>0.86338620912916797</c:v>
                </c:pt>
                <c:pt idx="3">
                  <c:v>0.94302363224344499</c:v>
                </c:pt>
                <c:pt idx="4">
                  <c:v>1.0980899967627069</c:v>
                </c:pt>
                <c:pt idx="5">
                  <c:v>0.92359987050825498</c:v>
                </c:pt>
                <c:pt idx="6">
                  <c:v>1.096147620589188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6985984"/>
        <c:axId val="66987904"/>
      </c:lineChart>
      <c:catAx>
        <c:axId val="669859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defRPr>
            </a:pPr>
            <a:endParaRPr lang="en-US"/>
          </a:p>
        </c:txPr>
        <c:crossAx val="66987904"/>
        <c:crosses val="autoZero"/>
        <c:auto val="1"/>
        <c:lblAlgn val="ctr"/>
        <c:lblOffset val="100"/>
        <c:noMultiLvlLbl val="0"/>
      </c:catAx>
      <c:valAx>
        <c:axId val="6698790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defRPr>
            </a:pPr>
            <a:endParaRPr lang="en-US"/>
          </a:p>
        </c:txPr>
        <c:crossAx val="66985984"/>
        <c:crosses val="autoZero"/>
        <c:crossBetween val="between"/>
        <c:majorUnit val="1"/>
      </c:valAx>
    </c:plotArea>
    <c:legend>
      <c:legendPos val="r"/>
      <c:layout>
        <c:manualLayout>
          <c:xMode val="edge"/>
          <c:yMode val="edge"/>
          <c:x val="0.49536544646417702"/>
          <c:y val="0.36283938466025101"/>
          <c:w val="0.30017665097893598"/>
          <c:h val="0.53820975503062096"/>
        </c:manualLayout>
      </c:layout>
      <c:overlay val="0"/>
      <c:txPr>
        <a:bodyPr/>
        <a:lstStyle/>
        <a:p>
          <a:pPr>
            <a:defRPr sz="800" i="1"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3.9287060215738898E-2"/>
          <c:y val="0.32341964971340098"/>
          <c:w val="0.42412991734258698"/>
          <c:h val="0.53009183858458697"/>
        </c:manualLayout>
      </c:layout>
      <c:lineChart>
        <c:grouping val="standard"/>
        <c:varyColors val="0"/>
        <c:ser>
          <c:idx val="0"/>
          <c:order val="0"/>
          <c:tx>
            <c:strRef>
              <c:f>TonB!$A$92</c:f>
              <c:strCache>
                <c:ptCount val="1"/>
                <c:pt idx="0">
                  <c:v>exbB(Xoo0009)</c:v>
                </c:pt>
              </c:strCache>
            </c:strRef>
          </c:tx>
          <c:spPr>
            <a:ln w="12700">
              <a:solidFill>
                <a:schemeClr val="tx1"/>
              </a:solidFill>
            </a:ln>
          </c:spPr>
          <c:marker>
            <c:symbol val="square"/>
            <c:size val="5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cat>
            <c:numRef>
              <c:f>TonB!$B$91:$H$91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30</c:v>
                </c:pt>
                <c:pt idx="5">
                  <c:v>45</c:v>
                </c:pt>
                <c:pt idx="6">
                  <c:v>60</c:v>
                </c:pt>
              </c:numCache>
            </c:numRef>
          </c:cat>
          <c:val>
            <c:numRef>
              <c:f>TonB!$B$92:$H$92</c:f>
              <c:numCache>
                <c:formatCode>General</c:formatCode>
                <c:ptCount val="7"/>
                <c:pt idx="0">
                  <c:v>1</c:v>
                </c:pt>
                <c:pt idx="1">
                  <c:v>0.88059997665460499</c:v>
                </c:pt>
                <c:pt idx="2">
                  <c:v>1.0833197151861791</c:v>
                </c:pt>
                <c:pt idx="3">
                  <c:v>1.01666277576748</c:v>
                </c:pt>
                <c:pt idx="4">
                  <c:v>1.0308275942570331</c:v>
                </c:pt>
                <c:pt idx="5">
                  <c:v>1.137483950040854</c:v>
                </c:pt>
                <c:pt idx="6">
                  <c:v>1.011876969767713</c:v>
                </c:pt>
              </c:numCache>
            </c:numRef>
          </c:val>
          <c:smooth val="1"/>
        </c:ser>
        <c:ser>
          <c:idx val="1"/>
          <c:order val="1"/>
          <c:tx>
            <c:strRef>
              <c:f>TonB!$A$93</c:f>
              <c:strCache>
                <c:ptCount val="1"/>
                <c:pt idx="0">
                  <c:v>exbD1(Xoo0010)</c:v>
                </c:pt>
              </c:strCache>
            </c:strRef>
          </c:tx>
          <c:spPr>
            <a:ln w="12700">
              <a:solidFill>
                <a:schemeClr val="tx1"/>
              </a:solidFill>
              <a:prstDash val="sysDash"/>
            </a:ln>
          </c:spPr>
          <c:marker>
            <c:symbol val="square"/>
            <c:size val="5"/>
            <c:spPr>
              <a:noFill/>
              <a:ln>
                <a:solidFill>
                  <a:schemeClr val="tx1"/>
                </a:solidFill>
              </a:ln>
            </c:spPr>
          </c:marker>
          <c:cat>
            <c:numRef>
              <c:f>TonB!$B$91:$H$91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30</c:v>
                </c:pt>
                <c:pt idx="5">
                  <c:v>45</c:v>
                </c:pt>
                <c:pt idx="6">
                  <c:v>60</c:v>
                </c:pt>
              </c:numCache>
            </c:numRef>
          </c:cat>
          <c:val>
            <c:numRef>
              <c:f>TonB!$B$93:$H$93</c:f>
              <c:numCache>
                <c:formatCode>General</c:formatCode>
                <c:ptCount val="7"/>
                <c:pt idx="0">
                  <c:v>1</c:v>
                </c:pt>
                <c:pt idx="1">
                  <c:v>0.87430029212625804</c:v>
                </c:pt>
                <c:pt idx="2">
                  <c:v>1.0681969602924679</c:v>
                </c:pt>
                <c:pt idx="3">
                  <c:v>1.28103912669624</c:v>
                </c:pt>
                <c:pt idx="4">
                  <c:v>1.3742746670159269</c:v>
                </c:pt>
                <c:pt idx="5">
                  <c:v>1.1257224857495911</c:v>
                </c:pt>
                <c:pt idx="6">
                  <c:v>0.90471445085388602</c:v>
                </c:pt>
              </c:numCache>
            </c:numRef>
          </c:val>
          <c:smooth val="1"/>
        </c:ser>
        <c:ser>
          <c:idx val="2"/>
          <c:order val="2"/>
          <c:tx>
            <c:strRef>
              <c:f>TonB!$A$94</c:f>
              <c:strCache>
                <c:ptCount val="1"/>
                <c:pt idx="0">
                  <c:v>exbD2(Xoo0011)</c:v>
                </c:pt>
              </c:strCache>
            </c:strRef>
          </c:tx>
          <c:spPr>
            <a:ln w="12700">
              <a:solidFill>
                <a:schemeClr val="tx1"/>
              </a:solidFill>
              <a:prstDash val="dash"/>
            </a:ln>
          </c:spPr>
          <c:marker>
            <c:symbol val="circle"/>
            <c:size val="5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cat>
            <c:numRef>
              <c:f>TonB!$B$91:$H$91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30</c:v>
                </c:pt>
                <c:pt idx="5">
                  <c:v>45</c:v>
                </c:pt>
                <c:pt idx="6">
                  <c:v>60</c:v>
                </c:pt>
              </c:numCache>
            </c:numRef>
          </c:cat>
          <c:val>
            <c:numRef>
              <c:f>TonB!$B$94:$H$94</c:f>
              <c:numCache>
                <c:formatCode>General</c:formatCode>
                <c:ptCount val="7"/>
                <c:pt idx="0">
                  <c:v>1</c:v>
                </c:pt>
                <c:pt idx="1">
                  <c:v>0.94738604593207498</c:v>
                </c:pt>
                <c:pt idx="2">
                  <c:v>1.1222674776297239</c:v>
                </c:pt>
                <c:pt idx="3">
                  <c:v>1.185398771095034</c:v>
                </c:pt>
                <c:pt idx="4">
                  <c:v>1.209525181648976</c:v>
                </c:pt>
                <c:pt idx="5">
                  <c:v>1.124685570101319</c:v>
                </c:pt>
                <c:pt idx="6">
                  <c:v>0.99457973474966299</c:v>
                </c:pt>
              </c:numCache>
            </c:numRef>
          </c:val>
          <c:smooth val="1"/>
        </c:ser>
        <c:ser>
          <c:idx val="3"/>
          <c:order val="3"/>
          <c:tx>
            <c:strRef>
              <c:f>TonB!$A$95</c:f>
              <c:strCache>
                <c:ptCount val="1"/>
                <c:pt idx="0">
                  <c:v>tolR(Xoo1666)</c:v>
                </c:pt>
              </c:strCache>
            </c:strRef>
          </c:tx>
          <c:spPr>
            <a:ln w="12700">
              <a:solidFill>
                <a:schemeClr val="tx1"/>
              </a:solidFill>
              <a:prstDash val="dashDot"/>
            </a:ln>
          </c:spPr>
          <c:marker>
            <c:symbol val="circle"/>
            <c:size val="5"/>
            <c:spPr>
              <a:noFill/>
              <a:ln>
                <a:solidFill>
                  <a:schemeClr val="tx1"/>
                </a:solidFill>
              </a:ln>
            </c:spPr>
          </c:marker>
          <c:cat>
            <c:numRef>
              <c:f>TonB!$B$91:$H$91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30</c:v>
                </c:pt>
                <c:pt idx="5">
                  <c:v>45</c:v>
                </c:pt>
                <c:pt idx="6">
                  <c:v>60</c:v>
                </c:pt>
              </c:numCache>
            </c:numRef>
          </c:cat>
          <c:val>
            <c:numRef>
              <c:f>TonB!$B$95:$H$95</c:f>
              <c:numCache>
                <c:formatCode>General</c:formatCode>
                <c:ptCount val="7"/>
                <c:pt idx="0">
                  <c:v>1</c:v>
                </c:pt>
                <c:pt idx="1">
                  <c:v>2.308012305110815</c:v>
                </c:pt>
                <c:pt idx="2">
                  <c:v>2.5355869398028381</c:v>
                </c:pt>
                <c:pt idx="3">
                  <c:v>1.7612738586310559</c:v>
                </c:pt>
                <c:pt idx="4">
                  <c:v>1.129658113682444</c:v>
                </c:pt>
                <c:pt idx="5">
                  <c:v>1.157868978535971</c:v>
                </c:pt>
                <c:pt idx="6">
                  <c:v>1.16272809900021</c:v>
                </c:pt>
              </c:numCache>
            </c:numRef>
          </c:val>
          <c:smooth val="1"/>
        </c:ser>
        <c:ser>
          <c:idx val="4"/>
          <c:order val="4"/>
          <c:tx>
            <c:strRef>
              <c:f>TonB!$A$96</c:f>
              <c:strCache>
                <c:ptCount val="1"/>
                <c:pt idx="0">
                  <c:v>exbD(Xoo2298)</c:v>
                </c:pt>
              </c:strCache>
            </c:strRef>
          </c:tx>
          <c:spPr>
            <a:ln w="12700">
              <a:solidFill>
                <a:schemeClr val="tx1"/>
              </a:solidFill>
              <a:prstDash val="lgDash"/>
            </a:ln>
          </c:spPr>
          <c:marker>
            <c:symbol val="diamond"/>
            <c:size val="5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cat>
            <c:numRef>
              <c:f>TonB!$B$91:$H$91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30</c:v>
                </c:pt>
                <c:pt idx="5">
                  <c:v>45</c:v>
                </c:pt>
                <c:pt idx="6">
                  <c:v>60</c:v>
                </c:pt>
              </c:numCache>
            </c:numRef>
          </c:cat>
          <c:val>
            <c:numRef>
              <c:f>TonB!$B$96:$H$96</c:f>
              <c:numCache>
                <c:formatCode>General</c:formatCode>
                <c:ptCount val="7"/>
                <c:pt idx="0">
                  <c:v>1</c:v>
                </c:pt>
                <c:pt idx="1">
                  <c:v>0.96398050709795902</c:v>
                </c:pt>
                <c:pt idx="2">
                  <c:v>0.78197612825764495</c:v>
                </c:pt>
                <c:pt idx="3">
                  <c:v>0.74722791157567603</c:v>
                </c:pt>
                <c:pt idx="4">
                  <c:v>0.72279115756762502</c:v>
                </c:pt>
                <c:pt idx="5">
                  <c:v>0.69404618970266196</c:v>
                </c:pt>
                <c:pt idx="6">
                  <c:v>0.77215905078042202</c:v>
                </c:pt>
              </c:numCache>
            </c:numRef>
          </c:val>
          <c:smooth val="1"/>
        </c:ser>
        <c:ser>
          <c:idx val="5"/>
          <c:order val="5"/>
          <c:tx>
            <c:strRef>
              <c:f>TonB!$A$130</c:f>
              <c:strCache>
                <c:ptCount val="1"/>
                <c:pt idx="0">
                  <c:v>exbB(Xoo0009) control</c:v>
                </c:pt>
              </c:strCache>
            </c:strRef>
          </c:tx>
          <c:spPr>
            <a:ln w="12700">
              <a:solidFill>
                <a:srgbClr val="FF0000"/>
              </a:solidFill>
            </a:ln>
          </c:spPr>
          <c:marker>
            <c:symbol val="square"/>
            <c:size val="5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cat>
            <c:numRef>
              <c:f>TonB!$B$91:$H$91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30</c:v>
                </c:pt>
                <c:pt idx="5">
                  <c:v>45</c:v>
                </c:pt>
                <c:pt idx="6">
                  <c:v>60</c:v>
                </c:pt>
              </c:numCache>
            </c:numRef>
          </c:cat>
          <c:val>
            <c:numRef>
              <c:f>TonB!$B$130:$H$130</c:f>
              <c:numCache>
                <c:formatCode>General</c:formatCode>
                <c:ptCount val="7"/>
                <c:pt idx="0">
                  <c:v>1</c:v>
                </c:pt>
                <c:pt idx="1">
                  <c:v>0.99287806877149398</c:v>
                </c:pt>
                <c:pt idx="2">
                  <c:v>1.0611096035310601</c:v>
                </c:pt>
                <c:pt idx="3">
                  <c:v>0.853136474145617</c:v>
                </c:pt>
                <c:pt idx="4">
                  <c:v>0.917413841800087</c:v>
                </c:pt>
                <c:pt idx="5">
                  <c:v>1.04469205677608</c:v>
                </c:pt>
                <c:pt idx="6">
                  <c:v>1.0019770835525481</c:v>
                </c:pt>
              </c:numCache>
            </c:numRef>
          </c:val>
          <c:smooth val="1"/>
        </c:ser>
        <c:ser>
          <c:idx val="6"/>
          <c:order val="6"/>
          <c:tx>
            <c:strRef>
              <c:f>TonB!$A$131</c:f>
              <c:strCache>
                <c:ptCount val="1"/>
                <c:pt idx="0">
                  <c:v>exbD1(Xoo0010) control</c:v>
                </c:pt>
              </c:strCache>
            </c:strRef>
          </c:tx>
          <c:spPr>
            <a:ln w="12700">
              <a:solidFill>
                <a:srgbClr val="FF0000"/>
              </a:solidFill>
              <a:prstDash val="sysDash"/>
            </a:ln>
          </c:spPr>
          <c:marker>
            <c:symbol val="square"/>
            <c:size val="5"/>
            <c:spPr>
              <a:noFill/>
              <a:ln>
                <a:solidFill>
                  <a:srgbClr val="FF0000"/>
                </a:solidFill>
              </a:ln>
            </c:spPr>
          </c:marker>
          <c:cat>
            <c:numRef>
              <c:f>TonB!$B$91:$H$91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30</c:v>
                </c:pt>
                <c:pt idx="5">
                  <c:v>45</c:v>
                </c:pt>
                <c:pt idx="6">
                  <c:v>60</c:v>
                </c:pt>
              </c:numCache>
            </c:numRef>
          </c:cat>
          <c:val>
            <c:numRef>
              <c:f>TonB!$B$131:$H$131</c:f>
              <c:numCache>
                <c:formatCode>General</c:formatCode>
                <c:ptCount val="7"/>
                <c:pt idx="0">
                  <c:v>1</c:v>
                </c:pt>
                <c:pt idx="1">
                  <c:v>1.0588260396440989</c:v>
                </c:pt>
                <c:pt idx="2">
                  <c:v>1.094373439733715</c:v>
                </c:pt>
                <c:pt idx="3">
                  <c:v>1.0555645306322761</c:v>
                </c:pt>
                <c:pt idx="4">
                  <c:v>0.92489994482867899</c:v>
                </c:pt>
                <c:pt idx="5">
                  <c:v>1.1090776635402919</c:v>
                </c:pt>
                <c:pt idx="6">
                  <c:v>0.93840320176548198</c:v>
                </c:pt>
              </c:numCache>
            </c:numRef>
          </c:val>
          <c:smooth val="1"/>
        </c:ser>
        <c:ser>
          <c:idx val="7"/>
          <c:order val="7"/>
          <c:tx>
            <c:strRef>
              <c:f>TonB!$A$132</c:f>
              <c:strCache>
                <c:ptCount val="1"/>
                <c:pt idx="0">
                  <c:v>exbD2(Xoo0011) control</c:v>
                </c:pt>
              </c:strCache>
            </c:strRef>
          </c:tx>
          <c:spPr>
            <a:ln w="12700">
              <a:solidFill>
                <a:srgbClr val="FF0000"/>
              </a:solidFill>
              <a:prstDash val="dash"/>
            </a:ln>
          </c:spPr>
          <c:marker>
            <c:symbol val="circle"/>
            <c:size val="5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cat>
            <c:numRef>
              <c:f>TonB!$B$91:$H$91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30</c:v>
                </c:pt>
                <c:pt idx="5">
                  <c:v>45</c:v>
                </c:pt>
                <c:pt idx="6">
                  <c:v>60</c:v>
                </c:pt>
              </c:numCache>
            </c:numRef>
          </c:cat>
          <c:val>
            <c:numRef>
              <c:f>TonB!$B$132:$H$132</c:f>
              <c:numCache>
                <c:formatCode>General</c:formatCode>
                <c:ptCount val="7"/>
                <c:pt idx="0">
                  <c:v>1</c:v>
                </c:pt>
                <c:pt idx="1">
                  <c:v>1.036879539233216</c:v>
                </c:pt>
                <c:pt idx="2">
                  <c:v>1.0226625421288309</c:v>
                </c:pt>
                <c:pt idx="3">
                  <c:v>0.99135271127707703</c:v>
                </c:pt>
                <c:pt idx="4">
                  <c:v>0.962807955822086</c:v>
                </c:pt>
                <c:pt idx="5">
                  <c:v>0.98634076488552003</c:v>
                </c:pt>
                <c:pt idx="6">
                  <c:v>0.93003844997547402</c:v>
                </c:pt>
              </c:numCache>
            </c:numRef>
          </c:val>
          <c:smooth val="1"/>
        </c:ser>
        <c:ser>
          <c:idx val="8"/>
          <c:order val="8"/>
          <c:tx>
            <c:strRef>
              <c:f>TonB!$A$133</c:f>
              <c:strCache>
                <c:ptCount val="1"/>
                <c:pt idx="0">
                  <c:v>tolR(Xoo1666) control</c:v>
                </c:pt>
              </c:strCache>
            </c:strRef>
          </c:tx>
          <c:spPr>
            <a:ln w="12700">
              <a:solidFill>
                <a:srgbClr val="FF0000"/>
              </a:solidFill>
              <a:prstDash val="lgDashDot"/>
            </a:ln>
          </c:spPr>
          <c:marker>
            <c:symbol val="circle"/>
            <c:size val="5"/>
            <c:spPr>
              <a:noFill/>
              <a:ln>
                <a:solidFill>
                  <a:srgbClr val="FF0000"/>
                </a:solidFill>
              </a:ln>
            </c:spPr>
          </c:marker>
          <c:cat>
            <c:numRef>
              <c:f>TonB!$B$91:$H$91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30</c:v>
                </c:pt>
                <c:pt idx="5">
                  <c:v>45</c:v>
                </c:pt>
                <c:pt idx="6">
                  <c:v>60</c:v>
                </c:pt>
              </c:numCache>
            </c:numRef>
          </c:cat>
          <c:val>
            <c:numRef>
              <c:f>TonB!$B$133:$H$133</c:f>
              <c:numCache>
                <c:formatCode>General</c:formatCode>
                <c:ptCount val="7"/>
                <c:pt idx="0">
                  <c:v>1</c:v>
                </c:pt>
                <c:pt idx="1">
                  <c:v>0.96802219464116201</c:v>
                </c:pt>
                <c:pt idx="2">
                  <c:v>0.92038402569905797</c:v>
                </c:pt>
                <c:pt idx="3">
                  <c:v>0.88424472512229002</c:v>
                </c:pt>
                <c:pt idx="4">
                  <c:v>0.86807330072278599</c:v>
                </c:pt>
                <c:pt idx="5">
                  <c:v>0.89829889756881098</c:v>
                </c:pt>
                <c:pt idx="6">
                  <c:v>1.026757684164415</c:v>
                </c:pt>
              </c:numCache>
            </c:numRef>
          </c:val>
          <c:smooth val="1"/>
        </c:ser>
        <c:ser>
          <c:idx val="9"/>
          <c:order val="9"/>
          <c:tx>
            <c:strRef>
              <c:f>TonB!$A$134</c:f>
              <c:strCache>
                <c:ptCount val="1"/>
                <c:pt idx="0">
                  <c:v>exbD(Xoo2298) control</c:v>
                </c:pt>
              </c:strCache>
            </c:strRef>
          </c:tx>
          <c:spPr>
            <a:ln w="12700">
              <a:solidFill>
                <a:srgbClr val="FF0000"/>
              </a:solidFill>
              <a:prstDash val="lgDash"/>
            </a:ln>
          </c:spPr>
          <c:marker>
            <c:symbol val="diamond"/>
            <c:size val="5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cat>
            <c:numRef>
              <c:f>TonB!$B$91:$H$91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30</c:v>
                </c:pt>
                <c:pt idx="5">
                  <c:v>45</c:v>
                </c:pt>
                <c:pt idx="6">
                  <c:v>60</c:v>
                </c:pt>
              </c:numCache>
            </c:numRef>
          </c:cat>
          <c:val>
            <c:numRef>
              <c:f>TonB!$B$134:$H$134</c:f>
              <c:numCache>
                <c:formatCode>General</c:formatCode>
                <c:ptCount val="7"/>
                <c:pt idx="0">
                  <c:v>1</c:v>
                </c:pt>
                <c:pt idx="1">
                  <c:v>1.065219107777339</c:v>
                </c:pt>
                <c:pt idx="2">
                  <c:v>0.95298065534938803</c:v>
                </c:pt>
                <c:pt idx="3">
                  <c:v>1.1206869324911171</c:v>
                </c:pt>
                <c:pt idx="4">
                  <c:v>1.079628898539281</c:v>
                </c:pt>
                <c:pt idx="5">
                  <c:v>0.95392814844058404</c:v>
                </c:pt>
                <c:pt idx="6">
                  <c:v>0.84220292143703102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7125632"/>
        <c:axId val="67127552"/>
      </c:lineChart>
      <c:catAx>
        <c:axId val="671256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defRPr>
            </a:pPr>
            <a:endParaRPr lang="en-US"/>
          </a:p>
        </c:txPr>
        <c:crossAx val="67127552"/>
        <c:crosses val="autoZero"/>
        <c:auto val="1"/>
        <c:lblAlgn val="ctr"/>
        <c:lblOffset val="100"/>
        <c:noMultiLvlLbl val="0"/>
      </c:catAx>
      <c:valAx>
        <c:axId val="6712755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defRPr>
            </a:pPr>
            <a:endParaRPr lang="en-US"/>
          </a:p>
        </c:txPr>
        <c:crossAx val="67125632"/>
        <c:crosses val="autoZero"/>
        <c:crossBetween val="between"/>
        <c:majorUnit val="1"/>
      </c:valAx>
    </c:plotArea>
    <c:legend>
      <c:legendPos val="r"/>
      <c:layout>
        <c:manualLayout>
          <c:xMode val="edge"/>
          <c:yMode val="edge"/>
          <c:x val="0.47492463404982299"/>
          <c:y val="0.33192256729449798"/>
          <c:w val="0.31439076537115801"/>
          <c:h val="0.64467930190294997"/>
        </c:manualLayout>
      </c:layout>
      <c:overlay val="0"/>
      <c:txPr>
        <a:bodyPr/>
        <a:lstStyle/>
        <a:p>
          <a:pPr>
            <a:defRPr sz="800" i="1"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19398-829A-4FE9-B8F6-065630817ED9}" type="datetimeFigureOut">
              <a:rPr lang="ko-KR" altLang="en-US" smtClean="0"/>
              <a:t>2016-04-28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C7092-E695-4DD5-8F71-C4941DEAD8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516717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19398-829A-4FE9-B8F6-065630817ED9}" type="datetimeFigureOut">
              <a:rPr lang="ko-KR" altLang="en-US" smtClean="0"/>
              <a:t>2016-04-28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C7092-E695-4DD5-8F71-C4941DEAD8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206090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19398-829A-4FE9-B8F6-065630817ED9}" type="datetimeFigureOut">
              <a:rPr lang="ko-KR" altLang="en-US" smtClean="0"/>
              <a:t>2016-04-28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C7092-E695-4DD5-8F71-C4941DEAD8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08131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19398-829A-4FE9-B8F6-065630817ED9}" type="datetimeFigureOut">
              <a:rPr lang="ko-KR" altLang="en-US" smtClean="0"/>
              <a:t>2016-04-28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C7092-E695-4DD5-8F71-C4941DEAD8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661971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19398-829A-4FE9-B8F6-065630817ED9}" type="datetimeFigureOut">
              <a:rPr lang="ko-KR" altLang="en-US" smtClean="0"/>
              <a:t>2016-04-28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C7092-E695-4DD5-8F71-C4941DEAD8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458475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19398-829A-4FE9-B8F6-065630817ED9}" type="datetimeFigureOut">
              <a:rPr lang="ko-KR" altLang="en-US" smtClean="0"/>
              <a:t>2016-04-28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C7092-E695-4DD5-8F71-C4941DEAD8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046490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19398-829A-4FE9-B8F6-065630817ED9}" type="datetimeFigureOut">
              <a:rPr lang="ko-KR" altLang="en-US" smtClean="0"/>
              <a:t>2016-04-28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C7092-E695-4DD5-8F71-C4941DEAD8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3165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19398-829A-4FE9-B8F6-065630817ED9}" type="datetimeFigureOut">
              <a:rPr lang="ko-KR" altLang="en-US" smtClean="0"/>
              <a:t>2016-04-28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C7092-E695-4DD5-8F71-C4941DEAD8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567334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19398-829A-4FE9-B8F6-065630817ED9}" type="datetimeFigureOut">
              <a:rPr lang="ko-KR" altLang="en-US" smtClean="0"/>
              <a:t>2016-04-28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C7092-E695-4DD5-8F71-C4941DEAD8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08135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19398-829A-4FE9-B8F6-065630817ED9}" type="datetimeFigureOut">
              <a:rPr lang="ko-KR" altLang="en-US" smtClean="0"/>
              <a:t>2016-04-28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C7092-E695-4DD5-8F71-C4941DEAD8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3414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19398-829A-4FE9-B8F6-065630817ED9}" type="datetimeFigureOut">
              <a:rPr lang="ko-KR" altLang="en-US" smtClean="0"/>
              <a:t>2016-04-28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C7092-E695-4DD5-8F71-C4941DEAD8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33609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A19398-829A-4FE9-B8F6-065630817ED9}" type="datetimeFigureOut">
              <a:rPr lang="ko-KR" altLang="en-US" smtClean="0"/>
              <a:t>2016-04-28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C7092-E695-4DD5-8F71-C4941DEAD8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92626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64895" y="316081"/>
            <a:ext cx="6768231" cy="2824887"/>
            <a:chOff x="839740" y="2132856"/>
            <a:chExt cx="6036516" cy="2824887"/>
          </a:xfrm>
        </p:grpSpPr>
        <p:graphicFrame>
          <p:nvGraphicFramePr>
            <p:cNvPr id="3" name="차트 2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724402595"/>
                </p:ext>
              </p:extLst>
            </p:nvPr>
          </p:nvGraphicFramePr>
          <p:xfrm>
            <a:off x="971600" y="2132856"/>
            <a:ext cx="5904656" cy="273311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4" name="TextBox 3"/>
            <p:cNvSpPr txBox="1"/>
            <p:nvPr/>
          </p:nvSpPr>
          <p:spPr>
            <a:xfrm rot="16200000">
              <a:off x="459312" y="3578321"/>
              <a:ext cx="994183" cy="2333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dirty="0" smtClean="0">
                  <a:latin typeface="Arial Unicode MS" panose="020B0604020202020204" pitchFamily="50" charset="-127"/>
                  <a:ea typeface="Arial Unicode MS" panose="020B0604020202020204" pitchFamily="50" charset="-127"/>
                  <a:cs typeface="Arial Unicode MS" panose="020B0604020202020204" pitchFamily="50" charset="-127"/>
                </a:rPr>
                <a:t>Fold Change</a:t>
              </a:r>
              <a:endParaRPr lang="ko-KR" altLang="en-US" sz="1100" dirty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087700" y="4696133"/>
              <a:ext cx="44492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dirty="0" smtClean="0">
                  <a:latin typeface="Arial Unicode MS" panose="020B0604020202020204" pitchFamily="50" charset="-127"/>
                  <a:ea typeface="Arial Unicode MS" panose="020B0604020202020204" pitchFamily="50" charset="-127"/>
                  <a:cs typeface="Arial Unicode MS" panose="020B0604020202020204" pitchFamily="50" charset="-127"/>
                </a:rPr>
                <a:t>Time</a:t>
              </a:r>
              <a:endParaRPr lang="ko-KR" altLang="en-US" sz="1100" dirty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endParaRPr>
            </a:p>
          </p:txBody>
        </p:sp>
      </p:grpSp>
      <p:grpSp>
        <p:nvGrpSpPr>
          <p:cNvPr id="9" name="그룹 8"/>
          <p:cNvGrpSpPr/>
          <p:nvPr/>
        </p:nvGrpSpPr>
        <p:grpSpPr>
          <a:xfrm>
            <a:off x="4606411" y="304322"/>
            <a:ext cx="5743481" cy="2807922"/>
            <a:chOff x="70640" y="3573016"/>
            <a:chExt cx="5743481" cy="2807922"/>
          </a:xfrm>
        </p:grpSpPr>
        <p:graphicFrame>
          <p:nvGraphicFramePr>
            <p:cNvPr id="6" name="차트 5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965984672"/>
                </p:ext>
              </p:extLst>
            </p:nvPr>
          </p:nvGraphicFramePr>
          <p:xfrm>
            <a:off x="251520" y="3573016"/>
            <a:ext cx="5562601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7" name="TextBox 6"/>
            <p:cNvSpPr txBox="1"/>
            <p:nvPr/>
          </p:nvSpPr>
          <p:spPr>
            <a:xfrm rot="16200000">
              <a:off x="-295647" y="5163439"/>
              <a:ext cx="99418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dirty="0" smtClean="0">
                  <a:latin typeface="Arial Unicode MS" panose="020B0604020202020204" pitchFamily="50" charset="-127"/>
                  <a:ea typeface="Arial Unicode MS" panose="020B0604020202020204" pitchFamily="50" charset="-127"/>
                  <a:cs typeface="Arial Unicode MS" panose="020B0604020202020204" pitchFamily="50" charset="-127"/>
                </a:rPr>
                <a:t>Fold Change</a:t>
              </a:r>
              <a:endParaRPr lang="ko-KR" altLang="en-US" sz="1100" dirty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620405" y="6119328"/>
              <a:ext cx="49885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dirty="0" smtClean="0">
                  <a:latin typeface="Arial Unicode MS" panose="020B0604020202020204" pitchFamily="50" charset="-127"/>
                  <a:ea typeface="Arial Unicode MS" panose="020B0604020202020204" pitchFamily="50" charset="-127"/>
                  <a:cs typeface="Arial Unicode MS" panose="020B0604020202020204" pitchFamily="50" charset="-127"/>
                </a:rPr>
                <a:t>Time</a:t>
              </a:r>
              <a:endParaRPr lang="ko-KR" altLang="en-US" sz="1100" dirty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endParaRPr>
            </a:p>
          </p:txBody>
        </p:sp>
      </p:grpSp>
      <p:grpSp>
        <p:nvGrpSpPr>
          <p:cNvPr id="13" name="그룹 12"/>
          <p:cNvGrpSpPr/>
          <p:nvPr/>
        </p:nvGrpSpPr>
        <p:grpSpPr>
          <a:xfrm>
            <a:off x="100371" y="3140968"/>
            <a:ext cx="5191709" cy="2952328"/>
            <a:chOff x="179513" y="3645024"/>
            <a:chExt cx="5191709" cy="2952328"/>
          </a:xfrm>
        </p:grpSpPr>
        <p:graphicFrame>
          <p:nvGraphicFramePr>
            <p:cNvPr id="10" name="차트 9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090513820"/>
                </p:ext>
              </p:extLst>
            </p:nvPr>
          </p:nvGraphicFramePr>
          <p:xfrm>
            <a:off x="340964" y="3645024"/>
            <a:ext cx="5030258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1" name="TextBox 10"/>
            <p:cNvSpPr txBox="1"/>
            <p:nvPr/>
          </p:nvSpPr>
          <p:spPr>
            <a:xfrm rot="16200000">
              <a:off x="-186774" y="5203789"/>
              <a:ext cx="99418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dirty="0" smtClean="0">
                  <a:latin typeface="Arial Unicode MS" panose="020B0604020202020204" pitchFamily="50" charset="-127"/>
                  <a:ea typeface="Arial Unicode MS" panose="020B0604020202020204" pitchFamily="50" charset="-127"/>
                  <a:cs typeface="Arial Unicode MS" panose="020B0604020202020204" pitchFamily="50" charset="-127"/>
                </a:rPr>
                <a:t>Fold Change</a:t>
              </a:r>
              <a:endParaRPr lang="ko-KR" altLang="en-US" sz="1100" dirty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912810" y="6335742"/>
              <a:ext cx="49885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dirty="0" smtClean="0">
                  <a:latin typeface="Arial Unicode MS" panose="020B0604020202020204" pitchFamily="50" charset="-127"/>
                  <a:ea typeface="Arial Unicode MS" panose="020B0604020202020204" pitchFamily="50" charset="-127"/>
                  <a:cs typeface="Arial Unicode MS" panose="020B0604020202020204" pitchFamily="50" charset="-127"/>
                </a:rPr>
                <a:t>Time</a:t>
              </a:r>
              <a:endParaRPr lang="ko-KR" altLang="en-US" sz="1100" dirty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endParaRPr>
            </a:p>
          </p:txBody>
        </p:sp>
      </p:grpSp>
      <p:grpSp>
        <p:nvGrpSpPr>
          <p:cNvPr id="17" name="그룹 16"/>
          <p:cNvGrpSpPr/>
          <p:nvPr/>
        </p:nvGrpSpPr>
        <p:grpSpPr>
          <a:xfrm>
            <a:off x="4726246" y="3171780"/>
            <a:ext cx="5390370" cy="2818528"/>
            <a:chOff x="3293204" y="3948718"/>
            <a:chExt cx="5390370" cy="2818528"/>
          </a:xfrm>
        </p:grpSpPr>
        <p:graphicFrame>
          <p:nvGraphicFramePr>
            <p:cNvPr id="14" name="차트 1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552958762"/>
                </p:ext>
              </p:extLst>
            </p:nvPr>
          </p:nvGraphicFramePr>
          <p:xfrm>
            <a:off x="3563888" y="3948718"/>
            <a:ext cx="5119686" cy="271389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15" name="TextBox 14"/>
            <p:cNvSpPr txBox="1"/>
            <p:nvPr/>
          </p:nvSpPr>
          <p:spPr>
            <a:xfrm rot="16200000">
              <a:off x="2926917" y="5347805"/>
              <a:ext cx="99418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dirty="0" smtClean="0">
                  <a:latin typeface="Arial Unicode MS" panose="020B0604020202020204" pitchFamily="50" charset="-127"/>
                  <a:ea typeface="Arial Unicode MS" panose="020B0604020202020204" pitchFamily="50" charset="-127"/>
                  <a:cs typeface="Arial Unicode MS" panose="020B0604020202020204" pitchFamily="50" charset="-127"/>
                </a:rPr>
                <a:t>Fold Change</a:t>
              </a:r>
              <a:endParaRPr lang="ko-KR" altLang="en-US" sz="1100" dirty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702882" y="6505636"/>
              <a:ext cx="49885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dirty="0" smtClean="0">
                  <a:latin typeface="Arial Unicode MS" panose="020B0604020202020204" pitchFamily="50" charset="-127"/>
                  <a:ea typeface="Arial Unicode MS" panose="020B0604020202020204" pitchFamily="50" charset="-127"/>
                  <a:cs typeface="Arial Unicode MS" panose="020B0604020202020204" pitchFamily="50" charset="-127"/>
                </a:rPr>
                <a:t>Time</a:t>
              </a:r>
              <a:endParaRPr lang="ko-KR" altLang="en-US" sz="1100" dirty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252831" y="692696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(A)</a:t>
            </a:r>
            <a:endParaRPr lang="ko-KR" altLang="en-US" dirty="0"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791011" y="701988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(B)</a:t>
            </a:r>
            <a:endParaRPr lang="ko-KR" altLang="en-US" dirty="0"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50309" y="3491716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(C)</a:t>
            </a:r>
            <a:endParaRPr lang="ko-KR" altLang="en-US" dirty="0"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778187" y="3491716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(D)</a:t>
            </a:r>
            <a:endParaRPr lang="ko-KR" altLang="en-US" dirty="0"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684" y="828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Figure S3</a:t>
            </a:r>
            <a:endParaRPr lang="ko-KR" altLang="en-US" dirty="0"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46076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910</TotalTime>
  <Words>26</Words>
  <Application>Microsoft Office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테마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rdausr</dc:creator>
  <cp:lastModifiedBy>Banua, Arvin</cp:lastModifiedBy>
  <cp:revision>25</cp:revision>
  <dcterms:created xsi:type="dcterms:W3CDTF">2016-01-26T07:31:38Z</dcterms:created>
  <dcterms:modified xsi:type="dcterms:W3CDTF">2016-04-28T09:52:42Z</dcterms:modified>
</cp:coreProperties>
</file>