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customXml/itemProps8.xml" ContentType="application/vnd.openxmlformats-officedocument.customXmlProperties+xml"/>
  <Override PartName="/customXml/itemProps9.xml" ContentType="application/vnd.openxmlformats-officedocument.customXmlProperties+xml"/>
  <Override PartName="/customXml/itemProps10.xml" ContentType="application/vnd.openxmlformats-officedocument.customXmlProperties+xml"/>
  <Override PartName="/customXml/itemProps1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rawings/drawing2.xml" ContentType="application/vnd.openxmlformats-officedocument.drawingml.chartshapes+xml"/>
  <Override PartName="/ppt/charts/chart8.xml" ContentType="application/vnd.openxmlformats-officedocument.drawingml.chart+xml"/>
  <Override PartName="/ppt/drawings/drawing3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9.xml" ContentType="application/vnd.openxmlformats-officedocument.drawingml.chart+xml"/>
  <Override PartName="/ppt/drawings/drawing4.xml" ContentType="application/vnd.openxmlformats-officedocument.drawingml.chartshape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2"/>
  </p:sldMasterIdLst>
  <p:notesMasterIdLst>
    <p:notesMasterId r:id="rId20"/>
  </p:notesMasterIdLst>
  <p:sldIdLst>
    <p:sldId id="262" r:id="rId13"/>
    <p:sldId id="264" r:id="rId14"/>
    <p:sldId id="258" r:id="rId15"/>
    <p:sldId id="259" r:id="rId16"/>
    <p:sldId id="263" r:id="rId17"/>
    <p:sldId id="260" r:id="rId18"/>
    <p:sldId id="261" r:id="rId19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117" d="100"/>
          <a:sy n="117" d="100"/>
        </p:scale>
        <p:origin x="1032" y="-23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customXml" Target="../customXml/item7.xml"/><Relationship Id="rId12" Type="http://schemas.openxmlformats.org/officeDocument/2006/relationships/slideMaster" Target="slideMasters/slideMaster1.xml"/><Relationship Id="rId17" Type="http://schemas.openxmlformats.org/officeDocument/2006/relationships/slide" Target="slides/slide5.xml"/><Relationship Id="rId2" Type="http://schemas.openxmlformats.org/officeDocument/2006/relationships/customXml" Target="../customXml/item2.xml"/><Relationship Id="rId16" Type="http://schemas.openxmlformats.org/officeDocument/2006/relationships/slide" Target="slides/slide4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customXml" Target="../customXml/item11.xml"/><Relationship Id="rId24" Type="http://schemas.openxmlformats.org/officeDocument/2006/relationships/tableStyles" Target="tableStyles.xml"/><Relationship Id="rId5" Type="http://schemas.openxmlformats.org/officeDocument/2006/relationships/customXml" Target="../customXml/item5.xml"/><Relationship Id="rId15" Type="http://schemas.openxmlformats.org/officeDocument/2006/relationships/slide" Target="slides/slide3.xml"/><Relationship Id="rId23" Type="http://schemas.openxmlformats.org/officeDocument/2006/relationships/theme" Target="theme/theme1.xml"/><Relationship Id="rId10" Type="http://schemas.openxmlformats.org/officeDocument/2006/relationships/customXml" Target="../customXml/item10.xml"/><Relationship Id="rId19" Type="http://schemas.openxmlformats.org/officeDocument/2006/relationships/slide" Target="slides/slide7.xml"/><Relationship Id="rId4" Type="http://schemas.openxmlformats.org/officeDocument/2006/relationships/customXml" Target="../customXml/item4.xml"/><Relationship Id="rId9" Type="http://schemas.openxmlformats.org/officeDocument/2006/relationships/customXml" Target="../customXml/item9.xml"/><Relationship Id="rId14" Type="http://schemas.openxmlformats.org/officeDocument/2006/relationships/slide" Target="slides/slide2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davy0_000\Documents\UW\Experiments\PEG-NB%20Hydrogel%20Characterization\usphere%20Scaleup\7-2-12_DGB&amp;NNTL%204X%20Scaleup%20Microsphere%20Diamete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y0_000\Documents\UW\Experiments\PEG-NB%20Hydrogel%20Characterization\usphere%20Scaleup\7-2-12_DGB&amp;NNTL%204X%20Scaleup%20Microsphere%20Diameter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y0_000\Documents\UW\Experiments\VEGF%20Binding%20Experiments\2014-05-06_VEGF%20Bind&amp;Rel%20Degradable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y0_000\Documents\UW\Experiments\VEGF%20Binding%20Experiments\2014-05-06_VEGF%20Bind&amp;Rel%20Degradable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y0_000\Documents\UW\Experiments\VEGF%20Binding%20Experiments\2014-05-06_VEGF%20Bind&amp;Rel%20Degradable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davy0_000\Documents\UW\Undergrad%20Projects\MM%20Project\Degradable%20VBP%20Microsphere%20Data%202014.xlsx" TargetMode="Externa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davy0_000\Documents\UW\Undergrad%20Projects\MM%20Project\Degradable%20VBP%20Microsphere%20Data%202014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davy0_000\Documents\UW\Experiments\VEGFR%20Activation%20Experiments\DB_2015-06-25_pVEGFR2%20ELISA%20Full%20Experiment%202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C:\Users\davy0_000\Documents\UW\Undergrad%20Projects\CE%20Project\DB_2014-08-14%20mouse%20VEGF164%20Sequestering%20to%20T-VBP%20Microsphe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5048378853633396"/>
          <c:y val="5.241982854126237E-2"/>
          <c:w val="0.73928800360350999"/>
          <c:h val="0.77177845687136137"/>
        </c:manualLayout>
      </c:layout>
      <c:barChart>
        <c:barDir val="col"/>
        <c:grouping val="clustered"/>
        <c:varyColors val="0"/>
        <c:ser>
          <c:idx val="0"/>
          <c:order val="0"/>
          <c:tx>
            <c:v>Vortex</c:v>
          </c:tx>
          <c:spPr>
            <a:noFill/>
          </c:spPr>
          <c:invertIfNegative val="0"/>
          <c:trendline>
            <c:spPr>
              <a:ln w="25400" cmpd="sng">
                <a:solidFill>
                  <a:schemeClr val="tx1"/>
                </a:solidFill>
                <a:prstDash val="dash"/>
              </a:ln>
            </c:spPr>
            <c:trendlineType val="movingAvg"/>
            <c:period val="2"/>
            <c:dispRSqr val="0"/>
            <c:dispEq val="0"/>
          </c:trendline>
          <c:cat>
            <c:strRef>
              <c:f>Vortex!$A$2:$A$22</c:f>
              <c:strCache>
                <c:ptCount val="21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More</c:v>
                </c:pt>
              </c:strCache>
            </c:strRef>
          </c:cat>
          <c:val>
            <c:numRef>
              <c:f>Vortex!$C$2:$C$22</c:f>
              <c:numCache>
                <c:formatCode>General</c:formatCode>
                <c:ptCount val="21"/>
                <c:pt idx="0">
                  <c:v>7.7674768228514161E-3</c:v>
                </c:pt>
                <c:pt idx="1">
                  <c:v>1.6036081182660988E-2</c:v>
                </c:pt>
                <c:pt idx="2">
                  <c:v>2.6309195690303183E-2</c:v>
                </c:pt>
                <c:pt idx="3">
                  <c:v>9.1205211726384364E-2</c:v>
                </c:pt>
                <c:pt idx="4">
                  <c:v>0.13029315960912052</c:v>
                </c:pt>
                <c:pt idx="5">
                  <c:v>0.12352793786018541</c:v>
                </c:pt>
                <c:pt idx="6">
                  <c:v>0.13329992483086944</c:v>
                </c:pt>
                <c:pt idx="7">
                  <c:v>0.10623903783512904</c:v>
                </c:pt>
                <c:pt idx="8">
                  <c:v>9.2708594337258837E-2</c:v>
                </c:pt>
                <c:pt idx="9">
                  <c:v>6.5146579804560262E-2</c:v>
                </c:pt>
                <c:pt idx="10">
                  <c:v>5.6627411676271611E-2</c:v>
                </c:pt>
                <c:pt idx="11">
                  <c:v>4.2345276872964167E-2</c:v>
                </c:pt>
                <c:pt idx="12">
                  <c:v>3.1320471059884739E-2</c:v>
                </c:pt>
                <c:pt idx="13">
                  <c:v>1.9543973941368076E-2</c:v>
                </c:pt>
                <c:pt idx="14">
                  <c:v>1.578551741418191E-2</c:v>
                </c:pt>
                <c:pt idx="15">
                  <c:v>1.3029315960912053E-2</c:v>
                </c:pt>
                <c:pt idx="16">
                  <c:v>7.7674768228514161E-3</c:v>
                </c:pt>
                <c:pt idx="17">
                  <c:v>8.0180405913304938E-3</c:v>
                </c:pt>
                <c:pt idx="18">
                  <c:v>2.0045101478326235E-3</c:v>
                </c:pt>
                <c:pt idx="19">
                  <c:v>1.7539463793535455E-3</c:v>
                </c:pt>
                <c:pt idx="20">
                  <c:v>9.2708594337258827E-3</c:v>
                </c:pt>
              </c:numCache>
            </c:numRef>
          </c:val>
        </c:ser>
        <c:ser>
          <c:idx val="1"/>
          <c:order val="1"/>
          <c:tx>
            <c:v>40W</c:v>
          </c:tx>
          <c:spPr>
            <a:noFill/>
          </c:spPr>
          <c:invertIfNegative val="0"/>
          <c:trendline>
            <c:spPr>
              <a:ln w="25400" cmpd="sng">
                <a:solidFill>
                  <a:schemeClr val="tx2">
                    <a:lumMod val="60000"/>
                    <a:lumOff val="40000"/>
                  </a:schemeClr>
                </a:solidFill>
              </a:ln>
            </c:spPr>
            <c:trendlineType val="movingAvg"/>
            <c:period val="2"/>
            <c:dispRSqr val="0"/>
            <c:dispEq val="0"/>
          </c:trendline>
          <c:val>
            <c:numRef>
              <c:f>'40W hist'!$C$2:$C$22</c:f>
              <c:numCache>
                <c:formatCode>General</c:formatCode>
                <c:ptCount val="21"/>
                <c:pt idx="0">
                  <c:v>1.6018907563025209E-2</c:v>
                </c:pt>
                <c:pt idx="1">
                  <c:v>4.8319327731092439E-2</c:v>
                </c:pt>
                <c:pt idx="2">
                  <c:v>8.0357142857142863E-2</c:v>
                </c:pt>
                <c:pt idx="3">
                  <c:v>0.15598739495798319</c:v>
                </c:pt>
                <c:pt idx="4">
                  <c:v>0.14311974789915966</c:v>
                </c:pt>
                <c:pt idx="5">
                  <c:v>0.11974789915966387</c:v>
                </c:pt>
                <c:pt idx="6">
                  <c:v>9.585084033613446E-2</c:v>
                </c:pt>
                <c:pt idx="7">
                  <c:v>6.6439075630252101E-2</c:v>
                </c:pt>
                <c:pt idx="8">
                  <c:v>5.2521008403361345E-2</c:v>
                </c:pt>
                <c:pt idx="9">
                  <c:v>3.9390756302521007E-2</c:v>
                </c:pt>
                <c:pt idx="10">
                  <c:v>3.5189075630252101E-2</c:v>
                </c:pt>
                <c:pt idx="11">
                  <c:v>2.2846638655462184E-2</c:v>
                </c:pt>
                <c:pt idx="12">
                  <c:v>2.1533613445378151E-2</c:v>
                </c:pt>
                <c:pt idx="13">
                  <c:v>1.6281512605042018E-2</c:v>
                </c:pt>
                <c:pt idx="14">
                  <c:v>1.365546218487395E-2</c:v>
                </c:pt>
                <c:pt idx="15">
                  <c:v>1.0241596638655462E-2</c:v>
                </c:pt>
                <c:pt idx="16">
                  <c:v>1.1817226890756302E-2</c:v>
                </c:pt>
                <c:pt idx="17">
                  <c:v>8.6659663865546223E-3</c:v>
                </c:pt>
                <c:pt idx="18">
                  <c:v>6.5651260504201682E-3</c:v>
                </c:pt>
                <c:pt idx="19">
                  <c:v>7.8781512605042014E-3</c:v>
                </c:pt>
                <c:pt idx="20">
                  <c:v>2.7573529411764705E-2</c:v>
                </c:pt>
              </c:numCache>
            </c:numRef>
          </c:val>
        </c:ser>
        <c:ser>
          <c:idx val="2"/>
          <c:order val="2"/>
          <c:tx>
            <c:v>70W</c:v>
          </c:tx>
          <c:spPr>
            <a:noFill/>
          </c:spPr>
          <c:invertIfNegative val="0"/>
          <c:trendline>
            <c:spPr>
              <a:ln w="25400">
                <a:solidFill>
                  <a:srgbClr val="FF0000"/>
                </a:solidFill>
                <a:prstDash val="solid"/>
              </a:ln>
            </c:spPr>
            <c:trendlineType val="movingAvg"/>
            <c:period val="2"/>
            <c:dispRSqr val="0"/>
            <c:dispEq val="0"/>
          </c:trendline>
          <c:val>
            <c:numRef>
              <c:f>'70W hist'!$C$2:$C$22</c:f>
              <c:numCache>
                <c:formatCode>General</c:formatCode>
                <c:ptCount val="21"/>
                <c:pt idx="0">
                  <c:v>1.0684798445847498E-2</c:v>
                </c:pt>
                <c:pt idx="1">
                  <c:v>2.8169014084507043E-2</c:v>
                </c:pt>
                <c:pt idx="2">
                  <c:v>5.3423992229237494E-2</c:v>
                </c:pt>
                <c:pt idx="3">
                  <c:v>9.033511413307431E-2</c:v>
                </c:pt>
                <c:pt idx="4">
                  <c:v>0.10636231180184555</c:v>
                </c:pt>
                <c:pt idx="5">
                  <c:v>8.3050024283632826E-2</c:v>
                </c:pt>
                <c:pt idx="6">
                  <c:v>8.0621661000485678E-2</c:v>
                </c:pt>
                <c:pt idx="7">
                  <c:v>7.4793589120932494E-2</c:v>
                </c:pt>
                <c:pt idx="8">
                  <c:v>5.5852355512384655E-2</c:v>
                </c:pt>
                <c:pt idx="9">
                  <c:v>5.2938319572608063E-2</c:v>
                </c:pt>
                <c:pt idx="10">
                  <c:v>4.5167557066537155E-2</c:v>
                </c:pt>
                <c:pt idx="11">
                  <c:v>3.885381253035454E-2</c:v>
                </c:pt>
                <c:pt idx="12">
                  <c:v>3.5939776590577947E-2</c:v>
                </c:pt>
                <c:pt idx="13">
                  <c:v>3.3511413307430793E-2</c:v>
                </c:pt>
                <c:pt idx="14">
                  <c:v>3.0597377367654201E-2</c:v>
                </c:pt>
                <c:pt idx="15">
                  <c:v>2.476930548810102E-2</c:v>
                </c:pt>
                <c:pt idx="16">
                  <c:v>2.8654686741136474E-2</c:v>
                </c:pt>
                <c:pt idx="17">
                  <c:v>2.0398251578436135E-2</c:v>
                </c:pt>
                <c:pt idx="18">
                  <c:v>1.3113161728994658E-2</c:v>
                </c:pt>
                <c:pt idx="19">
                  <c:v>1.3113161728994658E-2</c:v>
                </c:pt>
                <c:pt idx="20">
                  <c:v>7.9650315687226803E-2</c:v>
                </c:pt>
              </c:numCache>
            </c:numRef>
          </c:val>
        </c:ser>
        <c:ser>
          <c:idx val="3"/>
          <c:order val="3"/>
          <c:tx>
            <c:v>100W</c:v>
          </c:tx>
          <c:spPr>
            <a:noFill/>
          </c:spPr>
          <c:invertIfNegative val="0"/>
          <c:trendline>
            <c:spPr>
              <a:ln w="19050">
                <a:solidFill>
                  <a:schemeClr val="tx1"/>
                </a:solidFill>
                <a:prstDash val="sysDot"/>
              </a:ln>
            </c:spPr>
            <c:trendlineType val="movingAvg"/>
            <c:period val="2"/>
            <c:dispRSqr val="0"/>
            <c:dispEq val="0"/>
          </c:trendline>
          <c:val>
            <c:numRef>
              <c:f>'100W hist'!$C$2:$C$23</c:f>
              <c:numCache>
                <c:formatCode>General</c:formatCode>
                <c:ptCount val="22"/>
                <c:pt idx="0">
                  <c:v>0</c:v>
                </c:pt>
                <c:pt idx="1">
                  <c:v>3.9387308533916851E-2</c:v>
                </c:pt>
                <c:pt idx="2">
                  <c:v>0.16411378555798686</c:v>
                </c:pt>
                <c:pt idx="3">
                  <c:v>0.16083150984682712</c:v>
                </c:pt>
                <c:pt idx="4">
                  <c:v>0.13457330415754923</c:v>
                </c:pt>
                <c:pt idx="5">
                  <c:v>0.14332603938730853</c:v>
                </c:pt>
                <c:pt idx="6">
                  <c:v>9.9562363238512031E-2</c:v>
                </c:pt>
                <c:pt idx="7">
                  <c:v>9.0809628008752738E-2</c:v>
                </c:pt>
                <c:pt idx="8">
                  <c:v>5.5798687089715533E-2</c:v>
                </c:pt>
                <c:pt idx="9">
                  <c:v>3.9387308533916851E-2</c:v>
                </c:pt>
                <c:pt idx="10">
                  <c:v>1.8599562363238512E-2</c:v>
                </c:pt>
                <c:pt idx="11">
                  <c:v>1.7505470459518599E-2</c:v>
                </c:pt>
                <c:pt idx="12">
                  <c:v>1.0940919037199124E-2</c:v>
                </c:pt>
                <c:pt idx="13">
                  <c:v>7.658643326039387E-3</c:v>
                </c:pt>
                <c:pt idx="14">
                  <c:v>2.1881838074398249E-3</c:v>
                </c:pt>
                <c:pt idx="15">
                  <c:v>4.3763676148796497E-3</c:v>
                </c:pt>
                <c:pt idx="16">
                  <c:v>2.1881838074398249E-3</c:v>
                </c:pt>
                <c:pt idx="17">
                  <c:v>1.0940919037199124E-3</c:v>
                </c:pt>
                <c:pt idx="18">
                  <c:v>4.3763676148796497E-3</c:v>
                </c:pt>
                <c:pt idx="19">
                  <c:v>1.0940919037199124E-3</c:v>
                </c:pt>
                <c:pt idx="20">
                  <c:v>1.0940919037199124E-3</c:v>
                </c:pt>
                <c:pt idx="21">
                  <c:v>1.0940919037199124E-3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65274112"/>
        <c:axId val="1665275744"/>
      </c:barChart>
      <c:catAx>
        <c:axId val="16652741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200"/>
                </a:pPr>
                <a:r>
                  <a:rPr lang="en-US" sz="1200"/>
                  <a:t>Microsphere Diameter (um)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000"/>
            </a:pPr>
            <a:endParaRPr lang="en-US"/>
          </a:p>
        </c:txPr>
        <c:crossAx val="1665275744"/>
        <c:crosses val="autoZero"/>
        <c:auto val="1"/>
        <c:lblAlgn val="ctr"/>
        <c:lblOffset val="100"/>
        <c:noMultiLvlLbl val="0"/>
      </c:catAx>
      <c:valAx>
        <c:axId val="16652757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Relative Frequency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1665274112"/>
        <c:crosses val="autoZero"/>
        <c:crossBetween val="between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54074413346846506"/>
          <c:y val="2.6834110325444447E-3"/>
          <c:w val="0.45650559150403219"/>
          <c:h val="0.56970399946465611"/>
        </c:manualLayout>
      </c:layout>
      <c:overlay val="0"/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'Summary of Results'!$C$3:$C$6</c:f>
                <c:numCache>
                  <c:formatCode>General</c:formatCode>
                  <c:ptCount val="4"/>
                  <c:pt idx="0">
                    <c:v>3.7330213863447215</c:v>
                  </c:pt>
                  <c:pt idx="1">
                    <c:v>5.2841818030156009</c:v>
                  </c:pt>
                  <c:pt idx="2">
                    <c:v>7.4888236504769949</c:v>
                  </c:pt>
                  <c:pt idx="3">
                    <c:v>3.0011153610003203</c:v>
                  </c:pt>
                </c:numCache>
              </c:numRef>
            </c:plus>
            <c:minus>
              <c:numRef>
                <c:f>'Summary of Results'!$C$3:$C$6</c:f>
                <c:numCache>
                  <c:formatCode>General</c:formatCode>
                  <c:ptCount val="4"/>
                  <c:pt idx="0">
                    <c:v>3.7330213863447215</c:v>
                  </c:pt>
                  <c:pt idx="1">
                    <c:v>5.2841818030156009</c:v>
                  </c:pt>
                  <c:pt idx="2">
                    <c:v>7.4888236504769949</c:v>
                  </c:pt>
                  <c:pt idx="3">
                    <c:v>3.0011153610003203</c:v>
                  </c:pt>
                </c:numCache>
              </c:numRef>
            </c:minus>
          </c:errBars>
          <c:cat>
            <c:strRef>
              <c:f>'Summary of Results'!$A$3:$A$6</c:f>
              <c:strCache>
                <c:ptCount val="4"/>
                <c:pt idx="0">
                  <c:v>Vortexed</c:v>
                </c:pt>
                <c:pt idx="1">
                  <c:v>40W</c:v>
                </c:pt>
                <c:pt idx="2">
                  <c:v>70W</c:v>
                </c:pt>
                <c:pt idx="3">
                  <c:v>100W</c:v>
                </c:pt>
              </c:strCache>
            </c:strRef>
          </c:cat>
          <c:val>
            <c:numRef>
              <c:f>'Summary of Results'!$B$3:$B$6</c:f>
              <c:numCache>
                <c:formatCode>General</c:formatCode>
                <c:ptCount val="4"/>
                <c:pt idx="0">
                  <c:v>7.4839931854718333</c:v>
                </c:pt>
                <c:pt idx="1">
                  <c:v>6.9176033830094621</c:v>
                </c:pt>
                <c:pt idx="2">
                  <c:v>9.7242986814940195</c:v>
                </c:pt>
                <c:pt idx="3">
                  <c:v>4.5385129417051164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665280096"/>
        <c:axId val="1665280640"/>
      </c:barChart>
      <c:catAx>
        <c:axId val="166528009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dirty="0" smtClean="0"/>
                  <a:t>Sonication</a:t>
                </a:r>
                <a:r>
                  <a:rPr lang="en-US" sz="1200" baseline="0" dirty="0" smtClean="0"/>
                  <a:t> Power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0.52902835787814306"/>
              <c:y val="0.85838361265733953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200" b="1"/>
            </a:pPr>
            <a:endParaRPr lang="en-US"/>
          </a:p>
        </c:txPr>
        <c:crossAx val="1665280640"/>
        <c:crosses val="autoZero"/>
        <c:auto val="1"/>
        <c:lblAlgn val="ctr"/>
        <c:lblOffset val="100"/>
        <c:noMultiLvlLbl val="0"/>
      </c:catAx>
      <c:valAx>
        <c:axId val="1665280640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Mean Microsphere Diameter (um)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1100" b="1"/>
            </a:pPr>
            <a:endParaRPr lang="en-US"/>
          </a:p>
        </c:txPr>
        <c:crossAx val="166528009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8.7970915472932371E-2"/>
          <c:y val="5.6856971924770607E-2"/>
          <c:w val="0.81224627072369726"/>
          <c:h val="0.73153452697675159"/>
        </c:manualLayout>
      </c:layout>
      <c:scatterChart>
        <c:scatterStyle val="lineMarker"/>
        <c:varyColors val="0"/>
        <c:ser>
          <c:idx val="2"/>
          <c:order val="0"/>
          <c:tx>
            <c:v>F-VBP</c:v>
          </c:tx>
          <c:spPr>
            <a:ln w="28575">
              <a:noFill/>
            </a:ln>
          </c:spPr>
          <c:marker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'StDev norm cum mr cor'!$E$7:$P$7</c:f>
                <c:numCache>
                  <c:formatCode>General</c:formatCode>
                  <c:ptCount val="12"/>
                  <c:pt idx="0">
                    <c:v>0.15081989429929588</c:v>
                  </c:pt>
                  <c:pt idx="1">
                    <c:v>0.21641337405667332</c:v>
                  </c:pt>
                  <c:pt idx="2">
                    <c:v>0.26345806315899034</c:v>
                  </c:pt>
                  <c:pt idx="3">
                    <c:v>0.3172211992995449</c:v>
                  </c:pt>
                  <c:pt idx="4">
                    <c:v>0.36361457318146539</c:v>
                  </c:pt>
                  <c:pt idx="5">
                    <c:v>0.40757262824835666</c:v>
                  </c:pt>
                  <c:pt idx="6">
                    <c:v>0.45049293649432043</c:v>
                  </c:pt>
                  <c:pt idx="7">
                    <c:v>0.48800486516366876</c:v>
                  </c:pt>
                  <c:pt idx="8">
                    <c:v>0.52324383286404319</c:v>
                  </c:pt>
                  <c:pt idx="9">
                    <c:v>0.55825872789864772</c:v>
                  </c:pt>
                  <c:pt idx="10">
                    <c:v>0.59271676943461171</c:v>
                  </c:pt>
                  <c:pt idx="11">
                    <c:v>0.62464235406962165</c:v>
                  </c:pt>
                </c:numCache>
              </c:numRef>
            </c:plus>
            <c:minus>
              <c:numRef>
                <c:f>'StDev norm cum mr cor'!$E$7:$P$7</c:f>
                <c:numCache>
                  <c:formatCode>General</c:formatCode>
                  <c:ptCount val="12"/>
                  <c:pt idx="0">
                    <c:v>0.15081989429929588</c:v>
                  </c:pt>
                  <c:pt idx="1">
                    <c:v>0.21641337405667332</c:v>
                  </c:pt>
                  <c:pt idx="2">
                    <c:v>0.26345806315899034</c:v>
                  </c:pt>
                  <c:pt idx="3">
                    <c:v>0.3172211992995449</c:v>
                  </c:pt>
                  <c:pt idx="4">
                    <c:v>0.36361457318146539</c:v>
                  </c:pt>
                  <c:pt idx="5">
                    <c:v>0.40757262824835666</c:v>
                  </c:pt>
                  <c:pt idx="6">
                    <c:v>0.45049293649432043</c:v>
                  </c:pt>
                  <c:pt idx="7">
                    <c:v>0.48800486516366876</c:v>
                  </c:pt>
                  <c:pt idx="8">
                    <c:v>0.52324383286404319</c:v>
                  </c:pt>
                  <c:pt idx="9">
                    <c:v>0.55825872789864772</c:v>
                  </c:pt>
                  <c:pt idx="10">
                    <c:v>0.59271676943461171</c:v>
                  </c:pt>
                  <c:pt idx="11">
                    <c:v>0.62464235406962165</c:v>
                  </c:pt>
                </c:numCache>
              </c:numRef>
            </c:minus>
          </c:errBars>
          <c:xVal>
            <c:numRef>
              <c:f>'Avg norm cum mr cor'!$E$4:$P$4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12</c:v>
                </c:pt>
                <c:pt idx="9">
                  <c:v>13</c:v>
                </c:pt>
                <c:pt idx="10">
                  <c:v>15</c:v>
                </c:pt>
                <c:pt idx="11">
                  <c:v>17</c:v>
                </c:pt>
              </c:numCache>
            </c:numRef>
          </c:xVal>
          <c:yVal>
            <c:numRef>
              <c:f>'Avg norm cum mr cor'!$E$8:$P$8</c:f>
              <c:numCache>
                <c:formatCode>General</c:formatCode>
                <c:ptCount val="12"/>
                <c:pt idx="0">
                  <c:v>0.6163285379633453</c:v>
                </c:pt>
                <c:pt idx="1">
                  <c:v>0.76677987804877989</c:v>
                </c:pt>
                <c:pt idx="2">
                  <c:v>0.8484171971889205</c:v>
                </c:pt>
                <c:pt idx="3">
                  <c:v>1.2504334194570754</c:v>
                </c:pt>
                <c:pt idx="4">
                  <c:v>1.3152808943089422</c:v>
                </c:pt>
                <c:pt idx="5">
                  <c:v>1.3739290926002476</c:v>
                </c:pt>
                <c:pt idx="6">
                  <c:v>1.4087606758991311</c:v>
                </c:pt>
                <c:pt idx="7">
                  <c:v>1.4286719960038574</c:v>
                </c:pt>
                <c:pt idx="8">
                  <c:v>1.4574703906572957</c:v>
                </c:pt>
                <c:pt idx="9">
                  <c:v>1.465770955629047</c:v>
                </c:pt>
                <c:pt idx="10">
                  <c:v>1.481364747829681</c:v>
                </c:pt>
                <c:pt idx="11">
                  <c:v>1.4836868816315274</c:v>
                </c:pt>
              </c:numCache>
            </c:numRef>
          </c:yVal>
          <c:smooth val="0"/>
        </c:ser>
        <c:ser>
          <c:idx val="0"/>
          <c:order val="1"/>
          <c:tx>
            <c:v>F-Scramble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'StDev norm cum mr cor'!$E$8:$P$8</c:f>
                <c:numCache>
                  <c:formatCode>General</c:formatCode>
                  <c:ptCount val="12"/>
                  <c:pt idx="0">
                    <c:v>0.14476237016041033</c:v>
                  </c:pt>
                  <c:pt idx="1">
                    <c:v>0.20788953408278171</c:v>
                  </c:pt>
                  <c:pt idx="2">
                    <c:v>0.25949939599819283</c:v>
                  </c:pt>
                  <c:pt idx="3">
                    <c:v>0.30280786259493858</c:v>
                  </c:pt>
                  <c:pt idx="4">
                    <c:v>0.34201436725689405</c:v>
                  </c:pt>
                  <c:pt idx="5">
                    <c:v>0.37730775554392021</c:v>
                  </c:pt>
                  <c:pt idx="6">
                    <c:v>0.40789873650392344</c:v>
                  </c:pt>
                  <c:pt idx="7">
                    <c:v>0.43599992113055624</c:v>
                  </c:pt>
                  <c:pt idx="8">
                    <c:v>0.46187881319876878</c:v>
                  </c:pt>
                  <c:pt idx="9">
                    <c:v>0.48627007914829012</c:v>
                  </c:pt>
                  <c:pt idx="10">
                    <c:v>0.50868679249363802</c:v>
                  </c:pt>
                  <c:pt idx="11">
                    <c:v>0.53001930731046665</c:v>
                  </c:pt>
                </c:numCache>
              </c:numRef>
            </c:plus>
            <c:minus>
              <c:numRef>
                <c:f>'StDev norm cum mr cor'!$E$8:$P$8</c:f>
                <c:numCache>
                  <c:formatCode>General</c:formatCode>
                  <c:ptCount val="12"/>
                  <c:pt idx="0">
                    <c:v>0.14476237016041033</c:v>
                  </c:pt>
                  <c:pt idx="1">
                    <c:v>0.20788953408278171</c:v>
                  </c:pt>
                  <c:pt idx="2">
                    <c:v>0.25949939599819283</c:v>
                  </c:pt>
                  <c:pt idx="3">
                    <c:v>0.30280786259493858</c:v>
                  </c:pt>
                  <c:pt idx="4">
                    <c:v>0.34201436725689405</c:v>
                  </c:pt>
                  <c:pt idx="5">
                    <c:v>0.37730775554392021</c:v>
                  </c:pt>
                  <c:pt idx="6">
                    <c:v>0.40789873650392344</c:v>
                  </c:pt>
                  <c:pt idx="7">
                    <c:v>0.43599992113055624</c:v>
                  </c:pt>
                  <c:pt idx="8">
                    <c:v>0.46187881319876878</c:v>
                  </c:pt>
                  <c:pt idx="9">
                    <c:v>0.48627007914829012</c:v>
                  </c:pt>
                  <c:pt idx="10">
                    <c:v>0.50868679249363802</c:v>
                  </c:pt>
                  <c:pt idx="11">
                    <c:v>0.53001930731046665</c:v>
                  </c:pt>
                </c:numCache>
              </c:numRef>
            </c:minus>
          </c:errBars>
          <c:xVal>
            <c:numRef>
              <c:f>'Avg norm cum mr cor'!$E$4:$P$4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12</c:v>
                </c:pt>
                <c:pt idx="9">
                  <c:v>13</c:v>
                </c:pt>
                <c:pt idx="10">
                  <c:v>15</c:v>
                </c:pt>
                <c:pt idx="11">
                  <c:v>17</c:v>
                </c:pt>
              </c:numCache>
            </c:numRef>
          </c:xVal>
          <c:yVal>
            <c:numRef>
              <c:f>'Avg norm cum mr cor'!$E$9:$P$9</c:f>
              <c:numCache>
                <c:formatCode>General</c:formatCode>
                <c:ptCount val="12"/>
                <c:pt idx="0">
                  <c:v>0.16429353727435489</c:v>
                </c:pt>
                <c:pt idx="1">
                  <c:v>0.19724453286481913</c:v>
                </c:pt>
                <c:pt idx="2">
                  <c:v>0.23970714138073479</c:v>
                </c:pt>
                <c:pt idx="3">
                  <c:v>0.31350594253823794</c:v>
                </c:pt>
                <c:pt idx="4">
                  <c:v>0.3183164496348343</c:v>
                </c:pt>
                <c:pt idx="5">
                  <c:v>0.3306471441366946</c:v>
                </c:pt>
                <c:pt idx="6">
                  <c:v>0.34029856001102282</c:v>
                </c:pt>
                <c:pt idx="7">
                  <c:v>0.34421563318175452</c:v>
                </c:pt>
                <c:pt idx="8">
                  <c:v>0.35435821276009266</c:v>
                </c:pt>
                <c:pt idx="9">
                  <c:v>0.35693645790271361</c:v>
                </c:pt>
                <c:pt idx="10">
                  <c:v>0.36899098456662438</c:v>
                </c:pt>
                <c:pt idx="11">
                  <c:v>0.37511955353451731</c:v>
                </c:pt>
              </c:numCache>
            </c:numRef>
          </c:yVal>
          <c:smooth val="0"/>
        </c:ser>
        <c:ser>
          <c:idx val="1"/>
          <c:order val="2"/>
          <c:tx>
            <c:v>F-Blank</c:v>
          </c:tx>
          <c:spPr>
            <a:ln w="28575">
              <a:noFill/>
            </a:ln>
          </c:spPr>
          <c:marker>
            <c:spPr>
              <a:solidFill>
                <a:schemeClr val="bg1"/>
              </a:solidFill>
              <a:ln w="15875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'StDev norm cum mr cor'!$E$9:$P$9</c:f>
                <c:numCache>
                  <c:formatCode>General</c:formatCode>
                  <c:ptCount val="12"/>
                  <c:pt idx="0">
                    <c:v>0.10080145540424727</c:v>
                  </c:pt>
                  <c:pt idx="1">
                    <c:v>0.13424602808982117</c:v>
                  </c:pt>
                  <c:pt idx="2">
                    <c:v>0.16784108149308447</c:v>
                  </c:pt>
                  <c:pt idx="3">
                    <c:v>0.20039853264536994</c:v>
                  </c:pt>
                  <c:pt idx="4">
                    <c:v>0.22836224119887541</c:v>
                  </c:pt>
                  <c:pt idx="5">
                    <c:v>0.25231484961624667</c:v>
                  </c:pt>
                  <c:pt idx="6">
                    <c:v>0.27642709722977599</c:v>
                  </c:pt>
                  <c:pt idx="7">
                    <c:v>0.29854483118665243</c:v>
                  </c:pt>
                  <c:pt idx="8">
                    <c:v>0.3265347517966008</c:v>
                  </c:pt>
                  <c:pt idx="9">
                    <c:v>0.35054266825112851</c:v>
                  </c:pt>
                  <c:pt idx="10">
                    <c:v>0.37228974839351137</c:v>
                  </c:pt>
                  <c:pt idx="11">
                    <c:v>0.39280577286727031</c:v>
                  </c:pt>
                </c:numCache>
              </c:numRef>
            </c:plus>
            <c:minus>
              <c:numRef>
                <c:f>'StDev norm cum mr cor'!$E$9:$P$9</c:f>
                <c:numCache>
                  <c:formatCode>General</c:formatCode>
                  <c:ptCount val="12"/>
                  <c:pt idx="0">
                    <c:v>0.10080145540424727</c:v>
                  </c:pt>
                  <c:pt idx="1">
                    <c:v>0.13424602808982117</c:v>
                  </c:pt>
                  <c:pt idx="2">
                    <c:v>0.16784108149308447</c:v>
                  </c:pt>
                  <c:pt idx="3">
                    <c:v>0.20039853264536994</c:v>
                  </c:pt>
                  <c:pt idx="4">
                    <c:v>0.22836224119887541</c:v>
                  </c:pt>
                  <c:pt idx="5">
                    <c:v>0.25231484961624667</c:v>
                  </c:pt>
                  <c:pt idx="6">
                    <c:v>0.27642709722977599</c:v>
                  </c:pt>
                  <c:pt idx="7">
                    <c:v>0.29854483118665243</c:v>
                  </c:pt>
                  <c:pt idx="8">
                    <c:v>0.3265347517966008</c:v>
                  </c:pt>
                  <c:pt idx="9">
                    <c:v>0.35054266825112851</c:v>
                  </c:pt>
                  <c:pt idx="10">
                    <c:v>0.37228974839351137</c:v>
                  </c:pt>
                  <c:pt idx="11">
                    <c:v>0.39280577286727031</c:v>
                  </c:pt>
                </c:numCache>
              </c:numRef>
            </c:minus>
          </c:errBars>
          <c:xVal>
            <c:numRef>
              <c:f>'Avg norm cum mr cor'!$E$4:$P$4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12</c:v>
                </c:pt>
                <c:pt idx="9">
                  <c:v>13</c:v>
                </c:pt>
                <c:pt idx="10">
                  <c:v>15</c:v>
                </c:pt>
                <c:pt idx="11">
                  <c:v>17</c:v>
                </c:pt>
              </c:numCache>
            </c:numRef>
          </c:xVal>
          <c:yVal>
            <c:numRef>
              <c:f>'Avg norm cum mr cor'!$E$10:$P$10</c:f>
              <c:numCache>
                <c:formatCode>General</c:formatCode>
                <c:ptCount val="12"/>
                <c:pt idx="0">
                  <c:v>0.31428292682926762</c:v>
                </c:pt>
                <c:pt idx="1">
                  <c:v>0.35657321551605264</c:v>
                </c:pt>
                <c:pt idx="2">
                  <c:v>0.39736142689816645</c:v>
                </c:pt>
                <c:pt idx="3">
                  <c:v>0.46030777525148048</c:v>
                </c:pt>
                <c:pt idx="4">
                  <c:v>0.46882073859721557</c:v>
                </c:pt>
                <c:pt idx="5">
                  <c:v>0.48374100523632269</c:v>
                </c:pt>
                <c:pt idx="6">
                  <c:v>0.49247510679343992</c:v>
                </c:pt>
                <c:pt idx="7">
                  <c:v>0.50011458936199438</c:v>
                </c:pt>
                <c:pt idx="8">
                  <c:v>0.52069795025492538</c:v>
                </c:pt>
                <c:pt idx="9">
                  <c:v>0.52493054292407249</c:v>
                </c:pt>
                <c:pt idx="10">
                  <c:v>0.52495955284552753</c:v>
                </c:pt>
                <c:pt idx="11">
                  <c:v>0.52900047540305817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65282272"/>
        <c:axId val="1664956704"/>
      </c:scatterChart>
      <c:valAx>
        <c:axId val="16652822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Time (days)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="1"/>
            </a:pPr>
            <a:endParaRPr lang="en-US"/>
          </a:p>
        </c:txPr>
        <c:crossAx val="1664956704"/>
        <c:crosses val="autoZero"/>
        <c:crossBetween val="midCat"/>
      </c:valAx>
      <c:valAx>
        <c:axId val="1664956704"/>
        <c:scaling>
          <c:orientation val="minMax"/>
          <c:max val="2.4"/>
          <c:min val="0"/>
        </c:scaling>
        <c:delete val="0"/>
        <c:axPos val="l"/>
        <c:numFmt formatCode="General" sourceLinked="1"/>
        <c:majorTickMark val="out"/>
        <c:minorTickMark val="none"/>
        <c:tickLblPos val="none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="1"/>
            </a:pPr>
            <a:endParaRPr lang="en-US"/>
          </a:p>
        </c:txPr>
        <c:crossAx val="1665282272"/>
        <c:crosses val="autoZero"/>
        <c:crossBetween val="midCat"/>
      </c:valAx>
      <c:spPr>
        <a:ln>
          <a:noFill/>
        </a:ln>
      </c:spPr>
    </c:plotArea>
    <c:legend>
      <c:legendPos val="t"/>
      <c:layout>
        <c:manualLayout>
          <c:xMode val="edge"/>
          <c:yMode val="edge"/>
          <c:x val="0.14330995576088373"/>
          <c:y val="1.4409483482420431E-2"/>
          <c:w val="0.33964824395855014"/>
          <c:h val="0.20213101510840017"/>
        </c:manualLayout>
      </c:layout>
      <c:overlay val="0"/>
      <c:txPr>
        <a:bodyPr/>
        <a:lstStyle/>
        <a:p>
          <a:pPr>
            <a:defRPr sz="11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247384560598267"/>
          <c:y val="5.196450690252076E-2"/>
          <c:w val="0.81224627072369726"/>
          <c:h val="0.73153452697675159"/>
        </c:manualLayout>
      </c:layout>
      <c:scatterChart>
        <c:scatterStyle val="lineMarker"/>
        <c:varyColors val="0"/>
        <c:ser>
          <c:idx val="2"/>
          <c:order val="0"/>
          <c:tx>
            <c:v>S-VBP</c:v>
          </c:tx>
          <c:spPr>
            <a:ln w="28575">
              <a:noFill/>
            </a:ln>
          </c:spPr>
          <c:marker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'StDev norm cum mr cor'!$E$4:$P$4</c:f>
                <c:numCache>
                  <c:formatCode>General</c:formatCode>
                  <c:ptCount val="12"/>
                  <c:pt idx="0">
                    <c:v>5.7316400019010165E-2</c:v>
                  </c:pt>
                  <c:pt idx="1">
                    <c:v>8.3329942585727734E-2</c:v>
                  </c:pt>
                  <c:pt idx="2">
                    <c:v>0.10310320596919821</c:v>
                  </c:pt>
                  <c:pt idx="3">
                    <c:v>0.1360430583357215</c:v>
                  </c:pt>
                  <c:pt idx="4">
                    <c:v>0.14143523623356349</c:v>
                  </c:pt>
                  <c:pt idx="5">
                    <c:v>0.14953268505347919</c:v>
                  </c:pt>
                  <c:pt idx="6">
                    <c:v>0.16552501525455274</c:v>
                  </c:pt>
                  <c:pt idx="7">
                    <c:v>0.18618055539189901</c:v>
                  </c:pt>
                  <c:pt idx="8">
                    <c:v>0.20664615830660271</c:v>
                  </c:pt>
                  <c:pt idx="9">
                    <c:v>0.22433868118533251</c:v>
                  </c:pt>
                  <c:pt idx="10">
                    <c:v>0.24237671466298927</c:v>
                  </c:pt>
                  <c:pt idx="11">
                    <c:v>0.25896369303685413</c:v>
                  </c:pt>
                </c:numCache>
              </c:numRef>
            </c:plus>
            <c:minus>
              <c:numRef>
                <c:f>'StDev norm cum mr cor'!$E$4:$P$4</c:f>
                <c:numCache>
                  <c:formatCode>General</c:formatCode>
                  <c:ptCount val="12"/>
                  <c:pt idx="0">
                    <c:v>5.7316400019010165E-2</c:v>
                  </c:pt>
                  <c:pt idx="1">
                    <c:v>8.3329942585727734E-2</c:v>
                  </c:pt>
                  <c:pt idx="2">
                    <c:v>0.10310320596919821</c:v>
                  </c:pt>
                  <c:pt idx="3">
                    <c:v>0.1360430583357215</c:v>
                  </c:pt>
                  <c:pt idx="4">
                    <c:v>0.14143523623356349</c:v>
                  </c:pt>
                  <c:pt idx="5">
                    <c:v>0.14953268505347919</c:v>
                  </c:pt>
                  <c:pt idx="6">
                    <c:v>0.16552501525455274</c:v>
                  </c:pt>
                  <c:pt idx="7">
                    <c:v>0.18618055539189901</c:v>
                  </c:pt>
                  <c:pt idx="8">
                    <c:v>0.20664615830660271</c:v>
                  </c:pt>
                  <c:pt idx="9">
                    <c:v>0.22433868118533251</c:v>
                  </c:pt>
                  <c:pt idx="10">
                    <c:v>0.24237671466298927</c:v>
                  </c:pt>
                  <c:pt idx="11">
                    <c:v>0.25896369303685413</c:v>
                  </c:pt>
                </c:numCache>
              </c:numRef>
            </c:minus>
          </c:errBars>
          <c:xVal>
            <c:numRef>
              <c:f>'Avg norm cum mr cor'!$E$4:$P$4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12</c:v>
                </c:pt>
                <c:pt idx="9">
                  <c:v>13</c:v>
                </c:pt>
                <c:pt idx="10">
                  <c:v>15</c:v>
                </c:pt>
                <c:pt idx="11">
                  <c:v>17</c:v>
                </c:pt>
              </c:numCache>
            </c:numRef>
          </c:xVal>
          <c:yVal>
            <c:numRef>
              <c:f>'Avg norm cum mr cor'!$E$5:$P$5</c:f>
              <c:numCache>
                <c:formatCode>General</c:formatCode>
                <c:ptCount val="12"/>
                <c:pt idx="0">
                  <c:v>0.33804694777456196</c:v>
                </c:pt>
                <c:pt idx="1">
                  <c:v>0.50741202631941507</c:v>
                </c:pt>
                <c:pt idx="2">
                  <c:v>0.65585013779798751</c:v>
                </c:pt>
                <c:pt idx="3">
                  <c:v>0.89424577304671282</c:v>
                </c:pt>
                <c:pt idx="4">
                  <c:v>1.0675252445914283</c:v>
                </c:pt>
                <c:pt idx="5">
                  <c:v>1.2350671524045742</c:v>
                </c:pt>
                <c:pt idx="6">
                  <c:v>1.4147960865371358</c:v>
                </c:pt>
                <c:pt idx="7">
                  <c:v>1.6071510713793573</c:v>
                </c:pt>
                <c:pt idx="8">
                  <c:v>2.0220260369298604</c:v>
                </c:pt>
                <c:pt idx="9">
                  <c:v>2.0471495797161352</c:v>
                </c:pt>
                <c:pt idx="10">
                  <c:v>2.0636362064213856</c:v>
                </c:pt>
                <c:pt idx="11">
                  <c:v>2.0732880081300804</c:v>
                </c:pt>
              </c:numCache>
            </c:numRef>
          </c:yVal>
          <c:smooth val="0"/>
        </c:ser>
        <c:ser>
          <c:idx val="0"/>
          <c:order val="1"/>
          <c:tx>
            <c:v>S-Scramble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'StDev norm cum mr cor'!$E$5:$P$5</c:f>
                <c:numCache>
                  <c:formatCode>General</c:formatCode>
                  <c:ptCount val="12"/>
                  <c:pt idx="0">
                    <c:v>7.623518817727859E-2</c:v>
                  </c:pt>
                  <c:pt idx="1">
                    <c:v>0.10286364362248181</c:v>
                  </c:pt>
                  <c:pt idx="2">
                    <c:v>0.11985008994588436</c:v>
                  </c:pt>
                  <c:pt idx="3">
                    <c:v>0.13669818980036383</c:v>
                  </c:pt>
                  <c:pt idx="4">
                    <c:v>0.14904448088975161</c:v>
                  </c:pt>
                  <c:pt idx="5">
                    <c:v>0.16006081909656092</c:v>
                  </c:pt>
                  <c:pt idx="6">
                    <c:v>0.16739055099342917</c:v>
                  </c:pt>
                  <c:pt idx="7">
                    <c:v>0.1753069109175277</c:v>
                  </c:pt>
                  <c:pt idx="8">
                    <c:v>0.18362695883783478</c:v>
                  </c:pt>
                  <c:pt idx="9">
                    <c:v>0.19259553672566787</c:v>
                  </c:pt>
                  <c:pt idx="10">
                    <c:v>0.20157941321994541</c:v>
                  </c:pt>
                  <c:pt idx="11">
                    <c:v>0.21122857628558589</c:v>
                  </c:pt>
                </c:numCache>
              </c:numRef>
            </c:plus>
            <c:minus>
              <c:numRef>
                <c:f>'StDev norm cum mr cor'!$E$5:$P$5</c:f>
                <c:numCache>
                  <c:formatCode>General</c:formatCode>
                  <c:ptCount val="12"/>
                  <c:pt idx="0">
                    <c:v>7.623518817727859E-2</c:v>
                  </c:pt>
                  <c:pt idx="1">
                    <c:v>0.10286364362248181</c:v>
                  </c:pt>
                  <c:pt idx="2">
                    <c:v>0.11985008994588436</c:v>
                  </c:pt>
                  <c:pt idx="3">
                    <c:v>0.13669818980036383</c:v>
                  </c:pt>
                  <c:pt idx="4">
                    <c:v>0.14904448088975161</c:v>
                  </c:pt>
                  <c:pt idx="5">
                    <c:v>0.16006081909656092</c:v>
                  </c:pt>
                  <c:pt idx="6">
                    <c:v>0.16739055099342917</c:v>
                  </c:pt>
                  <c:pt idx="7">
                    <c:v>0.1753069109175277</c:v>
                  </c:pt>
                  <c:pt idx="8">
                    <c:v>0.18362695883783478</c:v>
                  </c:pt>
                  <c:pt idx="9">
                    <c:v>0.19259553672566787</c:v>
                  </c:pt>
                  <c:pt idx="10">
                    <c:v>0.20157941321994541</c:v>
                  </c:pt>
                  <c:pt idx="11">
                    <c:v>0.21122857628558589</c:v>
                  </c:pt>
                </c:numCache>
              </c:numRef>
            </c:minus>
          </c:errBars>
          <c:xVal>
            <c:numRef>
              <c:f>'Avg norm cum mr cor'!$E$4:$P$4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12</c:v>
                </c:pt>
                <c:pt idx="9">
                  <c:v>13</c:v>
                </c:pt>
                <c:pt idx="10">
                  <c:v>15</c:v>
                </c:pt>
                <c:pt idx="11">
                  <c:v>17</c:v>
                </c:pt>
              </c:numCache>
            </c:numRef>
          </c:xVal>
          <c:yVal>
            <c:numRef>
              <c:f>'Avg norm cum mr cor'!$E$6:$P$6</c:f>
              <c:numCache>
                <c:formatCode>General</c:formatCode>
                <c:ptCount val="12"/>
                <c:pt idx="0">
                  <c:v>0.21755514675485665</c:v>
                </c:pt>
                <c:pt idx="1">
                  <c:v>0.31851768292682853</c:v>
                </c:pt>
                <c:pt idx="2">
                  <c:v>0.38901426553672236</c:v>
                </c:pt>
                <c:pt idx="3">
                  <c:v>0.4800717961967747</c:v>
                </c:pt>
                <c:pt idx="4">
                  <c:v>0.52152301570896997</c:v>
                </c:pt>
                <c:pt idx="5">
                  <c:v>0.56658308185200412</c:v>
                </c:pt>
                <c:pt idx="6">
                  <c:v>0.62295129874603739</c:v>
                </c:pt>
                <c:pt idx="7">
                  <c:v>0.65400893619953071</c:v>
                </c:pt>
                <c:pt idx="8">
                  <c:v>0.7153350420283856</c:v>
                </c:pt>
                <c:pt idx="9">
                  <c:v>0.72120372399062893</c:v>
                </c:pt>
                <c:pt idx="10">
                  <c:v>0.73405753066005153</c:v>
                </c:pt>
                <c:pt idx="11">
                  <c:v>0.745958409122226</c:v>
                </c:pt>
              </c:numCache>
            </c:numRef>
          </c:yVal>
          <c:smooth val="0"/>
        </c:ser>
        <c:ser>
          <c:idx val="1"/>
          <c:order val="2"/>
          <c:tx>
            <c:v>S-Blank</c:v>
          </c:tx>
          <c:spPr>
            <a:ln w="28575">
              <a:noFill/>
            </a:ln>
          </c:spPr>
          <c:marker>
            <c:spPr>
              <a:solidFill>
                <a:schemeClr val="bg1"/>
              </a:solidFill>
              <a:ln w="15875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'StDev norm cum mr cor'!$E$6:$P$6</c:f>
                <c:numCache>
                  <c:formatCode>General</c:formatCode>
                  <c:ptCount val="12"/>
                  <c:pt idx="0">
                    <c:v>0.12118751893713861</c:v>
                  </c:pt>
                  <c:pt idx="1">
                    <c:v>0.21595762445144559</c:v>
                  </c:pt>
                  <c:pt idx="2">
                    <c:v>0.27741719086232819</c:v>
                  </c:pt>
                  <c:pt idx="3">
                    <c:v>0.32354145606759976</c:v>
                  </c:pt>
                  <c:pt idx="4">
                    <c:v>0.36196119564580276</c:v>
                  </c:pt>
                  <c:pt idx="5">
                    <c:v>0.39913743703956689</c:v>
                  </c:pt>
                  <c:pt idx="6">
                    <c:v>0.43994492899255777</c:v>
                  </c:pt>
                  <c:pt idx="7">
                    <c:v>0.4797599457948622</c:v>
                  </c:pt>
                  <c:pt idx="8">
                    <c:v>0.51595304275488896</c:v>
                  </c:pt>
                  <c:pt idx="9">
                    <c:v>0.54903489455714849</c:v>
                  </c:pt>
                  <c:pt idx="10">
                    <c:v>0.57920723675285191</c:v>
                  </c:pt>
                  <c:pt idx="11">
                    <c:v>0.60690165106838201</c:v>
                  </c:pt>
                </c:numCache>
              </c:numRef>
            </c:plus>
            <c:minus>
              <c:numRef>
                <c:f>'StDev norm cum mr cor'!$E$6:$P$6</c:f>
                <c:numCache>
                  <c:formatCode>General</c:formatCode>
                  <c:ptCount val="12"/>
                  <c:pt idx="0">
                    <c:v>0.12118751893713861</c:v>
                  </c:pt>
                  <c:pt idx="1">
                    <c:v>0.21595762445144559</c:v>
                  </c:pt>
                  <c:pt idx="2">
                    <c:v>0.27741719086232819</c:v>
                  </c:pt>
                  <c:pt idx="3">
                    <c:v>0.32354145606759976</c:v>
                  </c:pt>
                  <c:pt idx="4">
                    <c:v>0.36196119564580276</c:v>
                  </c:pt>
                  <c:pt idx="5">
                    <c:v>0.39913743703956689</c:v>
                  </c:pt>
                  <c:pt idx="6">
                    <c:v>0.43994492899255777</c:v>
                  </c:pt>
                  <c:pt idx="7">
                    <c:v>0.4797599457948622</c:v>
                  </c:pt>
                  <c:pt idx="8">
                    <c:v>0.51595304275488896</c:v>
                  </c:pt>
                  <c:pt idx="9">
                    <c:v>0.54903489455714849</c:v>
                  </c:pt>
                  <c:pt idx="10">
                    <c:v>0.57920723675285191</c:v>
                  </c:pt>
                  <c:pt idx="11">
                    <c:v>0.60690165106838201</c:v>
                  </c:pt>
                </c:numCache>
              </c:numRef>
            </c:minus>
          </c:errBars>
          <c:xVal>
            <c:numRef>
              <c:f>'Avg norm cum mr cor'!$E$4:$P$4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  <c:pt idx="5">
                  <c:v>7</c:v>
                </c:pt>
                <c:pt idx="6">
                  <c:v>9</c:v>
                </c:pt>
                <c:pt idx="7">
                  <c:v>10</c:v>
                </c:pt>
                <c:pt idx="8">
                  <c:v>12</c:v>
                </c:pt>
                <c:pt idx="9">
                  <c:v>13</c:v>
                </c:pt>
                <c:pt idx="10">
                  <c:v>15</c:v>
                </c:pt>
                <c:pt idx="11">
                  <c:v>17</c:v>
                </c:pt>
              </c:numCache>
            </c:numRef>
          </c:xVal>
          <c:yVal>
            <c:numRef>
              <c:f>'Avg norm cum mr cor'!$E$7:$P$7</c:f>
              <c:numCache>
                <c:formatCode>General</c:formatCode>
                <c:ptCount val="12"/>
                <c:pt idx="0">
                  <c:v>0.48495744798125878</c:v>
                </c:pt>
                <c:pt idx="1">
                  <c:v>0.69641550571861577</c:v>
                </c:pt>
                <c:pt idx="2">
                  <c:v>0.78586660465757141</c:v>
                </c:pt>
                <c:pt idx="3">
                  <c:v>0.89608328510403668</c:v>
                </c:pt>
                <c:pt idx="4">
                  <c:v>0.92938383285103943</c:v>
                </c:pt>
                <c:pt idx="5">
                  <c:v>0.96805414427449266</c:v>
                </c:pt>
                <c:pt idx="6">
                  <c:v>1.0203885696568822</c:v>
                </c:pt>
                <c:pt idx="7">
                  <c:v>1.0681965240457481</c:v>
                </c:pt>
                <c:pt idx="8">
                  <c:v>1.1051244935923925</c:v>
                </c:pt>
                <c:pt idx="9">
                  <c:v>1.1128136523356751</c:v>
                </c:pt>
                <c:pt idx="10">
                  <c:v>1.114567720821275</c:v>
                </c:pt>
                <c:pt idx="11">
                  <c:v>1.1177424038859023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5943184"/>
        <c:axId val="1855933936"/>
      </c:scatterChart>
      <c:valAx>
        <c:axId val="185594318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Time (days)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="1"/>
            </a:pPr>
            <a:endParaRPr lang="en-US"/>
          </a:p>
        </c:txPr>
        <c:crossAx val="1855933936"/>
        <c:crosses val="autoZero"/>
        <c:crossBetween val="midCat"/>
      </c:valAx>
      <c:valAx>
        <c:axId val="1855933936"/>
        <c:scaling>
          <c:orientation val="minMax"/>
          <c:max val="2.4"/>
          <c:min val="0"/>
        </c:scaling>
        <c:delete val="0"/>
        <c:axPos val="l"/>
        <c:numFmt formatCode="General" sourceLinked="1"/>
        <c:majorTickMark val="out"/>
        <c:minorTickMark val="none"/>
        <c:tickLblPos val="none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="1"/>
            </a:pPr>
            <a:endParaRPr lang="en-US"/>
          </a:p>
        </c:txPr>
        <c:crossAx val="1855943184"/>
        <c:crosses val="autoZero"/>
        <c:crossBetween val="midCat"/>
      </c:valAx>
      <c:spPr>
        <a:ln>
          <a:noFill/>
        </a:ln>
      </c:spPr>
    </c:plotArea>
    <c:legend>
      <c:legendPos val="t"/>
      <c:layout>
        <c:manualLayout>
          <c:xMode val="edge"/>
          <c:yMode val="edge"/>
          <c:x val="0.12892291119225294"/>
          <c:y val="6.3201604001147504E-4"/>
          <c:w val="0.39937894586285033"/>
          <c:h val="0.21228295951611045"/>
        </c:manualLayout>
      </c:layout>
      <c:overlay val="0"/>
      <c:txPr>
        <a:bodyPr/>
        <a:lstStyle/>
        <a:p>
          <a:pPr>
            <a:defRPr sz="11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8166867360850009"/>
          <c:y val="5.196450690252076E-2"/>
          <c:w val="0.75531606111936367"/>
          <c:h val="0.73153452697675159"/>
        </c:manualLayout>
      </c:layout>
      <c:scatterChart>
        <c:scatterStyle val="lineMarker"/>
        <c:varyColors val="0"/>
        <c:ser>
          <c:idx val="2"/>
          <c:order val="0"/>
          <c:tx>
            <c:v>N-VBP</c:v>
          </c:tx>
          <c:spPr>
            <a:ln w="28575">
              <a:noFill/>
            </a:ln>
          </c:spPr>
          <c:marker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'StDev norm cum mr cor'!$E$10:$O$10</c:f>
                <c:numCache>
                  <c:formatCode>General</c:formatCode>
                  <c:ptCount val="11"/>
                  <c:pt idx="0">
                    <c:v>2.8687576850193186E-2</c:v>
                  </c:pt>
                  <c:pt idx="1">
                    <c:v>4.0425857181531542E-2</c:v>
                  </c:pt>
                  <c:pt idx="2">
                    <c:v>6.1752887953726986E-2</c:v>
                  </c:pt>
                  <c:pt idx="3">
                    <c:v>8.6633255462657363E-2</c:v>
                  </c:pt>
                  <c:pt idx="4">
                    <c:v>0.11161589090691222</c:v>
                  </c:pt>
                  <c:pt idx="5">
                    <c:v>0.13477400527583613</c:v>
                  </c:pt>
                  <c:pt idx="6">
                    <c:v>0.15703804820581507</c:v>
                  </c:pt>
                  <c:pt idx="7">
                    <c:v>0.17857190075022128</c:v>
                  </c:pt>
                  <c:pt idx="8">
                    <c:v>0.2055101675260208</c:v>
                  </c:pt>
                  <c:pt idx="9">
                    <c:v>0.23612586530196031</c:v>
                  </c:pt>
                  <c:pt idx="10">
                    <c:v>0.27921827690210199</c:v>
                  </c:pt>
                </c:numCache>
              </c:numRef>
            </c:plus>
            <c:minus>
              <c:numRef>
                <c:f>'StDev norm cum mr cor'!$E$10:$O$10</c:f>
                <c:numCache>
                  <c:formatCode>General</c:formatCode>
                  <c:ptCount val="11"/>
                  <c:pt idx="0">
                    <c:v>2.8687576850193186E-2</c:v>
                  </c:pt>
                  <c:pt idx="1">
                    <c:v>4.0425857181531542E-2</c:v>
                  </c:pt>
                  <c:pt idx="2">
                    <c:v>6.1752887953726986E-2</c:v>
                  </c:pt>
                  <c:pt idx="3">
                    <c:v>8.6633255462657363E-2</c:v>
                  </c:pt>
                  <c:pt idx="4">
                    <c:v>0.11161589090691222</c:v>
                  </c:pt>
                  <c:pt idx="5">
                    <c:v>0.13477400527583613</c:v>
                  </c:pt>
                  <c:pt idx="6">
                    <c:v>0.15703804820581507</c:v>
                  </c:pt>
                  <c:pt idx="7">
                    <c:v>0.17857190075022128</c:v>
                  </c:pt>
                  <c:pt idx="8">
                    <c:v>0.2055101675260208</c:v>
                  </c:pt>
                  <c:pt idx="9">
                    <c:v>0.23612586530196031</c:v>
                  </c:pt>
                  <c:pt idx="10">
                    <c:v>0.27921827690210199</c:v>
                  </c:pt>
                </c:numCache>
              </c:numRef>
            </c:minus>
          </c:errBars>
          <c:xVal>
            <c:numRef>
              <c:f>'Avg norm cum mr cor'!$E$3:$O$3</c:f>
              <c:numCache>
                <c:formatCode>General</c:formatCode>
                <c:ptCount val="11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6</c:v>
                </c:pt>
                <c:pt idx="4">
                  <c:v>7</c:v>
                </c:pt>
                <c:pt idx="5">
                  <c:v>9</c:v>
                </c:pt>
                <c:pt idx="6">
                  <c:v>11</c:v>
                </c:pt>
                <c:pt idx="7">
                  <c:v>14</c:v>
                </c:pt>
                <c:pt idx="8">
                  <c:v>17</c:v>
                </c:pt>
                <c:pt idx="9">
                  <c:v>24</c:v>
                </c:pt>
                <c:pt idx="10">
                  <c:v>30</c:v>
                </c:pt>
              </c:numCache>
            </c:numRef>
          </c:xVal>
          <c:yVal>
            <c:numRef>
              <c:f>'Avg norm cum mr cor'!$E$11:$O$11</c:f>
              <c:numCache>
                <c:formatCode>General</c:formatCode>
                <c:ptCount val="11"/>
                <c:pt idx="0">
                  <c:v>0.19277469339947587</c:v>
                </c:pt>
                <c:pt idx="1">
                  <c:v>0.32979524252445858</c:v>
                </c:pt>
                <c:pt idx="2">
                  <c:v>0.41144531831335202</c:v>
                </c:pt>
                <c:pt idx="3">
                  <c:v>0.48950874672729722</c:v>
                </c:pt>
                <c:pt idx="4">
                  <c:v>0.53198143172109635</c:v>
                </c:pt>
                <c:pt idx="5">
                  <c:v>0.58634696499931038</c:v>
                </c:pt>
                <c:pt idx="6">
                  <c:v>0.6333365784759537</c:v>
                </c:pt>
                <c:pt idx="7">
                  <c:v>0.68892230604933113</c:v>
                </c:pt>
                <c:pt idx="8">
                  <c:v>0.75013650613200999</c:v>
                </c:pt>
                <c:pt idx="9">
                  <c:v>0.82755377910982442</c:v>
                </c:pt>
                <c:pt idx="10">
                  <c:v>0.89618915185338244</c:v>
                </c:pt>
              </c:numCache>
            </c:numRef>
          </c:yVal>
          <c:smooth val="0"/>
        </c:ser>
        <c:ser>
          <c:idx val="0"/>
          <c:order val="1"/>
          <c:tx>
            <c:v>N-Scramble</c:v>
          </c:tx>
          <c:spPr>
            <a:ln w="28575">
              <a:noFill/>
            </a:ln>
          </c:spPr>
          <c:marker>
            <c:symbol val="diamond"/>
            <c:size val="7"/>
            <c:spPr>
              <a:solidFill>
                <a:schemeClr val="tx1"/>
              </a:solidFill>
              <a:ln>
                <a:noFill/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'StDev norm cum mr cor'!$E$11:$O$11</c:f>
                <c:numCache>
                  <c:formatCode>General</c:formatCode>
                  <c:ptCount val="11"/>
                  <c:pt idx="0">
                    <c:v>1.9253802173316546E-2</c:v>
                  </c:pt>
                  <c:pt idx="1">
                    <c:v>3.2311002180917474E-2</c:v>
                  </c:pt>
                  <c:pt idx="2">
                    <c:v>4.5841822736442821E-2</c:v>
                  </c:pt>
                  <c:pt idx="3">
                    <c:v>5.6933859881610226E-2</c:v>
                  </c:pt>
                  <c:pt idx="4">
                    <c:v>7.0027413511190559E-2</c:v>
                  </c:pt>
                  <c:pt idx="5">
                    <c:v>8.2484090249546713E-2</c:v>
                  </c:pt>
                  <c:pt idx="6">
                    <c:v>9.1808556392807009E-2</c:v>
                  </c:pt>
                  <c:pt idx="7">
                    <c:v>0.10048181805727233</c:v>
                  </c:pt>
                  <c:pt idx="8">
                    <c:v>0.10793431400693913</c:v>
                  </c:pt>
                  <c:pt idx="9">
                    <c:v>0.11609266162266342</c:v>
                  </c:pt>
                  <c:pt idx="10">
                    <c:v>0.12319868597615083</c:v>
                  </c:pt>
                </c:numCache>
              </c:numRef>
            </c:plus>
            <c:minus>
              <c:numRef>
                <c:f>'StDev norm cum mr cor'!$E$11:$O$11</c:f>
                <c:numCache>
                  <c:formatCode>General</c:formatCode>
                  <c:ptCount val="11"/>
                  <c:pt idx="0">
                    <c:v>1.9253802173316546E-2</c:v>
                  </c:pt>
                  <c:pt idx="1">
                    <c:v>3.2311002180917474E-2</c:v>
                  </c:pt>
                  <c:pt idx="2">
                    <c:v>4.5841822736442821E-2</c:v>
                  </c:pt>
                  <c:pt idx="3">
                    <c:v>5.6933859881610226E-2</c:v>
                  </c:pt>
                  <c:pt idx="4">
                    <c:v>7.0027413511190559E-2</c:v>
                  </c:pt>
                  <c:pt idx="5">
                    <c:v>8.2484090249546713E-2</c:v>
                  </c:pt>
                  <c:pt idx="6">
                    <c:v>9.1808556392807009E-2</c:v>
                  </c:pt>
                  <c:pt idx="7">
                    <c:v>0.10048181805727233</c:v>
                  </c:pt>
                  <c:pt idx="8">
                    <c:v>0.10793431400693913</c:v>
                  </c:pt>
                  <c:pt idx="9">
                    <c:v>0.11609266162266342</c:v>
                  </c:pt>
                  <c:pt idx="10">
                    <c:v>0.12319868597615083</c:v>
                  </c:pt>
                </c:numCache>
              </c:numRef>
            </c:minus>
          </c:errBars>
          <c:xVal>
            <c:numRef>
              <c:f>'Avg norm cum mr cor'!$E$3:$O$3</c:f>
              <c:numCache>
                <c:formatCode>General</c:formatCode>
                <c:ptCount val="11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6</c:v>
                </c:pt>
                <c:pt idx="4">
                  <c:v>7</c:v>
                </c:pt>
                <c:pt idx="5">
                  <c:v>9</c:v>
                </c:pt>
                <c:pt idx="6">
                  <c:v>11</c:v>
                </c:pt>
                <c:pt idx="7">
                  <c:v>14</c:v>
                </c:pt>
                <c:pt idx="8">
                  <c:v>17</c:v>
                </c:pt>
                <c:pt idx="9">
                  <c:v>24</c:v>
                </c:pt>
                <c:pt idx="10">
                  <c:v>30</c:v>
                </c:pt>
              </c:numCache>
            </c:numRef>
          </c:xVal>
          <c:yVal>
            <c:numRef>
              <c:f>'Avg norm cum mr cor'!$E$12:$O$12</c:f>
              <c:numCache>
                <c:formatCode>General</c:formatCode>
                <c:ptCount val="11"/>
                <c:pt idx="0">
                  <c:v>9.8824197326718405E-2</c:v>
                </c:pt>
                <c:pt idx="1">
                  <c:v>0.17118255821964928</c:v>
                </c:pt>
                <c:pt idx="2">
                  <c:v>0.22163971682513361</c:v>
                </c:pt>
                <c:pt idx="3">
                  <c:v>0.26782048711588741</c:v>
                </c:pt>
                <c:pt idx="4">
                  <c:v>0.29047528593082467</c:v>
                </c:pt>
                <c:pt idx="5">
                  <c:v>0.32081342152404507</c:v>
                </c:pt>
                <c:pt idx="6">
                  <c:v>0.34471582265398848</c:v>
                </c:pt>
                <c:pt idx="7">
                  <c:v>0.36931836847181965</c:v>
                </c:pt>
                <c:pt idx="8">
                  <c:v>0.39083521427587087</c:v>
                </c:pt>
                <c:pt idx="9">
                  <c:v>0.41988345735152199</c:v>
                </c:pt>
                <c:pt idx="10">
                  <c:v>0.45176586054843526</c:v>
                </c:pt>
              </c:numCache>
            </c:numRef>
          </c:yVal>
          <c:smooth val="0"/>
        </c:ser>
        <c:ser>
          <c:idx val="1"/>
          <c:order val="2"/>
          <c:tx>
            <c:v>N-Blank</c:v>
          </c:tx>
          <c:spPr>
            <a:ln w="28575">
              <a:noFill/>
            </a:ln>
          </c:spPr>
          <c:marker>
            <c:spPr>
              <a:solidFill>
                <a:schemeClr val="bg1"/>
              </a:solidFill>
              <a:ln w="15875"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'StDev norm cum mr cor'!$E$12:$O$12</c:f>
                <c:numCache>
                  <c:formatCode>General</c:formatCode>
                  <c:ptCount val="11"/>
                  <c:pt idx="0">
                    <c:v>3.3655853710584646E-2</c:v>
                  </c:pt>
                  <c:pt idx="1">
                    <c:v>4.6890579439612758E-2</c:v>
                  </c:pt>
                  <c:pt idx="2">
                    <c:v>5.554042606739347E-2</c:v>
                  </c:pt>
                  <c:pt idx="3">
                    <c:v>6.3122500208112331E-2</c:v>
                  </c:pt>
                  <c:pt idx="4">
                    <c:v>7.0482889171098781E-2</c:v>
                  </c:pt>
                  <c:pt idx="5">
                    <c:v>7.8103508984620013E-2</c:v>
                  </c:pt>
                  <c:pt idx="6">
                    <c:v>8.3142710964868152E-2</c:v>
                  </c:pt>
                  <c:pt idx="7">
                    <c:v>8.7789662268868335E-2</c:v>
                  </c:pt>
                  <c:pt idx="8">
                    <c:v>9.2771500856331346E-2</c:v>
                  </c:pt>
                  <c:pt idx="9">
                    <c:v>9.7242253145719715E-2</c:v>
                  </c:pt>
                  <c:pt idx="10">
                    <c:v>0.10253998907236166</c:v>
                  </c:pt>
                </c:numCache>
              </c:numRef>
            </c:plus>
            <c:minus>
              <c:numRef>
                <c:f>'StDev norm cum mr cor'!$E$12:$O$12</c:f>
                <c:numCache>
                  <c:formatCode>General</c:formatCode>
                  <c:ptCount val="11"/>
                  <c:pt idx="0">
                    <c:v>3.3655853710584646E-2</c:v>
                  </c:pt>
                  <c:pt idx="1">
                    <c:v>4.6890579439612758E-2</c:v>
                  </c:pt>
                  <c:pt idx="2">
                    <c:v>5.554042606739347E-2</c:v>
                  </c:pt>
                  <c:pt idx="3">
                    <c:v>6.3122500208112331E-2</c:v>
                  </c:pt>
                  <c:pt idx="4">
                    <c:v>7.0482889171098781E-2</c:v>
                  </c:pt>
                  <c:pt idx="5">
                    <c:v>7.8103508984620013E-2</c:v>
                  </c:pt>
                  <c:pt idx="6">
                    <c:v>8.3142710964868152E-2</c:v>
                  </c:pt>
                  <c:pt idx="7">
                    <c:v>8.7789662268868335E-2</c:v>
                  </c:pt>
                  <c:pt idx="8">
                    <c:v>9.2771500856331346E-2</c:v>
                  </c:pt>
                  <c:pt idx="9">
                    <c:v>9.7242253145719715E-2</c:v>
                  </c:pt>
                  <c:pt idx="10">
                    <c:v>0.10253998907236166</c:v>
                  </c:pt>
                </c:numCache>
              </c:numRef>
            </c:minus>
          </c:errBars>
          <c:xVal>
            <c:numRef>
              <c:f>'Avg norm cum mr cor'!$E$3:$O$3</c:f>
              <c:numCache>
                <c:formatCode>General</c:formatCode>
                <c:ptCount val="11"/>
                <c:pt idx="0">
                  <c:v>1</c:v>
                </c:pt>
                <c:pt idx="1">
                  <c:v>3</c:v>
                </c:pt>
                <c:pt idx="2">
                  <c:v>4</c:v>
                </c:pt>
                <c:pt idx="3">
                  <c:v>6</c:v>
                </c:pt>
                <c:pt idx="4">
                  <c:v>7</c:v>
                </c:pt>
                <c:pt idx="5">
                  <c:v>9</c:v>
                </c:pt>
                <c:pt idx="6">
                  <c:v>11</c:v>
                </c:pt>
                <c:pt idx="7">
                  <c:v>14</c:v>
                </c:pt>
                <c:pt idx="8">
                  <c:v>17</c:v>
                </c:pt>
                <c:pt idx="9">
                  <c:v>24</c:v>
                </c:pt>
                <c:pt idx="10">
                  <c:v>30</c:v>
                </c:pt>
              </c:numCache>
            </c:numRef>
          </c:xVal>
          <c:yVal>
            <c:numRef>
              <c:f>'Avg norm cum mr cor'!$E$13:$O$13</c:f>
              <c:numCache>
                <c:formatCode>General</c:formatCode>
                <c:ptCount val="11"/>
                <c:pt idx="0">
                  <c:v>7.4071096871985084E-2</c:v>
                </c:pt>
                <c:pt idx="1">
                  <c:v>0.19049356827890249</c:v>
                </c:pt>
                <c:pt idx="2">
                  <c:v>0.24184811905746112</c:v>
                </c:pt>
                <c:pt idx="3">
                  <c:v>0.28734831886454393</c:v>
                </c:pt>
                <c:pt idx="4">
                  <c:v>0.31158496279454251</c:v>
                </c:pt>
                <c:pt idx="5">
                  <c:v>0.34181511643929935</c:v>
                </c:pt>
                <c:pt idx="6">
                  <c:v>0.37341644963483472</c:v>
                </c:pt>
                <c:pt idx="7">
                  <c:v>0.40461711795507721</c:v>
                </c:pt>
                <c:pt idx="8">
                  <c:v>0.42442281245693747</c:v>
                </c:pt>
                <c:pt idx="9">
                  <c:v>0.46423260989389487</c:v>
                </c:pt>
                <c:pt idx="10">
                  <c:v>0.48804651371089913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5935568"/>
        <c:axId val="1855938288"/>
      </c:scatterChart>
      <c:valAx>
        <c:axId val="1855935568"/>
        <c:scaling>
          <c:orientation val="minMax"/>
          <c:max val="30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Time (days)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="1"/>
            </a:pPr>
            <a:endParaRPr lang="en-US"/>
          </a:p>
        </c:txPr>
        <c:crossAx val="1855938288"/>
        <c:crosses val="autoZero"/>
        <c:crossBetween val="midCat"/>
      </c:valAx>
      <c:valAx>
        <c:axId val="1855938288"/>
        <c:scaling>
          <c:orientation val="minMax"/>
          <c:max val="2.4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 b="1"/>
                </a:pPr>
                <a:r>
                  <a:rPr lang="en-US" sz="1400" b="1"/>
                  <a:t>Cum. VEGF Release (ng)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="1"/>
            </a:pPr>
            <a:endParaRPr lang="en-US"/>
          </a:p>
        </c:txPr>
        <c:crossAx val="1855935568"/>
        <c:crosses val="autoZero"/>
        <c:crossBetween val="midCat"/>
      </c:valAx>
      <c:spPr>
        <a:ln>
          <a:noFill/>
        </a:ln>
      </c:spPr>
    </c:plotArea>
    <c:legend>
      <c:legendPos val="t"/>
      <c:layout>
        <c:manualLayout>
          <c:xMode val="edge"/>
          <c:yMode val="edge"/>
          <c:x val="0.27032255561603685"/>
          <c:y val="1.9347386283755587E-3"/>
          <c:w val="0.36415960721717638"/>
          <c:h val="0.24055630439485465"/>
        </c:manualLayout>
      </c:layout>
      <c:overlay val="0"/>
      <c:txPr>
        <a:bodyPr/>
        <a:lstStyle/>
        <a:p>
          <a:pPr>
            <a:defRPr sz="1100" b="1"/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297546941247729"/>
          <c:y val="7.2201437282371092E-2"/>
          <c:w val="0.74587068443367655"/>
          <c:h val="0.71851157220338147"/>
        </c:manualLayout>
      </c:layout>
      <c:scatterChart>
        <c:scatterStyle val="lineMarker"/>
        <c:varyColors val="0"/>
        <c:ser>
          <c:idx val="0"/>
          <c:order val="0"/>
          <c:spPr>
            <a:ln w="28575" cap="rnd">
              <a:noFill/>
              <a:round/>
            </a:ln>
            <a:effectLst/>
          </c:spPr>
          <c:marker>
            <c:symbol val="circle"/>
            <c:size val="6"/>
            <c:spPr>
              <a:solidFill>
                <a:schemeClr val="tx1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Sheet1!$U$62:$U$65</c:f>
                <c:numCache>
                  <c:formatCode>General</c:formatCode>
                  <c:ptCount val="4"/>
                  <c:pt idx="0">
                    <c:v>1.0447136768831293</c:v>
                  </c:pt>
                  <c:pt idx="1">
                    <c:v>0.56379960979057075</c:v>
                  </c:pt>
                  <c:pt idx="2">
                    <c:v>2.4151915037942655</c:v>
                  </c:pt>
                  <c:pt idx="3">
                    <c:v>0.54131937584633461</c:v>
                  </c:pt>
                </c:numCache>
              </c:numRef>
            </c:plus>
            <c:minus>
              <c:numRef>
                <c:f>Sheet1!$U$62:$U$65</c:f>
                <c:numCache>
                  <c:formatCode>General</c:formatCode>
                  <c:ptCount val="4"/>
                  <c:pt idx="0">
                    <c:v>1.0447136768831293</c:v>
                  </c:pt>
                  <c:pt idx="1">
                    <c:v>0.56379960979057075</c:v>
                  </c:pt>
                  <c:pt idx="2">
                    <c:v>2.4151915037942655</c:v>
                  </c:pt>
                  <c:pt idx="3">
                    <c:v>0.54131937584633461</c:v>
                  </c:pt>
                </c:numCache>
              </c:numRef>
            </c:minus>
            <c:spPr>
              <a:ln w="25400"/>
            </c:spPr>
          </c:errBars>
          <c:xVal>
            <c:numRef>
              <c:f>Sheet1!$R$61:$R$65</c:f>
              <c:numCache>
                <c:formatCode>General</c:formatCode>
                <c:ptCount val="5"/>
                <c:pt idx="0">
                  <c:v>1E-3</c:v>
                </c:pt>
                <c:pt idx="1">
                  <c:v>0.01</c:v>
                </c:pt>
                <c:pt idx="2">
                  <c:v>0.1</c:v>
                </c:pt>
                <c:pt idx="3">
                  <c:v>1</c:v>
                </c:pt>
                <c:pt idx="4">
                  <c:v>10</c:v>
                </c:pt>
              </c:numCache>
            </c:numRef>
          </c:xVal>
          <c:yVal>
            <c:numRef>
              <c:f>Sheet1!$T$61:$T$65</c:f>
              <c:numCache>
                <c:formatCode>0.00</c:formatCode>
                <c:ptCount val="5"/>
                <c:pt idx="0">
                  <c:v>26.106666666666669</c:v>
                </c:pt>
                <c:pt idx="1">
                  <c:v>27.133333333333301</c:v>
                </c:pt>
                <c:pt idx="2">
                  <c:v>26.637999999999998</c:v>
                </c:pt>
                <c:pt idx="3">
                  <c:v>33.255000000000003</c:v>
                </c:pt>
                <c:pt idx="4">
                  <c:v>47.686666666666667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55940464"/>
        <c:axId val="1855943728"/>
      </c:scatterChart>
      <c:valAx>
        <c:axId val="1855940464"/>
        <c:scaling>
          <c:logBase val="10"/>
          <c:orientation val="minMax"/>
          <c:max val="10"/>
          <c:min val="1.0000000000000003E-4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ysClr val="windowText" lastClr="000000"/>
                    </a:solidFill>
                    <a:latin typeface="+mj-lt"/>
                    <a:ea typeface="+mn-ea"/>
                    <a:cs typeface="Times" panose="02020603050405020304" pitchFamily="18" charset="0"/>
                  </a:defRPr>
                </a:pPr>
                <a:r>
                  <a:rPr lang="en-US" sz="1400" b="1">
                    <a:solidFill>
                      <a:sysClr val="windowText" lastClr="000000"/>
                    </a:solidFill>
                    <a:latin typeface="+mj-lt"/>
                    <a:cs typeface="Times" panose="02020603050405020304" pitchFamily="18" charset="0"/>
                  </a:rPr>
                  <a:t>VEGF (ng/mL)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ysClr val="windowText" lastClr="000000"/>
                </a:solidFill>
                <a:latin typeface="+mj-lt"/>
                <a:ea typeface="+mn-ea"/>
                <a:cs typeface="Times" panose="02020603050405020304" pitchFamily="18" charset="0"/>
              </a:defRPr>
            </a:pPr>
            <a:endParaRPr lang="en-US"/>
          </a:p>
        </c:txPr>
        <c:crossAx val="1855943728"/>
        <c:crosses val="autoZero"/>
        <c:crossBetween val="midCat"/>
        <c:majorUnit val="10"/>
      </c:valAx>
      <c:valAx>
        <c:axId val="185594372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1" i="0" u="none" strike="noStrike" kern="1200" baseline="0">
                    <a:solidFill>
                      <a:sysClr val="windowText" lastClr="000000"/>
                    </a:solidFill>
                    <a:latin typeface="+mj-lt"/>
                    <a:ea typeface="+mn-ea"/>
                    <a:cs typeface="Times" panose="02020603050405020304" pitchFamily="18" charset="0"/>
                  </a:defRPr>
                </a:pPr>
                <a:r>
                  <a:rPr lang="en-US" sz="1600" b="1" dirty="0">
                    <a:solidFill>
                      <a:sysClr val="windowText" lastClr="000000"/>
                    </a:solidFill>
                    <a:latin typeface="+mj-lt"/>
                    <a:cs typeface="Times" panose="02020603050405020304" pitchFamily="18" charset="0"/>
                  </a:rPr>
                  <a:t>Fluorescence </a:t>
                </a:r>
                <a:r>
                  <a:rPr lang="en-US" sz="1600" b="1" baseline="0" dirty="0" smtClean="0">
                    <a:solidFill>
                      <a:sysClr val="windowText" lastClr="000000"/>
                    </a:solidFill>
                    <a:latin typeface="+mj-lt"/>
                    <a:cs typeface="Times" panose="02020603050405020304" pitchFamily="18" charset="0"/>
                  </a:rPr>
                  <a:t> </a:t>
                </a:r>
                <a:r>
                  <a:rPr lang="en-US" sz="1600" b="1" dirty="0" smtClean="0">
                    <a:solidFill>
                      <a:sysClr val="windowText" lastClr="000000"/>
                    </a:solidFill>
                    <a:latin typeface="+mj-lt"/>
                    <a:cs typeface="Times" panose="02020603050405020304" pitchFamily="18" charset="0"/>
                  </a:rPr>
                  <a:t>(</a:t>
                </a:r>
                <a:r>
                  <a:rPr lang="en-US" sz="1600" b="1" dirty="0">
                    <a:solidFill>
                      <a:sysClr val="windowText" lastClr="000000"/>
                    </a:solidFill>
                    <a:latin typeface="+mj-lt"/>
                    <a:cs typeface="Times" panose="02020603050405020304" pitchFamily="18" charset="0"/>
                  </a:rPr>
                  <a:t>590/612nm)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0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ysClr val="windowText" lastClr="000000"/>
                </a:solidFill>
                <a:latin typeface="+mj-lt"/>
                <a:ea typeface="+mn-ea"/>
                <a:cs typeface="Times" panose="02020603050405020304" pitchFamily="18" charset="0"/>
              </a:defRPr>
            </a:pPr>
            <a:endParaRPr lang="en-US"/>
          </a:p>
        </c:txPr>
        <c:crossAx val="1855940464"/>
        <c:crossesAt val="1.0000000000000003E-4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553205213755058"/>
          <c:y val="0.29096828802712116"/>
          <c:w val="0.78339450153476575"/>
          <c:h val="0.52247073360868279"/>
        </c:manualLayout>
      </c:layout>
      <c:barChart>
        <c:barDir val="col"/>
        <c:grouping val="clustered"/>
        <c:varyColors val="0"/>
        <c:ser>
          <c:idx val="0"/>
          <c:order val="0"/>
          <c:tx>
            <c:v>VBP</c:v>
          </c:tx>
          <c:spPr>
            <a:noFill/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</c:dPt>
          <c:dPt>
            <c:idx val="1"/>
            <c:invertIfNegative val="0"/>
            <c:bubble3D val="0"/>
          </c:dPt>
          <c:dPt>
            <c:idx val="2"/>
            <c:invertIfNegative val="0"/>
            <c:bubble3D val="0"/>
          </c:dPt>
          <c:dPt>
            <c:idx val="6"/>
            <c:invertIfNegative val="0"/>
            <c:bubble3D val="0"/>
          </c:dPt>
          <c:dPt>
            <c:idx val="7"/>
            <c:invertIfNegative val="0"/>
            <c:bubble3D val="0"/>
          </c:dPt>
          <c:dPt>
            <c:idx val="8"/>
            <c:invertIfNegative val="0"/>
            <c:bubble3D val="0"/>
          </c:dPt>
          <c:dPt>
            <c:idx val="9"/>
            <c:invertIfNegative val="0"/>
            <c:bubble3D val="0"/>
          </c:dPt>
          <c:errBars>
            <c:errBarType val="both"/>
            <c:errValType val="cust"/>
            <c:noEndCap val="0"/>
            <c:plus>
              <c:numRef>
                <c:f>Sheet1!$J$87:$J$96</c:f>
                <c:numCache>
                  <c:formatCode>General</c:formatCode>
                  <c:ptCount val="10"/>
                  <c:pt idx="0">
                    <c:v>0.93343451832466562</c:v>
                  </c:pt>
                  <c:pt idx="1">
                    <c:v>0.51246951128823182</c:v>
                  </c:pt>
                  <c:pt idx="2">
                    <c:v>0.38439346161626176</c:v>
                  </c:pt>
                  <c:pt idx="3">
                    <c:v>6.1453471559112343</c:v>
                  </c:pt>
                  <c:pt idx="4">
                    <c:v>7.7713764332109765</c:v>
                  </c:pt>
                  <c:pt idx="5">
                    <c:v>0.22664215553746206</c:v>
                  </c:pt>
                  <c:pt idx="6">
                    <c:v>1.4609699974103962</c:v>
                  </c:pt>
                  <c:pt idx="7">
                    <c:v>0.97930247285163763</c:v>
                  </c:pt>
                  <c:pt idx="8">
                    <c:v>1.6447390877177643</c:v>
                  </c:pt>
                  <c:pt idx="9">
                    <c:v>0.92625410480422077</c:v>
                  </c:pt>
                </c:numCache>
              </c:numRef>
            </c:plus>
            <c:minus>
              <c:numRef>
                <c:f>Sheet1!$J$87:$J$96</c:f>
                <c:numCache>
                  <c:formatCode>General</c:formatCode>
                  <c:ptCount val="10"/>
                  <c:pt idx="0">
                    <c:v>0.93343451832466562</c:v>
                  </c:pt>
                  <c:pt idx="1">
                    <c:v>0.51246951128823182</c:v>
                  </c:pt>
                  <c:pt idx="2">
                    <c:v>0.38439346161626176</c:v>
                  </c:pt>
                  <c:pt idx="3">
                    <c:v>6.1453471559112343</c:v>
                  </c:pt>
                  <c:pt idx="4">
                    <c:v>7.7713764332109765</c:v>
                  </c:pt>
                  <c:pt idx="5">
                    <c:v>0.22664215553746206</c:v>
                  </c:pt>
                  <c:pt idx="6">
                    <c:v>1.4609699974103962</c:v>
                  </c:pt>
                  <c:pt idx="7">
                    <c:v>0.97930247285163763</c:v>
                  </c:pt>
                  <c:pt idx="8">
                    <c:v>1.6447390877177643</c:v>
                  </c:pt>
                  <c:pt idx="9">
                    <c:v>0.92625410480422077</c:v>
                  </c:pt>
                </c:numCache>
              </c:numRef>
            </c:minus>
          </c:errBars>
          <c:cat>
            <c:strRef>
              <c:f>(Sheet1!$A$87,Sheet1!$A$90,Sheet1!$A$93)</c:f>
              <c:strCache>
                <c:ptCount val="3"/>
                <c:pt idx="0">
                  <c:v>PEG-T-DT                 (F-Type)</c:v>
                </c:pt>
                <c:pt idx="1">
                  <c:v>PEG-M-DT                (S-Type)</c:v>
                </c:pt>
                <c:pt idx="2">
                  <c:v>PEG-DT                        (N-Type)</c:v>
                </c:pt>
              </c:strCache>
            </c:strRef>
          </c:cat>
          <c:val>
            <c:numRef>
              <c:f>(Sheet1!$I$89,Sheet1!$I$92,Sheet1!$I$95)</c:f>
              <c:numCache>
                <c:formatCode>0.00</c:formatCode>
                <c:ptCount val="3"/>
                <c:pt idx="0">
                  <c:v>25.147500000000001</c:v>
                </c:pt>
                <c:pt idx="1">
                  <c:v>25.945</c:v>
                </c:pt>
                <c:pt idx="2">
                  <c:v>24.425000000000001</c:v>
                </c:pt>
              </c:numCache>
            </c:numRef>
          </c:val>
        </c:ser>
        <c:ser>
          <c:idx val="1"/>
          <c:order val="1"/>
          <c:tx>
            <c:v>Scramble</c:v>
          </c:tx>
          <c:spPr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(Sheet1!$J$88,Sheet1!$J$91,Sheet1!$J$94)</c:f>
                <c:numCache>
                  <c:formatCode>General</c:formatCode>
                  <c:ptCount val="3"/>
                  <c:pt idx="0">
                    <c:v>0.51246951128823182</c:v>
                  </c:pt>
                  <c:pt idx="1">
                    <c:v>7.7713764332109765</c:v>
                  </c:pt>
                  <c:pt idx="2">
                    <c:v>0.97930247285163763</c:v>
                  </c:pt>
                </c:numCache>
              </c:numRef>
            </c:plus>
            <c:minus>
              <c:numRef>
                <c:f>(Sheet1!$J$88,Sheet1!$J$91,Sheet1!$J$94)</c:f>
                <c:numCache>
                  <c:formatCode>General</c:formatCode>
                  <c:ptCount val="3"/>
                  <c:pt idx="0">
                    <c:v>0.51246951128823182</c:v>
                  </c:pt>
                  <c:pt idx="1">
                    <c:v>7.7713764332109765</c:v>
                  </c:pt>
                  <c:pt idx="2">
                    <c:v>0.97930247285163763</c:v>
                  </c:pt>
                </c:numCache>
              </c:numRef>
            </c:minus>
          </c:errBars>
          <c:cat>
            <c:strRef>
              <c:f>(Sheet1!$A$87,Sheet1!$A$90,Sheet1!$A$93)</c:f>
              <c:strCache>
                <c:ptCount val="3"/>
                <c:pt idx="0">
                  <c:v>PEG-T-DT                 (F-Type)</c:v>
                </c:pt>
                <c:pt idx="1">
                  <c:v>PEG-M-DT                (S-Type)</c:v>
                </c:pt>
                <c:pt idx="2">
                  <c:v>PEG-DT                        (N-Type)</c:v>
                </c:pt>
              </c:strCache>
            </c:strRef>
          </c:cat>
          <c:val>
            <c:numRef>
              <c:f>(Sheet1!$I$88,Sheet1!$I$91,Sheet1!$I$94)</c:f>
              <c:numCache>
                <c:formatCode>0.00</c:formatCode>
                <c:ptCount val="3"/>
                <c:pt idx="0">
                  <c:v>23.917500000000004</c:v>
                </c:pt>
                <c:pt idx="1">
                  <c:v>29.207499999999996</c:v>
                </c:pt>
                <c:pt idx="2">
                  <c:v>24.045000000000002</c:v>
                </c:pt>
              </c:numCache>
            </c:numRef>
          </c:val>
        </c:ser>
        <c:ser>
          <c:idx val="2"/>
          <c:order val="2"/>
          <c:tx>
            <c:v>Blank</c:v>
          </c:tx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(Sheet1!$J$87,Sheet1!$J$90,Sheet1!$J$93)</c:f>
                <c:numCache>
                  <c:formatCode>General</c:formatCode>
                  <c:ptCount val="3"/>
                  <c:pt idx="0">
                    <c:v>0.93343451832466562</c:v>
                  </c:pt>
                  <c:pt idx="1">
                    <c:v>6.1453471559112343</c:v>
                  </c:pt>
                  <c:pt idx="2">
                    <c:v>1.4609699974103962</c:v>
                  </c:pt>
                </c:numCache>
              </c:numRef>
            </c:plus>
            <c:minus>
              <c:numRef>
                <c:f>(Sheet1!$J$87,Sheet1!$J$90,Sheet1!$J$93)</c:f>
                <c:numCache>
                  <c:formatCode>General</c:formatCode>
                  <c:ptCount val="3"/>
                  <c:pt idx="0">
                    <c:v>0.93343451832466562</c:v>
                  </c:pt>
                  <c:pt idx="1">
                    <c:v>6.1453471559112343</c:v>
                  </c:pt>
                  <c:pt idx="2">
                    <c:v>1.4609699974103962</c:v>
                  </c:pt>
                </c:numCache>
              </c:numRef>
            </c:minus>
          </c:errBars>
          <c:cat>
            <c:strRef>
              <c:f>(Sheet1!$A$87,Sheet1!$A$90,Sheet1!$A$93)</c:f>
              <c:strCache>
                <c:ptCount val="3"/>
                <c:pt idx="0">
                  <c:v>PEG-T-DT                 (F-Type)</c:v>
                </c:pt>
                <c:pt idx="1">
                  <c:v>PEG-M-DT                (S-Type)</c:v>
                </c:pt>
                <c:pt idx="2">
                  <c:v>PEG-DT                        (N-Type)</c:v>
                </c:pt>
              </c:strCache>
            </c:strRef>
          </c:cat>
          <c:val>
            <c:numRef>
              <c:f>(Sheet1!$I$87,Sheet1!$I$90,Sheet1!$I$93)</c:f>
              <c:numCache>
                <c:formatCode>0.00</c:formatCode>
                <c:ptCount val="3"/>
                <c:pt idx="0">
                  <c:v>26.494999999999997</c:v>
                </c:pt>
                <c:pt idx="1">
                  <c:v>29.832500000000003</c:v>
                </c:pt>
                <c:pt idx="2">
                  <c:v>27.234999999999999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55938832"/>
        <c:axId val="1855933392"/>
      </c:barChart>
      <c:catAx>
        <c:axId val="185593883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+mj-lt"/>
                <a:cs typeface="Times New Roman" panose="02020603050405020304" pitchFamily="18" charset="0"/>
              </a:defRPr>
            </a:pPr>
            <a:endParaRPr lang="en-US"/>
          </a:p>
        </c:txPr>
        <c:crossAx val="1855933392"/>
        <c:crosses val="autoZero"/>
        <c:auto val="1"/>
        <c:lblAlgn val="ctr"/>
        <c:lblOffset val="100"/>
        <c:noMultiLvlLbl val="0"/>
      </c:catAx>
      <c:valAx>
        <c:axId val="1855933392"/>
        <c:scaling>
          <c:orientation val="minMax"/>
          <c:max val="6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 sz="1600" b="1">
                    <a:latin typeface="+mj-lt"/>
                    <a:cs typeface="Times New Roman" panose="02020603050405020304" pitchFamily="18" charset="0"/>
                  </a:defRPr>
                </a:pPr>
                <a:r>
                  <a:rPr lang="en-US" sz="1600" b="1">
                    <a:latin typeface="+mj-lt"/>
                    <a:cs typeface="Times New Roman" panose="02020603050405020304" pitchFamily="18" charset="0"/>
                  </a:rPr>
                  <a:t>Fluorescence (590/612nm)</a:t>
                </a:r>
              </a:p>
            </c:rich>
          </c:tx>
          <c:layout>
            <c:manualLayout>
              <c:xMode val="edge"/>
              <c:yMode val="edge"/>
              <c:x val="3.8050847457627116E-2"/>
              <c:y val="0.18305241033141714"/>
            </c:manualLayout>
          </c:layout>
          <c:overlay val="0"/>
        </c:title>
        <c:numFmt formatCode="General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+mj-lt"/>
                <a:cs typeface="Times New Roman" panose="02020603050405020304" pitchFamily="18" charset="0"/>
              </a:defRPr>
            </a:pPr>
            <a:endParaRPr lang="en-US"/>
          </a:p>
        </c:txPr>
        <c:crossAx val="1855938832"/>
        <c:crosses val="autoZero"/>
        <c:crossBetween val="between"/>
        <c:majorUnit val="10"/>
      </c:valAx>
      <c:spPr>
        <a:effectLst/>
      </c:spPr>
    </c:plotArea>
    <c:legend>
      <c:legendPos val="t"/>
      <c:layout>
        <c:manualLayout>
          <c:xMode val="edge"/>
          <c:yMode val="edge"/>
          <c:x val="0.2026684905912185"/>
          <c:y val="0.16670440204681083"/>
          <c:w val="0.73520622972517591"/>
          <c:h val="8.435485850433988E-2"/>
        </c:manualLayout>
      </c:layout>
      <c:overlay val="0"/>
      <c:txPr>
        <a:bodyPr/>
        <a:lstStyle/>
        <a:p>
          <a:pPr>
            <a:defRPr sz="1200" b="1">
              <a:latin typeface="+mj-lt"/>
              <a:cs typeface="Times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(pVEGFR2!$J$94,pVEGFR2!$J$93)</c:f>
                <c:numCache>
                  <c:formatCode>General</c:formatCode>
                  <c:ptCount val="2"/>
                  <c:pt idx="0">
                    <c:v>4.9349503799669625E-2</c:v>
                  </c:pt>
                  <c:pt idx="1">
                    <c:v>0.37019033467367557</c:v>
                  </c:pt>
                </c:numCache>
              </c:numRef>
            </c:plus>
            <c:minus>
              <c:numRef>
                <c:f>(pVEGFR2!$J$94,pVEGFR2!$J$93)</c:f>
                <c:numCache>
                  <c:formatCode>General</c:formatCode>
                  <c:ptCount val="2"/>
                  <c:pt idx="0">
                    <c:v>4.9349503799669625E-2</c:v>
                  </c:pt>
                  <c:pt idx="1">
                    <c:v>0.37019033467367557</c:v>
                  </c:pt>
                </c:numCache>
              </c:numRef>
            </c:minus>
            <c:spPr>
              <a:ln w="19050"/>
            </c:spPr>
          </c:errBars>
          <c:cat>
            <c:strRef>
              <c:f>(pVEGFR2!$A$94,pVEGFR2!$A$93)</c:f>
              <c:strCache>
                <c:ptCount val="2"/>
                <c:pt idx="0">
                  <c:v>-VEGF</c:v>
                </c:pt>
                <c:pt idx="1">
                  <c:v>+VEGF</c:v>
                </c:pt>
              </c:strCache>
            </c:strRef>
          </c:cat>
          <c:val>
            <c:numRef>
              <c:f>(pVEGFR2!$I$94,pVEGFR2!$I$93)</c:f>
              <c:numCache>
                <c:formatCode>General</c:formatCode>
                <c:ptCount val="2"/>
                <c:pt idx="0">
                  <c:v>0.83913663568933872</c:v>
                </c:pt>
                <c:pt idx="1">
                  <c:v>2.6619125152237992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55939920"/>
        <c:axId val="1855947536"/>
      </c:barChart>
      <c:catAx>
        <c:axId val="18559399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600" b="1"/>
            </a:pPr>
            <a:endParaRPr lang="en-US"/>
          </a:p>
        </c:txPr>
        <c:crossAx val="1855947536"/>
        <c:crosses val="autoZero"/>
        <c:auto val="1"/>
        <c:lblAlgn val="ctr"/>
        <c:lblOffset val="100"/>
        <c:noMultiLvlLbl val="0"/>
      </c:catAx>
      <c:valAx>
        <c:axId val="185594753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 b="1"/>
                </a:pPr>
                <a:r>
                  <a:rPr lang="en-US" sz="1400" b="1"/>
                  <a:t>ng pVEGFR2 / mg Cell Lysate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="1"/>
            </a:pPr>
            <a:endParaRPr lang="en-US"/>
          </a:p>
        </c:txPr>
        <c:crossAx val="185593992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Sheet1!$T$24:$T$27</c:f>
                <c:numCache>
                  <c:formatCode>General</c:formatCode>
                  <c:ptCount val="4"/>
                  <c:pt idx="0">
                    <c:v>0.32847166151910101</c:v>
                  </c:pt>
                  <c:pt idx="1">
                    <c:v>0.40195443407641801</c:v>
                  </c:pt>
                  <c:pt idx="2">
                    <c:v>0.45224364969300651</c:v>
                  </c:pt>
                  <c:pt idx="3">
                    <c:v>0.40378235415946762</c:v>
                  </c:pt>
                </c:numCache>
              </c:numRef>
            </c:plus>
            <c:minus>
              <c:numRef>
                <c:f>Sheet1!$T$24:$T$27</c:f>
                <c:numCache>
                  <c:formatCode>General</c:formatCode>
                  <c:ptCount val="4"/>
                  <c:pt idx="0">
                    <c:v>0.32847166151910101</c:v>
                  </c:pt>
                  <c:pt idx="1">
                    <c:v>0.40195443407641801</c:v>
                  </c:pt>
                  <c:pt idx="2">
                    <c:v>0.45224364969300651</c:v>
                  </c:pt>
                  <c:pt idx="3">
                    <c:v>0.40378235415946762</c:v>
                  </c:pt>
                </c:numCache>
              </c:numRef>
            </c:minus>
            <c:spPr>
              <a:ln w="19050" cap="rnd">
                <a:round/>
                <a:headEnd type="none" w="lg" len="lg"/>
                <a:tailEnd w="lg" len="lg"/>
              </a:ln>
            </c:spPr>
          </c:errBars>
          <c:cat>
            <c:strRef>
              <c:f>Sheet1!$J$24:$J$27</c:f>
              <c:strCache>
                <c:ptCount val="4"/>
                <c:pt idx="0">
                  <c:v>F-VBP</c:v>
                </c:pt>
                <c:pt idx="1">
                  <c:v>F-Scramble</c:v>
                </c:pt>
                <c:pt idx="2">
                  <c:v>F-Blank</c:v>
                </c:pt>
                <c:pt idx="3">
                  <c:v>No Sphere</c:v>
                </c:pt>
              </c:strCache>
            </c:strRef>
          </c:cat>
          <c:val>
            <c:numRef>
              <c:f>Sheet1!$S$24:$S$27</c:f>
              <c:numCache>
                <c:formatCode>General</c:formatCode>
                <c:ptCount val="4"/>
                <c:pt idx="0">
                  <c:v>3.2687609408370415</c:v>
                </c:pt>
                <c:pt idx="1">
                  <c:v>0.53471557762954269</c:v>
                </c:pt>
                <c:pt idx="2">
                  <c:v>-0.16712225163599559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855936656"/>
        <c:axId val="1855937200"/>
      </c:barChart>
      <c:catAx>
        <c:axId val="18559366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+mj-lt"/>
                <a:cs typeface="Times" panose="02020603050405020304" pitchFamily="18" charset="0"/>
              </a:defRPr>
            </a:pPr>
            <a:endParaRPr lang="en-US"/>
          </a:p>
        </c:txPr>
        <c:crossAx val="1855937200"/>
        <c:crosses val="autoZero"/>
        <c:auto val="1"/>
        <c:lblAlgn val="ctr"/>
        <c:lblOffset val="100"/>
        <c:noMultiLvlLbl val="0"/>
      </c:catAx>
      <c:valAx>
        <c:axId val="1855937200"/>
        <c:scaling>
          <c:orientation val="minMax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300" b="1">
                    <a:latin typeface="+mj-lt"/>
                    <a:cs typeface="Times" panose="02020603050405020304" pitchFamily="18" charset="0"/>
                  </a:defRPr>
                </a:pPr>
                <a:r>
                  <a:rPr lang="en-US" sz="1300" b="1" dirty="0" smtClean="0">
                    <a:latin typeface="+mj-lt"/>
                    <a:cs typeface="Times" panose="02020603050405020304" pitchFamily="18" charset="0"/>
                  </a:rPr>
                  <a:t>Sequestered</a:t>
                </a:r>
                <a:r>
                  <a:rPr lang="en-US" sz="1300" b="1" baseline="0" dirty="0" smtClean="0">
                    <a:latin typeface="+mj-lt"/>
                    <a:cs typeface="Times" panose="02020603050405020304" pitchFamily="18" charset="0"/>
                  </a:rPr>
                  <a:t> </a:t>
                </a:r>
                <a:r>
                  <a:rPr lang="en-US" sz="1300" b="1" baseline="0" dirty="0" err="1" smtClean="0">
                    <a:latin typeface="+mj-lt"/>
                    <a:cs typeface="Times" panose="02020603050405020304" pitchFamily="18" charset="0"/>
                  </a:rPr>
                  <a:t>m</a:t>
                </a:r>
                <a:r>
                  <a:rPr lang="en-US" sz="1300" b="1" dirty="0" err="1" smtClean="0">
                    <a:latin typeface="+mj-lt"/>
                    <a:cs typeface="Times" panose="02020603050405020304" pitchFamily="18" charset="0"/>
                  </a:rPr>
                  <a:t>VEGF</a:t>
                </a:r>
                <a:r>
                  <a:rPr lang="en-US" sz="1300" b="1" dirty="0" smtClean="0">
                    <a:latin typeface="+mj-lt"/>
                    <a:cs typeface="Times" panose="02020603050405020304" pitchFamily="18" charset="0"/>
                  </a:rPr>
                  <a:t> (ng/mg)</a:t>
                </a:r>
                <a:endParaRPr lang="en-US" sz="1300" b="1" dirty="0">
                  <a:latin typeface="+mj-lt"/>
                  <a:cs typeface="Times" panose="02020603050405020304" pitchFamily="18" charset="0"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="1">
                <a:latin typeface="+mj-lt"/>
              </a:defRPr>
            </a:pPr>
            <a:endParaRPr lang="en-US"/>
          </a:p>
        </c:txPr>
        <c:crossAx val="1855936656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0.66007</cdr:x>
      <cdr:y>0.02266</cdr:y>
    </cdr:from>
    <cdr:to>
      <cdr:x>1</cdr:x>
      <cdr:y>0.6289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048000" y="60960"/>
          <a:ext cx="1569720" cy="163068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>
            <a:lnSpc>
              <a:spcPts val="1250"/>
            </a:lnSpc>
          </a:pPr>
          <a:r>
            <a:rPr lang="en-US" sz="1200" b="1" dirty="0"/>
            <a:t>Vortex</a:t>
          </a:r>
        </a:p>
        <a:p xmlns:a="http://schemas.openxmlformats.org/drawingml/2006/main">
          <a:pPr>
            <a:lnSpc>
              <a:spcPts val="1250"/>
            </a:lnSpc>
          </a:pPr>
          <a:endParaRPr lang="en-US" sz="1200" b="1" dirty="0"/>
        </a:p>
        <a:p xmlns:a="http://schemas.openxmlformats.org/drawingml/2006/main">
          <a:pPr>
            <a:lnSpc>
              <a:spcPts val="1250"/>
            </a:lnSpc>
          </a:pPr>
          <a:r>
            <a:rPr lang="en-US" sz="1200" b="1" dirty="0" err="1" smtClean="0"/>
            <a:t>Sonicator</a:t>
          </a:r>
          <a:r>
            <a:rPr lang="en-US" sz="1200" b="1" baseline="0" dirty="0" smtClean="0"/>
            <a:t> </a:t>
          </a:r>
          <a:r>
            <a:rPr lang="en-US" sz="1200" b="1" baseline="0" dirty="0"/>
            <a:t>40W</a:t>
          </a:r>
        </a:p>
        <a:p xmlns:a="http://schemas.openxmlformats.org/drawingml/2006/main">
          <a:pPr>
            <a:lnSpc>
              <a:spcPts val="1250"/>
            </a:lnSpc>
          </a:pPr>
          <a:endParaRPr lang="en-US" sz="1200" b="1" baseline="0" dirty="0"/>
        </a:p>
        <a:p xmlns:a="http://schemas.openxmlformats.org/drawingml/2006/main">
          <a:pPr>
            <a:lnSpc>
              <a:spcPts val="1250"/>
            </a:lnSpc>
          </a:pPr>
          <a:r>
            <a:rPr lang="en-US" sz="1200" b="1" baseline="0" dirty="0" err="1" smtClean="0"/>
            <a:t>Sonicator</a:t>
          </a:r>
          <a:r>
            <a:rPr lang="en-US" sz="1200" b="1" baseline="0" dirty="0" smtClean="0"/>
            <a:t> </a:t>
          </a:r>
          <a:r>
            <a:rPr lang="en-US" sz="1200" b="1" baseline="0" dirty="0"/>
            <a:t>70W</a:t>
          </a:r>
        </a:p>
        <a:p xmlns:a="http://schemas.openxmlformats.org/drawingml/2006/main">
          <a:pPr>
            <a:lnSpc>
              <a:spcPts val="1250"/>
            </a:lnSpc>
          </a:pPr>
          <a:endParaRPr lang="en-US" sz="1200" b="1" baseline="0" dirty="0"/>
        </a:p>
        <a:p xmlns:a="http://schemas.openxmlformats.org/drawingml/2006/main">
          <a:pPr>
            <a:lnSpc>
              <a:spcPts val="1250"/>
            </a:lnSpc>
          </a:pPr>
          <a:r>
            <a:rPr lang="en-US" sz="1200" b="1" baseline="0" dirty="0" err="1" smtClean="0"/>
            <a:t>Sonicator</a:t>
          </a:r>
          <a:r>
            <a:rPr lang="en-US" sz="1200" b="1" baseline="0" dirty="0" smtClean="0"/>
            <a:t> </a:t>
          </a:r>
          <a:r>
            <a:rPr lang="en-US" sz="1200" b="1" baseline="0" dirty="0"/>
            <a:t>100W</a:t>
          </a:r>
          <a:endParaRPr lang="en-US" sz="1200" b="1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0.19362</cdr:x>
      <cdr:y>0.5832</cdr:y>
    </cdr:from>
    <cdr:to>
      <cdr:x>1</cdr:x>
      <cdr:y>0.5832</cdr:y>
    </cdr:to>
    <cdr:cxnSp macro="">
      <cdr:nvCxnSpPr>
        <cdr:cNvPr id="4" name="Straight Connector 3"/>
        <cdr:cNvCxnSpPr/>
      </cdr:nvCxnSpPr>
      <cdr:spPr>
        <a:xfrm xmlns:a="http://schemas.openxmlformats.org/drawingml/2006/main">
          <a:off x="797169" y="2116015"/>
          <a:ext cx="3319975" cy="1"/>
        </a:xfrm>
        <a:prstGeom xmlns:a="http://schemas.openxmlformats.org/drawingml/2006/main" prst="line">
          <a:avLst/>
        </a:prstGeom>
        <a:ln xmlns:a="http://schemas.openxmlformats.org/drawingml/2006/main" w="15875">
          <a:solidFill>
            <a:schemeClr val="tx1"/>
          </a:solidFill>
          <a:prstDash val="dash"/>
        </a:ln>
        <a:effectLst xmlns:a="http://schemas.openxmlformats.org/drawingml/2006/main"/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0.65451</cdr:x>
      <cdr:y>0.04664</cdr:y>
    </cdr:from>
    <cdr:to>
      <cdr:x>0.88276</cdr:x>
      <cdr:y>0.39354</cdr:y>
    </cdr:to>
    <cdr:sp macro="" textlink="">
      <cdr:nvSpPr>
        <cdr:cNvPr id="4" name="TextBox 1"/>
        <cdr:cNvSpPr txBox="1"/>
      </cdr:nvSpPr>
      <cdr:spPr>
        <a:xfrm xmlns:a="http://schemas.openxmlformats.org/drawingml/2006/main">
          <a:off x="3399136" y="140002"/>
          <a:ext cx="1185405" cy="104130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2800" b="1" dirty="0">
              <a:latin typeface="Times New Roman" panose="02020603050405020304" pitchFamily="18" charset="0"/>
              <a:cs typeface="Times New Roman" panose="02020603050405020304" pitchFamily="18" charset="0"/>
            </a:rPr>
            <a:t>*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0.15667</cdr:x>
      <cdr:y>0.03326</cdr:y>
    </cdr:from>
    <cdr:to>
      <cdr:x>0.37923</cdr:x>
      <cdr:y>0.3666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738551" y="93794"/>
          <a:ext cx="1049218" cy="9401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>
            <a:lnSpc>
              <a:spcPts val="800"/>
            </a:lnSpc>
          </a:pPr>
          <a:endParaRPr lang="en-US" sz="2400" b="1" dirty="0" smtClean="0">
            <a:latin typeface="Times" panose="02020603050405020304" pitchFamily="18" charset="0"/>
            <a:cs typeface="Times" panose="02020603050405020304" pitchFamily="18" charset="0"/>
          </a:endParaRPr>
        </a:p>
        <a:p xmlns:a="http://schemas.openxmlformats.org/drawingml/2006/main">
          <a:pPr algn="ctr">
            <a:lnSpc>
              <a:spcPts val="800"/>
            </a:lnSpc>
          </a:pPr>
          <a:r>
            <a:rPr lang="en-US" sz="2400" b="1" dirty="0" smtClean="0">
              <a:latin typeface="Times" panose="02020603050405020304" pitchFamily="18" charset="0"/>
              <a:cs typeface="Times" panose="02020603050405020304" pitchFamily="18" charset="0"/>
            </a:rPr>
            <a:t>**</a:t>
          </a:r>
        </a:p>
        <a:p xmlns:a="http://schemas.openxmlformats.org/drawingml/2006/main">
          <a:pPr algn="ctr">
            <a:lnSpc>
              <a:spcPts val="800"/>
            </a:lnSpc>
          </a:pPr>
          <a:r>
            <a:rPr lang="en-US" sz="2400" b="1" dirty="0" smtClean="0">
              <a:latin typeface="Times" panose="02020603050405020304" pitchFamily="18" charset="0"/>
              <a:cs typeface="Times" panose="02020603050405020304" pitchFamily="18" charset="0"/>
            </a:rPr>
            <a:t>*</a:t>
          </a:r>
        </a:p>
      </cdr:txBody>
    </cdr:sp>
  </cdr:relSizeAnchor>
  <cdr:relSizeAnchor xmlns:cdr="http://schemas.openxmlformats.org/drawingml/2006/chartDrawing">
    <cdr:from>
      <cdr:x>0.35561</cdr:x>
      <cdr:y>0.56739</cdr:y>
    </cdr:from>
    <cdr:to>
      <cdr:x>0.58191</cdr:x>
      <cdr:y>0.90073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1676400" y="1600200"/>
          <a:ext cx="1066800" cy="9401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US" sz="2400" b="1" dirty="0" smtClean="0">
              <a:latin typeface="Times" panose="02020603050405020304" pitchFamily="18" charset="0"/>
              <a:cs typeface="Times" panose="02020603050405020304" pitchFamily="18" charset="0"/>
            </a:rPr>
            <a:t>*</a:t>
          </a:r>
          <a:endParaRPr lang="en-US" sz="2400" b="1" dirty="0">
            <a:latin typeface="Times" panose="02020603050405020304" pitchFamily="18" charset="0"/>
            <a:cs typeface="Times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86F24-C3C7-4A85-B102-4ED23034505F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18A1C8-A466-4B14-B277-AF1347D199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39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473C8-248D-45B0-A8E8-65BF80F0612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251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473C8-248D-45B0-A8E8-65BF80F0612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2184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0473C8-248D-45B0-A8E8-65BF80F0612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6365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F722-B25B-4B23-8474-3F81D5D964B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4C59-E846-42A0-BB38-ECA49419F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869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F722-B25B-4B23-8474-3F81D5D964B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4C59-E846-42A0-BB38-ECA49419F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046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F722-B25B-4B23-8474-3F81D5D964B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4C59-E846-42A0-BB38-ECA49419F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659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F722-B25B-4B23-8474-3F81D5D964B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4C59-E846-42A0-BB38-ECA49419F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58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F722-B25B-4B23-8474-3F81D5D964B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4C59-E846-42A0-BB38-ECA49419F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15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F722-B25B-4B23-8474-3F81D5D964B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4C59-E846-42A0-BB38-ECA49419F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164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F722-B25B-4B23-8474-3F81D5D964B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4C59-E846-42A0-BB38-ECA49419F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398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F722-B25B-4B23-8474-3F81D5D964B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4C59-E846-42A0-BB38-ECA49419F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40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F722-B25B-4B23-8474-3F81D5D964B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4C59-E846-42A0-BB38-ECA49419F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368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F722-B25B-4B23-8474-3F81D5D964B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4C59-E846-42A0-BB38-ECA49419F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537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3F722-B25B-4B23-8474-3F81D5D964B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A4C59-E846-42A0-BB38-ECA49419F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6054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13F722-B25B-4B23-8474-3F81D5D964B2}" type="datetimeFigureOut">
              <a:rPr lang="en-US" smtClean="0"/>
              <a:t>3/11/2016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A4C59-E846-42A0-BB38-ECA49419F7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69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Differential Regulation of Angiogenesis using Degradable VEGF-Binding </a:t>
            </a:r>
            <a:r>
              <a:rPr lang="en-US" b="1" dirty="0" smtClean="0"/>
              <a:t>Microspheres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4572000"/>
            <a:ext cx="4800600" cy="2336800"/>
          </a:xfrm>
        </p:spPr>
        <p:txBody>
          <a:bodyPr/>
          <a:lstStyle/>
          <a:p>
            <a:r>
              <a:rPr lang="en-US" dirty="0" smtClean="0"/>
              <a:t>David G. Belair, Michael J. Miller, Shoujian Wang</a:t>
            </a:r>
            <a:r>
              <a:rPr lang="en-US" dirty="0"/>
              <a:t>, </a:t>
            </a:r>
            <a:r>
              <a:rPr lang="en-US" dirty="0" err="1"/>
              <a:t>Soesiawati</a:t>
            </a:r>
            <a:r>
              <a:rPr lang="en-US" dirty="0"/>
              <a:t> R. </a:t>
            </a:r>
            <a:r>
              <a:rPr lang="en-US" dirty="0" err="1" smtClean="0"/>
              <a:t>Darjatmokon</a:t>
            </a:r>
            <a:r>
              <a:rPr lang="en-US" dirty="0" smtClean="0"/>
              <a:t>, Bernard Y.K. Binder, Nader Sheibani, William L. Murphy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sz="2800" dirty="0" smtClean="0"/>
              <a:t>SUPPORTING INFORMATION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8576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239016"/>
              </p:ext>
            </p:extLst>
          </p:nvPr>
        </p:nvGraphicFramePr>
        <p:xfrm>
          <a:off x="1222287" y="2759443"/>
          <a:ext cx="4617720" cy="2228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6086" b="46712"/>
          <a:stretch/>
        </p:blipFill>
        <p:spPr>
          <a:xfrm>
            <a:off x="1252700" y="144969"/>
            <a:ext cx="4291286" cy="87214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360858" y="182125"/>
            <a:ext cx="914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394704" y="286998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100µm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75085" y="682857"/>
            <a:ext cx="2125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Capillary Diam: 6µm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49459"/>
          <a:stretch/>
        </p:blipFill>
        <p:spPr>
          <a:xfrm>
            <a:off x="1252700" y="1055347"/>
            <a:ext cx="4295851" cy="16221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09374" y="2288466"/>
            <a:ext cx="2468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Sonicated Microspheres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8666512"/>
              </p:ext>
            </p:extLst>
          </p:nvPr>
        </p:nvGraphicFramePr>
        <p:xfrm>
          <a:off x="1050659" y="4896341"/>
          <a:ext cx="4056051" cy="2601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2013343" y="6341013"/>
            <a:ext cx="2904345" cy="0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2997238" y="2788083"/>
            <a:ext cx="0" cy="1793919"/>
          </a:xfrm>
          <a:prstGeom prst="line">
            <a:avLst/>
          </a:prstGeom>
          <a:ln w="222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4380910" y="1135069"/>
            <a:ext cx="914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414756" y="1239942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100µm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79095" y="38440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75085" y="977007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B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51021" y="2715704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C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252700" y="4710114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D</a:t>
            </a:r>
          </a:p>
        </p:txBody>
      </p:sp>
      <p:sp>
        <p:nvSpPr>
          <p:cNvPr id="23" name="Rectangle 22"/>
          <p:cNvSpPr/>
          <p:nvPr/>
        </p:nvSpPr>
        <p:spPr>
          <a:xfrm>
            <a:off x="0" y="7291639"/>
            <a:ext cx="6858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" panose="02020603050405020304" pitchFamily="18" charset="0"/>
                <a:cs typeface="Times" panose="02020603050405020304" pitchFamily="18" charset="0"/>
              </a:rPr>
              <a:t>Figure 1S: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Microsphere diameter is influenced by emulsion conditions. A: Phase contrast image of glass capillary used for injection in choroidal neovascularization model. Image analysis (NIS Elements) revealed that the mean diameter of the capillary tube is ~6 µm at the tip. B: Phase contrast image of sonicated N-Blank microspheres stained with Trypan blue. C: Histograms of microsphere diameter after emulsifying </a:t>
            </a:r>
            <a:r>
              <a:rPr lang="en-US" sz="1200" i="1" dirty="0" smtClean="0">
                <a:latin typeface="Times" panose="02020603050405020304" pitchFamily="18" charset="0"/>
                <a:cs typeface="Times" panose="02020603050405020304" pitchFamily="18" charset="0"/>
              </a:rPr>
              <a:t>via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vortexing for 60 s or sonication at one of three different power levels for 40 s. Dashed line indicates 6 µm diameter of capillary tube. D: Mean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diameter (+/- SD)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of N-Blank microspheres generated (as shown in panel C). Microsphere diameter was strongly influenced by the emulsion conditions (one-way ANOVA p-value &lt; 0.0001), and the microspheres generated </a:t>
            </a:r>
            <a:r>
              <a:rPr lang="en-US" sz="1200" i="1" dirty="0" smtClean="0">
                <a:latin typeface="Times" panose="02020603050405020304" pitchFamily="18" charset="0"/>
                <a:cs typeface="Times" panose="02020603050405020304" pitchFamily="18" charset="0"/>
              </a:rPr>
              <a:t>via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sonication at 100W exhibited the smallest mean diameter relative to all other conditions (p-value &lt; 0.0001 via ANOVA and Tukey’s post-hoc test). Dashed line indicates 6 µm diameter of capillary tube.</a:t>
            </a:r>
            <a:endParaRPr lang="en-US" sz="1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en-US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42571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>
            <a:graphicFrameLocks/>
          </p:cNvGraphicFramePr>
          <p:nvPr>
            <p:extLst/>
          </p:nvPr>
        </p:nvGraphicFramePr>
        <p:xfrm>
          <a:off x="4611884" y="2819400"/>
          <a:ext cx="2409852" cy="2380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Chart 19"/>
          <p:cNvGraphicFramePr>
            <a:graphicFrameLocks/>
          </p:cNvGraphicFramePr>
          <p:nvPr>
            <p:extLst/>
          </p:nvPr>
        </p:nvGraphicFramePr>
        <p:xfrm>
          <a:off x="2248823" y="2895600"/>
          <a:ext cx="2537943" cy="2303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1" name="Chart 20"/>
          <p:cNvGraphicFramePr>
            <a:graphicFrameLocks/>
          </p:cNvGraphicFramePr>
          <p:nvPr>
            <p:extLst/>
          </p:nvPr>
        </p:nvGraphicFramePr>
        <p:xfrm>
          <a:off x="3" y="2895600"/>
          <a:ext cx="2500313" cy="2308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0" y="2667000"/>
            <a:ext cx="2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+mj-lt"/>
                <a:cs typeface="Times" panose="02020603050405020304" pitchFamily="18" charset="0"/>
              </a:rPr>
              <a:t>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286000" y="2667000"/>
            <a:ext cx="2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+mj-lt"/>
                <a:cs typeface="Times" panose="02020603050405020304" pitchFamily="18" charset="0"/>
              </a:rPr>
              <a:t>B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495800" y="2667000"/>
            <a:ext cx="2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+mj-lt"/>
                <a:cs typeface="Times" panose="02020603050405020304" pitchFamily="18" charset="0"/>
              </a:rPr>
              <a:t>C</a:t>
            </a:r>
          </a:p>
        </p:txBody>
      </p:sp>
      <p:sp>
        <p:nvSpPr>
          <p:cNvPr id="8" name="Rectangle 7"/>
          <p:cNvSpPr/>
          <p:nvPr/>
        </p:nvSpPr>
        <p:spPr>
          <a:xfrm>
            <a:off x="228600" y="5372104"/>
            <a:ext cx="64579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" panose="02020603050405020304" pitchFamily="18" charset="0"/>
                <a:cs typeface="Times" panose="02020603050405020304" pitchFamily="18" charset="0"/>
              </a:rPr>
              <a:t>Figure </a:t>
            </a:r>
            <a:r>
              <a:rPr lang="en-US" sz="1200" b="1" dirty="0" smtClean="0">
                <a:latin typeface="Times" panose="02020603050405020304" pitchFamily="18" charset="0"/>
                <a:cs typeface="Times" panose="02020603050405020304" pitchFamily="18" charset="0"/>
              </a:rPr>
              <a:t>2S</a:t>
            </a:r>
            <a:r>
              <a:rPr lang="en-US" sz="1200" b="1" dirty="0">
                <a:latin typeface="Times" panose="02020603050405020304" pitchFamily="18" charset="0"/>
                <a:cs typeface="Times" panose="02020603050405020304" pitchFamily="18" charset="0"/>
              </a:rPr>
              <a:t>: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Cumulative VEGF release (ng) from Blank, VBP, or Scramble microspheres (crosslinked with PEG-T-DT, PEG-M-DT, or PEG-DT) pre-loaded with VEGF. Error bars were propagated at each time point and represent one standard deviation about the mean cumulative release for each time point for three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replicates per condition.</a:t>
            </a:r>
            <a:endParaRPr lang="en-US" sz="1200" dirty="0"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just"/>
            <a:endParaRPr lang="en-US" sz="1200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127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7049042"/>
              </p:ext>
            </p:extLst>
          </p:nvPr>
        </p:nvGraphicFramePr>
        <p:xfrm>
          <a:off x="1301262" y="545123"/>
          <a:ext cx="3962400" cy="3086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260400" y="1428750"/>
            <a:ext cx="3493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latin typeface="Times" panose="02020603050405020304" pitchFamily="18" charset="0"/>
                <a:cs typeface="Times" panose="02020603050405020304" pitchFamily="18" charset="0"/>
              </a:rPr>
              <a:t>*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26744" y="914400"/>
            <a:ext cx="6096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latin typeface="Times" panose="02020603050405020304" pitchFamily="18" charset="0"/>
                <a:cs typeface="Times" panose="02020603050405020304" pitchFamily="18" charset="0"/>
              </a:rPr>
              <a:t>*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57646" y="6705600"/>
            <a:ext cx="5257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" panose="02020603050405020304" pitchFamily="18" charset="0"/>
                <a:cs typeface="Times" panose="02020603050405020304" pitchFamily="18" charset="0"/>
              </a:rPr>
              <a:t>Figure </a:t>
            </a:r>
            <a:r>
              <a:rPr lang="en-US" sz="1200" b="1" dirty="0" smtClean="0">
                <a:latin typeface="Times" panose="02020603050405020304" pitchFamily="18" charset="0"/>
                <a:cs typeface="Times" panose="02020603050405020304" pitchFamily="18" charset="0"/>
              </a:rPr>
              <a:t>3S</a:t>
            </a:r>
            <a:r>
              <a:rPr lang="en-US" sz="1200" b="1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HUVEC metabolic activity in the presence of microspheres alone or VEGF alone. A: HUVEC metabolic activity (in fluorescence intensity) in the presence of VEGF. No VEGF condition is shown as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0.001 ng/mL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on x-axis. Statistical significance compared to no VEGF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condition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denoted with (*) at p-value &lt; 0.05 using Student’s t-test.</a:t>
            </a:r>
            <a:r>
              <a:rPr lang="en-US" sz="1200" b="1" dirty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B: HUVEC metabolic activity (in fluorescence intensity) in the presence of VBP, Scramble, or Blank microspheres crosslinked with PEG-T-DT, PEG-M-DT, or PEG-DT. HUVEC metabolic activity in the absence of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microspheres or VEGF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is shown as dashed line. Two-way analysis of variance was performed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(microsphere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peptide identity p-value&gt;0.05, microsphere crosslink type p-value&gt;0.05, interaction p-value&gt;0.05). No statistical differences were observed in post-hoc Bonferroni test. </a:t>
            </a:r>
            <a:endParaRPr lang="en-US" sz="12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35475871"/>
              </p:ext>
            </p:extLst>
          </p:nvPr>
        </p:nvGraphicFramePr>
        <p:xfrm>
          <a:off x="1219200" y="3124200"/>
          <a:ext cx="4117144" cy="3628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00200" y="304800"/>
            <a:ext cx="2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+mj-lt"/>
                <a:cs typeface="Times" panose="02020603050405020304" pitchFamily="18" charset="0"/>
              </a:rPr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76400" y="3429000"/>
            <a:ext cx="2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+mj-lt"/>
                <a:cs typeface="Times" panose="02020603050405020304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3487346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300609"/>
              </p:ext>
            </p:extLst>
          </p:nvPr>
        </p:nvGraphicFramePr>
        <p:xfrm>
          <a:off x="526093" y="1828800"/>
          <a:ext cx="5193417" cy="30017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2"/>
          <p:cNvSpPr/>
          <p:nvPr/>
        </p:nvSpPr>
        <p:spPr>
          <a:xfrm>
            <a:off x="764931" y="5217166"/>
            <a:ext cx="50614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 smtClean="0">
                <a:latin typeface="Times" panose="02020603050405020304" pitchFamily="18" charset="0"/>
                <a:cs typeface="Times" panose="02020603050405020304" pitchFamily="18" charset="0"/>
              </a:rPr>
              <a:t>Figure 4S.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Amount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of phosphorylated VEGFR2 (in ng) measured </a:t>
            </a:r>
            <a:r>
              <a:rPr lang="en-US" sz="1200" i="1" dirty="0">
                <a:latin typeface="Times" panose="02020603050405020304" pitchFamily="18" charset="0"/>
                <a:cs typeface="Times" panose="02020603050405020304" pitchFamily="18" charset="0"/>
              </a:rPr>
              <a:t>via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ELISA normalized to the total protein content of the cell lysate (in mg) after treatment of HUVECs with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medium (2 vol.% FBS in M199) containing no supplemented VEGF or containing 10 ng/mL supplemented VEGF. Data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is presented as mean +/- standard deviation for three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(-VEGF) or five replicates (+VEGF),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and statistical significance is denoted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for p-value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&lt; </a:t>
            </a:r>
            <a:r>
              <a:rPr lang="en-US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0.05 using Student’s t-test (*).</a:t>
            </a:r>
            <a:endParaRPr lang="en-US" sz="12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11235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4291097"/>
              </p:ext>
            </p:extLst>
          </p:nvPr>
        </p:nvGraphicFramePr>
        <p:xfrm>
          <a:off x="990600" y="1371600"/>
          <a:ext cx="4714164" cy="2820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5"/>
          <p:cNvSpPr/>
          <p:nvPr/>
        </p:nvSpPr>
        <p:spPr>
          <a:xfrm>
            <a:off x="1828800" y="4343400"/>
            <a:ext cx="3429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en-US" sz="1200" b="1" dirty="0">
                <a:latin typeface="Times" panose="02020603050405020304" pitchFamily="18" charset="0"/>
                <a:cs typeface="Times" panose="02020603050405020304" pitchFamily="18" charset="0"/>
              </a:rPr>
              <a:t>Figure </a:t>
            </a:r>
            <a:r>
              <a:rPr lang="en-US" sz="1200" b="1" dirty="0" smtClean="0">
                <a:latin typeface="Times" panose="02020603050405020304" pitchFamily="18" charset="0"/>
                <a:cs typeface="Times" panose="02020603050405020304" pitchFamily="18" charset="0"/>
              </a:rPr>
              <a:t>5S</a:t>
            </a:r>
            <a:r>
              <a:rPr lang="en-US" sz="1200" b="1" dirty="0">
                <a:latin typeface="Times" panose="02020603050405020304" pitchFamily="18" charset="0"/>
                <a:cs typeface="Times" panose="02020603050405020304" pitchFamily="18" charset="0"/>
              </a:rPr>
              <a:t>: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F-VBP microspheres sequester murine VEGF. F-Type microspheres were assayed for binding murine VEGF</a:t>
            </a:r>
            <a:r>
              <a:rPr lang="en-US" sz="1200" baseline="-25000" dirty="0">
                <a:latin typeface="Times" panose="02020603050405020304" pitchFamily="18" charset="0"/>
                <a:cs typeface="Times" panose="02020603050405020304" pitchFamily="18" charset="0"/>
              </a:rPr>
              <a:t>164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 (R&amp;D Systems), hereafter referred to as </a:t>
            </a:r>
            <a:r>
              <a:rPr lang="en-US" sz="1200" dirty="0" err="1">
                <a:latin typeface="Times" panose="02020603050405020304" pitchFamily="18" charset="0"/>
                <a:cs typeface="Times" panose="02020603050405020304" pitchFamily="18" charset="0"/>
              </a:rPr>
              <a:t>mVEGF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, by incubating microspheres in a solution containing 1 wt.% BSA in PBS with 10 ng/mL </a:t>
            </a:r>
            <a:r>
              <a:rPr lang="en-US" sz="1200" dirty="0" err="1">
                <a:latin typeface="Times" panose="02020603050405020304" pitchFamily="18" charset="0"/>
                <a:cs typeface="Times" panose="02020603050405020304" pitchFamily="18" charset="0"/>
              </a:rPr>
              <a:t>mVEGF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 for 4 hours at 37</a:t>
            </a:r>
            <a:r>
              <a:rPr lang="en-US" sz="1200" baseline="30000" dirty="0">
                <a:latin typeface="Times" panose="02020603050405020304" pitchFamily="18" charset="0"/>
                <a:cs typeface="Times" panose="02020603050405020304" pitchFamily="18" charset="0"/>
              </a:rPr>
              <a:t>°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C. After incubation, microspheres were centrifuged at 10,600 x g for 5 minutes, and the supernatant was assayed with a </a:t>
            </a:r>
            <a:r>
              <a:rPr lang="en-US" sz="1200" dirty="0" err="1">
                <a:latin typeface="Times" panose="02020603050405020304" pitchFamily="18" charset="0"/>
                <a:cs typeface="Times" panose="02020603050405020304" pitchFamily="18" charset="0"/>
              </a:rPr>
              <a:t>mVEGF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 ELISA (R&amp;D Systems) using the manufacturer’s protocol. The concentration of </a:t>
            </a:r>
            <a:r>
              <a:rPr lang="en-US" sz="1200" dirty="0" err="1">
                <a:latin typeface="Times" panose="02020603050405020304" pitchFamily="18" charset="0"/>
                <a:cs typeface="Times" panose="02020603050405020304" pitchFamily="18" charset="0"/>
              </a:rPr>
              <a:t>mVEGF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 in the supernatant was correlated to the amount of </a:t>
            </a:r>
            <a:r>
              <a:rPr lang="en-US" sz="1200" dirty="0" err="1">
                <a:latin typeface="Times" panose="02020603050405020304" pitchFamily="18" charset="0"/>
                <a:cs typeface="Times" panose="02020603050405020304" pitchFamily="18" charset="0"/>
              </a:rPr>
              <a:t>mVEGF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 sequestered to the microspheres by subtracting the supernatant </a:t>
            </a:r>
            <a:r>
              <a:rPr lang="en-US" sz="1200" dirty="0" err="1">
                <a:latin typeface="Times" panose="02020603050405020304" pitchFamily="18" charset="0"/>
                <a:cs typeface="Times" panose="02020603050405020304" pitchFamily="18" charset="0"/>
              </a:rPr>
              <a:t>mVEGF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 concentration in each microsphere condition from the </a:t>
            </a:r>
            <a:r>
              <a:rPr lang="en-US" sz="1200" dirty="0" err="1">
                <a:latin typeface="Times" panose="02020603050405020304" pitchFamily="18" charset="0"/>
                <a:cs typeface="Times" panose="02020603050405020304" pitchFamily="18" charset="0"/>
              </a:rPr>
              <a:t>mVEGF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 concentration in the no microsphere condition (No Sphere). Data is presented as ng sequestered </a:t>
            </a:r>
            <a:r>
              <a:rPr lang="en-US" sz="1200" dirty="0" err="1">
                <a:latin typeface="Times" panose="02020603050405020304" pitchFamily="18" charset="0"/>
                <a:cs typeface="Times" panose="02020603050405020304" pitchFamily="18" charset="0"/>
              </a:rPr>
              <a:t>mVEGF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 per mg microspheres relative to the No Sphere condition. Error bars represent one standard deviation about the mean for three replicates.  Asterisks denote statistical significance in Student’s t-test relative to F-Blank (*) and F-Scramble (**) microspheres for p-value &lt; 0.05.</a:t>
            </a:r>
          </a:p>
        </p:txBody>
      </p:sp>
    </p:spTree>
    <p:extLst>
      <p:ext uri="{BB962C8B-B14F-4D97-AF65-F5344CB8AC3E}">
        <p14:creationId xmlns:p14="http://schemas.microsoft.com/office/powerpoint/2010/main" val="765452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Object 12"/>
          <p:cNvGraphicFramePr>
            <a:graphicFrameLocks noChangeAspect="1"/>
          </p:cNvGraphicFramePr>
          <p:nvPr>
            <p:extLst/>
          </p:nvPr>
        </p:nvGraphicFramePr>
        <p:xfrm>
          <a:off x="914400" y="1143000"/>
          <a:ext cx="5168823" cy="42392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Prism 5" r:id="rId4" imgW="6126480" imgH="5024520" progId="Prism5.Document">
                  <p:embed/>
                </p:oleObj>
              </mc:Choice>
              <mc:Fallback>
                <p:oleObj name="Prism 5" r:id="rId4" imgW="6126480" imgH="50245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14400" y="1143000"/>
                        <a:ext cx="5168823" cy="423922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762000" y="-1752600"/>
          <a:ext cx="5697122" cy="464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Prism 5" r:id="rId6" imgW="6126480" imgH="4997160" progId="Prism5.Document">
                  <p:embed/>
                </p:oleObj>
              </mc:Choice>
              <mc:Fallback>
                <p:oleObj name="Prism 5" r:id="rId6" imgW="6126480" imgH="49971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2000" y="-1752600"/>
                        <a:ext cx="5697122" cy="4648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752600" y="5486400"/>
            <a:ext cx="30289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" panose="02020603050405020304" pitchFamily="18" charset="0"/>
                <a:cs typeface="Times" panose="02020603050405020304" pitchFamily="18" charset="0"/>
              </a:rPr>
              <a:t>Figure 6</a:t>
            </a:r>
            <a:r>
              <a:rPr lang="en-US" sz="1200" b="1" dirty="0" smtClean="0">
                <a:latin typeface="Times" panose="02020603050405020304" pitchFamily="18" charset="0"/>
                <a:cs typeface="Times" panose="02020603050405020304" pitchFamily="18" charset="0"/>
              </a:rPr>
              <a:t>S</a:t>
            </a:r>
            <a:r>
              <a:rPr lang="en-US" sz="1200" b="1" dirty="0">
                <a:latin typeface="Times" panose="02020603050405020304" pitchFamily="18" charset="0"/>
                <a:cs typeface="Times" panose="02020603050405020304" pitchFamily="18" charset="0"/>
              </a:rPr>
              <a:t>. 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Influence of soluble VEGF inhibitors on mean CNV area in mouse model. Data are presented as mean area of CNV in µm</a:t>
            </a:r>
            <a:r>
              <a:rPr lang="en-US" sz="1200" baseline="30000" dirty="0">
                <a:latin typeface="Times" panose="02020603050405020304" pitchFamily="18" charset="0"/>
                <a:cs typeface="Times" panose="02020603050405020304" pitchFamily="18" charset="0"/>
              </a:rPr>
              <a:t>2</a:t>
            </a:r>
            <a:r>
              <a:rPr lang="en-US" sz="1200" dirty="0">
                <a:latin typeface="Times" panose="02020603050405020304" pitchFamily="18" charset="0"/>
                <a:cs typeface="Times" panose="02020603050405020304" pitchFamily="18" charset="0"/>
              </a:rPr>
              <a:t> +/- one standard error of measurement (SEM) about the mean after treatment with (A) 40 µg/mL of IgG (Control) or Eylea or with (B) vehicle control (DMSO) or 5 µg/mL SU4312. Statistical significance relative to the control (black bars) in each respective experiment was determined using a Student’s t-test and denoted for p-value&lt;0.01 (**) or p-value&lt;0.001 (***). </a:t>
            </a:r>
            <a:endParaRPr lang="en-US" sz="1200" b="1" dirty="0"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405246"/>
            <a:ext cx="2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+mj-lt"/>
                <a:cs typeface="Times" panose="02020603050405020304" pitchFamily="18" charset="0"/>
              </a:rPr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24000" y="2971800"/>
            <a:ext cx="22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b="1" dirty="0">
                <a:latin typeface="+mj-lt"/>
                <a:cs typeface="Times" panose="02020603050405020304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16712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10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0.xml"/></Relationships>
</file>

<file path=customXml/_rels/item1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_rels/item8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8.xml"/></Relationships>
</file>

<file path=customXml/_rels/item9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9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10.xml><?xml version="1.0" encoding="utf-8"?>
<EsriMapsInfo xmlns="ESRI.ArcGIS.Mapping.OfficeIntegration.PowerPointInfo">
  <Version>Version1</Version>
  <RequiresSignIn>False</RequiresSignIn>
</EsriMapsInfo>
</file>

<file path=customXml/item1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8.xml><?xml version="1.0" encoding="utf-8"?>
<EsriMapsInfo xmlns="ESRI.ArcGIS.Mapping.OfficeIntegration.PowerPointInfo">
  <Version>Version1</Version>
  <RequiresSignIn>False</RequiresSignIn>
</EsriMapsInfo>
</file>

<file path=customXml/item9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B5DF71D4-7784-4BAC-A192-8A0815259990}">
  <ds:schemaRefs>
    <ds:schemaRef ds:uri="ESRI.ArcGIS.Mapping.OfficeIntegration.PowerPointInfo"/>
  </ds:schemaRefs>
</ds:datastoreItem>
</file>

<file path=customXml/itemProps10.xml><?xml version="1.0" encoding="utf-8"?>
<ds:datastoreItem xmlns:ds="http://schemas.openxmlformats.org/officeDocument/2006/customXml" ds:itemID="{01145F01-19CF-4BE6-B1B5-70F870780042}">
  <ds:schemaRefs>
    <ds:schemaRef ds:uri="ESRI.ArcGIS.Mapping.OfficeIntegration.PowerPointInfo"/>
  </ds:schemaRefs>
</ds:datastoreItem>
</file>

<file path=customXml/itemProps11.xml><?xml version="1.0" encoding="utf-8"?>
<ds:datastoreItem xmlns:ds="http://schemas.openxmlformats.org/officeDocument/2006/customXml" ds:itemID="{69F90F2D-DA34-4337-A2EA-79F268216C0E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898D4B2E-D08C-4C9D-91B4-086C14796475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D1056EE3-216D-44B0-A65B-CC95A06F38FF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9E67B89A-4109-46DD-9652-D51C2FE5DE70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3ED30A54-16A9-47BF-9D1C-DA2051615B3F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B477BB2A-8010-481E-9DAB-011C37A6B7AA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398CD863-899A-4EEE-BD5D-3CDD7F6180EC}">
  <ds:schemaRefs>
    <ds:schemaRef ds:uri="ESRI.ArcGIS.Mapping.OfficeIntegration.PowerPointInfo"/>
  </ds:schemaRefs>
</ds:datastoreItem>
</file>

<file path=customXml/itemProps8.xml><?xml version="1.0" encoding="utf-8"?>
<ds:datastoreItem xmlns:ds="http://schemas.openxmlformats.org/officeDocument/2006/customXml" ds:itemID="{1BEC4043-F079-4DCF-BD64-C375E0DB06FC}">
  <ds:schemaRefs>
    <ds:schemaRef ds:uri="ESRI.ArcGIS.Mapping.OfficeIntegration.PowerPointInfo"/>
  </ds:schemaRefs>
</ds:datastoreItem>
</file>

<file path=customXml/itemProps9.xml><?xml version="1.0" encoding="utf-8"?>
<ds:datastoreItem xmlns:ds="http://schemas.openxmlformats.org/officeDocument/2006/customXml" ds:itemID="{05C58E25-2693-4C8E-B89B-B42F0975E521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502</TotalTime>
  <Words>855</Words>
  <Application>Microsoft Office PowerPoint</Application>
  <PresentationFormat>Letter Paper (8.5x11 in)</PresentationFormat>
  <Paragraphs>56</Paragraphs>
  <Slides>7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Times</vt:lpstr>
      <vt:lpstr>Times New Roman</vt:lpstr>
      <vt:lpstr>Office Theme</vt:lpstr>
      <vt:lpstr>Prism 5</vt:lpstr>
      <vt:lpstr>Differential Regulation of Angiogenesis using Degradable VEGF-Binding Microspheres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Differential Regulation of Angiogenesis using Degradable VEGF-Binding Microspheres</dc:title>
  <dc:creator>Belair, David</dc:creator>
  <cp:lastModifiedBy>David Belair</cp:lastModifiedBy>
  <cp:revision>29</cp:revision>
  <dcterms:created xsi:type="dcterms:W3CDTF">2016-01-20T21:45:49Z</dcterms:created>
  <dcterms:modified xsi:type="dcterms:W3CDTF">2016-03-11T21:50:10Z</dcterms:modified>
</cp:coreProperties>
</file>