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-84" y="-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D15F-CDAA-4664-B877-03C1D41971CA}" type="datetimeFigureOut">
              <a:rPr lang="en-US" smtClean="0"/>
              <a:t>1/12/2016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8731B-5AA3-4FCC-BEAF-6F2F61ABDD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235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D15F-CDAA-4664-B877-03C1D41971CA}" type="datetimeFigureOut">
              <a:rPr lang="en-US" smtClean="0"/>
              <a:t>1/12/2016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8731B-5AA3-4FCC-BEAF-6F2F61ABDD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350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D15F-CDAA-4664-B877-03C1D41971CA}" type="datetimeFigureOut">
              <a:rPr lang="en-US" smtClean="0"/>
              <a:t>1/12/2016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8731B-5AA3-4FCC-BEAF-6F2F61ABDD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718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D15F-CDAA-4664-B877-03C1D41971CA}" type="datetimeFigureOut">
              <a:rPr lang="en-US" smtClean="0"/>
              <a:t>1/12/2016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8731B-5AA3-4FCC-BEAF-6F2F61ABDD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643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D15F-CDAA-4664-B877-03C1D41971CA}" type="datetimeFigureOut">
              <a:rPr lang="en-US" smtClean="0"/>
              <a:t>1/12/2016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8731B-5AA3-4FCC-BEAF-6F2F61ABDD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203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D15F-CDAA-4664-B877-03C1D41971CA}" type="datetimeFigureOut">
              <a:rPr lang="en-US" smtClean="0"/>
              <a:t>1/12/2016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8731B-5AA3-4FCC-BEAF-6F2F61ABDD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494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D15F-CDAA-4664-B877-03C1D41971CA}" type="datetimeFigureOut">
              <a:rPr lang="en-US" smtClean="0"/>
              <a:t>1/12/2016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8731B-5AA3-4FCC-BEAF-6F2F61ABDD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091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D15F-CDAA-4664-B877-03C1D41971CA}" type="datetimeFigureOut">
              <a:rPr lang="en-US" smtClean="0"/>
              <a:t>1/12/2016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8731B-5AA3-4FCC-BEAF-6F2F61ABDD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691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D15F-CDAA-4664-B877-03C1D41971CA}" type="datetimeFigureOut">
              <a:rPr lang="en-US" smtClean="0"/>
              <a:t>1/12/2016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8731B-5AA3-4FCC-BEAF-6F2F61ABDD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426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D15F-CDAA-4664-B877-03C1D41971CA}" type="datetimeFigureOut">
              <a:rPr lang="en-US" smtClean="0"/>
              <a:t>1/12/2016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8731B-5AA3-4FCC-BEAF-6F2F61ABDD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12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D15F-CDAA-4664-B877-03C1D41971CA}" type="datetimeFigureOut">
              <a:rPr lang="en-US" smtClean="0"/>
              <a:t>1/12/2016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8731B-5AA3-4FCC-BEAF-6F2F61ABDD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224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8D15F-CDAA-4664-B877-03C1D41971CA}" type="datetimeFigureOut">
              <a:rPr lang="en-US" smtClean="0"/>
              <a:t>1/12/2016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8731B-5AA3-4FCC-BEAF-6F2F61ABDD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120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99959" y="-184191"/>
            <a:ext cx="10515600" cy="1325563"/>
          </a:xfrm>
        </p:spPr>
        <p:txBody>
          <a:bodyPr>
            <a:noAutofit/>
          </a:bodyPr>
          <a:lstStyle/>
          <a:p>
            <a:r>
              <a:rPr lang="en-US" sz="1400" b="1" dirty="0">
                <a:latin typeface="+mn-lt"/>
              </a:rPr>
              <a:t>Figure </a:t>
            </a:r>
            <a:r>
              <a:rPr lang="en-US" sz="1400" b="1" dirty="0" smtClean="0">
                <a:latin typeface="+mn-lt"/>
              </a:rPr>
              <a:t>5.</a:t>
            </a:r>
            <a:r>
              <a:rPr lang="en-US" sz="1400" dirty="0" smtClean="0">
                <a:latin typeface="+mn-lt"/>
              </a:rPr>
              <a:t> Specificity chromatograms , exhibiting below lower limit of quantification, for bupropion </a:t>
            </a:r>
            <a:r>
              <a:rPr lang="en-US" sz="1400" dirty="0">
                <a:latin typeface="+mn-lt"/>
              </a:rPr>
              <a:t>and metabolites </a:t>
            </a:r>
            <a:r>
              <a:rPr lang="en-US" sz="1400" dirty="0" smtClean="0">
                <a:latin typeface="+mn-lt"/>
              </a:rPr>
              <a:t>from non-supplemented plasma subject ,lot 81784. </a:t>
            </a:r>
            <a:r>
              <a:rPr lang="en-US" altLang="en-US" sz="1400" dirty="0" smtClean="0">
                <a:latin typeface="+mn-lt"/>
                <a:ea typeface="Times New Roman" pitchFamily="18" charset="0"/>
                <a:cs typeface="Arial" pitchFamily="34" charset="0"/>
              </a:rPr>
              <a:t>R-bupropion and </a:t>
            </a:r>
            <a:r>
              <a:rPr lang="en-US" altLang="en-US" sz="1400" dirty="0" smtClean="0">
                <a:ea typeface="Times New Roman" pitchFamily="18" charset="0"/>
                <a:cs typeface="Arial" pitchFamily="34" charset="0"/>
              </a:rPr>
              <a:t>S-bupropion</a:t>
            </a:r>
            <a:r>
              <a:rPr lang="en-US" altLang="en-US" sz="1400" dirty="0" smtClean="0">
                <a:latin typeface="+mn-lt"/>
                <a:ea typeface="Times New Roman" pitchFamily="18" charset="0"/>
                <a:cs typeface="Arial" pitchFamily="34" charset="0"/>
              </a:rPr>
              <a:t>(A),</a:t>
            </a:r>
            <a:r>
              <a:rPr lang="en-US" altLang="en-US" sz="1400" dirty="0">
                <a:ea typeface="Times New Roman" pitchFamily="18" charset="0"/>
                <a:cs typeface="Arial" pitchFamily="34" charset="0"/>
              </a:rPr>
              <a:t> (2R,3R)-4-hydroxybupropion</a:t>
            </a:r>
            <a:r>
              <a:rPr lang="en-US" altLang="en-US" sz="1400" dirty="0" smtClean="0">
                <a:latin typeface="+mn-lt"/>
                <a:ea typeface="Times New Roman" pitchFamily="18" charset="0"/>
                <a:cs typeface="Arial" pitchFamily="34" charset="0"/>
              </a:rPr>
              <a:t> and </a:t>
            </a:r>
            <a:r>
              <a:rPr lang="en-US" altLang="en-US" sz="1400" dirty="0" smtClean="0">
                <a:ea typeface="Times New Roman" pitchFamily="18" charset="0"/>
                <a:cs typeface="Arial" pitchFamily="34" charset="0"/>
              </a:rPr>
              <a:t>(2S,3S</a:t>
            </a:r>
            <a:r>
              <a:rPr lang="en-US" altLang="en-US" sz="1400" dirty="0">
                <a:ea typeface="Times New Roman" pitchFamily="18" charset="0"/>
                <a:cs typeface="Arial" pitchFamily="34" charset="0"/>
              </a:rPr>
              <a:t>)-4-hydroxybupropion</a:t>
            </a:r>
            <a:r>
              <a:rPr lang="en-US" altLang="en-US" sz="1400" dirty="0" smtClean="0">
                <a:latin typeface="+mn-lt"/>
                <a:ea typeface="Times New Roman" pitchFamily="18" charset="0"/>
                <a:cs typeface="Arial" pitchFamily="34" charset="0"/>
              </a:rPr>
              <a:t>(B), erythro-dihydrobupropion A,  </a:t>
            </a:r>
            <a:r>
              <a:rPr lang="en-US" altLang="en-US" sz="1400" dirty="0">
                <a:latin typeface="+mn-lt"/>
                <a:ea typeface="Times New Roman" pitchFamily="18" charset="0"/>
                <a:cs typeface="Arial" pitchFamily="34" charset="0"/>
              </a:rPr>
              <a:t>erythro-dihydrobupropion </a:t>
            </a:r>
            <a:r>
              <a:rPr lang="en-US" altLang="en-US" sz="1400" dirty="0" smtClean="0">
                <a:latin typeface="+mn-lt"/>
                <a:ea typeface="Times New Roman" pitchFamily="18" charset="0"/>
                <a:cs typeface="Arial" pitchFamily="34" charset="0"/>
              </a:rPr>
              <a:t>B,  </a:t>
            </a:r>
            <a:r>
              <a:rPr lang="en-US" altLang="en-US" sz="1400" dirty="0">
                <a:latin typeface="+mn-lt"/>
                <a:ea typeface="Times New Roman" pitchFamily="18" charset="0"/>
                <a:cs typeface="Arial" pitchFamily="34" charset="0"/>
              </a:rPr>
              <a:t>threo-dihydrobupropion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smtClean="0">
                <a:latin typeface="+mn-lt"/>
              </a:rPr>
              <a:t>A, </a:t>
            </a:r>
            <a:r>
              <a:rPr lang="en-US" altLang="en-US" sz="1400" dirty="0">
                <a:latin typeface="+mn-lt"/>
                <a:ea typeface="Times New Roman" pitchFamily="18" charset="0"/>
                <a:cs typeface="Arial" pitchFamily="34" charset="0"/>
              </a:rPr>
              <a:t>threo-dihydrobupropion B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smtClean="0">
                <a:latin typeface="+mn-lt"/>
              </a:rPr>
              <a:t>(C), </a:t>
            </a:r>
            <a:r>
              <a:rPr lang="en-US" sz="1400" dirty="0">
                <a:latin typeface="+mn-lt"/>
              </a:rPr>
              <a:t>and the internal standard acetaminophen </a:t>
            </a:r>
            <a:r>
              <a:rPr lang="en-US" sz="1400" dirty="0" smtClean="0">
                <a:latin typeface="+mn-lt"/>
              </a:rPr>
              <a:t>(D).</a:t>
            </a:r>
            <a:endParaRPr lang="en-US" sz="1400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760" y="2229957"/>
            <a:ext cx="6679511" cy="12372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78473" y="2229957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549" y="3594957"/>
            <a:ext cx="6840942" cy="13664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36455" y="3594957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8549" y="5033642"/>
            <a:ext cx="6704262" cy="119391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08726" y="5154621"/>
            <a:ext cx="37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5229" y="982682"/>
            <a:ext cx="6539987" cy="12472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40635" y="1006394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768633" y="6227552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(min.)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315209" y="3570825"/>
            <a:ext cx="1499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Intensity (cps)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736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126" y="-245652"/>
            <a:ext cx="10515600" cy="1325563"/>
          </a:xfrm>
        </p:spPr>
        <p:txBody>
          <a:bodyPr>
            <a:normAutofit/>
          </a:bodyPr>
          <a:lstStyle/>
          <a:p>
            <a:r>
              <a:rPr lang="en-US" sz="1400" b="1" dirty="0">
                <a:latin typeface="+mn-lt"/>
              </a:rPr>
              <a:t>Figure </a:t>
            </a:r>
            <a:r>
              <a:rPr lang="en-US" sz="1400" b="1" dirty="0" smtClean="0">
                <a:latin typeface="+mn-lt"/>
              </a:rPr>
              <a:t>6.</a:t>
            </a:r>
            <a:r>
              <a:rPr lang="en-US" sz="1400" dirty="0" smtClean="0">
                <a:latin typeface="+mn-lt"/>
              </a:rPr>
              <a:t> </a:t>
            </a:r>
            <a:r>
              <a:rPr lang="en-US" sz="1400" dirty="0">
                <a:latin typeface="+mn-lt"/>
              </a:rPr>
              <a:t>Specificity </a:t>
            </a:r>
            <a:r>
              <a:rPr lang="en-US" sz="1400" dirty="0" smtClean="0">
                <a:latin typeface="+mn-lt"/>
              </a:rPr>
              <a:t>chromatograms </a:t>
            </a:r>
            <a:r>
              <a:rPr lang="en-US" sz="1400" dirty="0">
                <a:latin typeface="+mn-lt"/>
              </a:rPr>
              <a:t>, exhibiting below lower limit of quantification, for bupropion and metabolites from non-supplemented plasma subject ,lot </a:t>
            </a:r>
            <a:r>
              <a:rPr lang="en-US" sz="1400" dirty="0" smtClean="0">
                <a:latin typeface="+mn-lt"/>
              </a:rPr>
              <a:t>65406. </a:t>
            </a:r>
            <a:r>
              <a:rPr lang="en-US" altLang="en-US" sz="1400" dirty="0">
                <a:latin typeface="+mn-lt"/>
                <a:ea typeface="Times New Roman" pitchFamily="18" charset="0"/>
                <a:cs typeface="Arial" pitchFamily="34" charset="0"/>
              </a:rPr>
              <a:t>R-bupropion and </a:t>
            </a:r>
            <a:r>
              <a:rPr lang="en-US" altLang="en-US" sz="1400" dirty="0">
                <a:latin typeface="+mn-lt"/>
                <a:ea typeface="Times New Roman" pitchFamily="18" charset="0"/>
                <a:cs typeface="Arial" pitchFamily="34" charset="0"/>
              </a:rPr>
              <a:t>S-bupropion</a:t>
            </a:r>
            <a:r>
              <a:rPr lang="en-US" altLang="en-US" sz="1400" dirty="0">
                <a:latin typeface="+mn-lt"/>
                <a:ea typeface="Times New Roman" pitchFamily="18" charset="0"/>
                <a:cs typeface="Arial" pitchFamily="34" charset="0"/>
              </a:rPr>
              <a:t>(A),</a:t>
            </a:r>
            <a:r>
              <a:rPr lang="en-US" altLang="en-US" sz="1400" dirty="0">
                <a:latin typeface="+mn-lt"/>
                <a:ea typeface="Times New Roman" pitchFamily="18" charset="0"/>
                <a:cs typeface="Arial" pitchFamily="34" charset="0"/>
              </a:rPr>
              <a:t> (2R,3R)-4-hydroxybupropion</a:t>
            </a:r>
            <a:r>
              <a:rPr lang="en-US" altLang="en-US" sz="1400" dirty="0">
                <a:latin typeface="+mn-lt"/>
                <a:ea typeface="Times New Roman" pitchFamily="18" charset="0"/>
                <a:cs typeface="Arial" pitchFamily="34" charset="0"/>
              </a:rPr>
              <a:t> and </a:t>
            </a:r>
            <a:r>
              <a:rPr lang="en-US" altLang="en-US" sz="1400" dirty="0">
                <a:latin typeface="+mn-lt"/>
                <a:ea typeface="Times New Roman" pitchFamily="18" charset="0"/>
                <a:cs typeface="Arial" pitchFamily="34" charset="0"/>
              </a:rPr>
              <a:t>(2S,3S)-4-hydroxybupropion</a:t>
            </a:r>
            <a:r>
              <a:rPr lang="en-US" altLang="en-US" sz="1400" dirty="0">
                <a:latin typeface="+mn-lt"/>
                <a:ea typeface="Times New Roman" pitchFamily="18" charset="0"/>
                <a:cs typeface="Arial" pitchFamily="34" charset="0"/>
              </a:rPr>
              <a:t>(B), erythro-dihydrobupropion A,  erythro-dihydrobupropion B,  threo-dihydrobupropion</a:t>
            </a:r>
            <a:r>
              <a:rPr lang="en-US" sz="1400" dirty="0">
                <a:latin typeface="+mn-lt"/>
              </a:rPr>
              <a:t> A, </a:t>
            </a:r>
            <a:r>
              <a:rPr lang="en-US" altLang="en-US" sz="1400" dirty="0">
                <a:latin typeface="+mn-lt"/>
                <a:ea typeface="Times New Roman" pitchFamily="18" charset="0"/>
                <a:cs typeface="Arial" pitchFamily="34" charset="0"/>
              </a:rPr>
              <a:t>threo-dihydrobupropion B</a:t>
            </a:r>
            <a:r>
              <a:rPr lang="en-US" sz="1400" dirty="0">
                <a:latin typeface="+mn-lt"/>
              </a:rPr>
              <a:t> (C), and the internal standard acetaminophen (D).</a:t>
            </a:r>
            <a:endParaRPr lang="en-US" sz="14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945" y="2202628"/>
            <a:ext cx="6979279" cy="12626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569" y="3485385"/>
            <a:ext cx="6884029" cy="12783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9945" y="4763724"/>
            <a:ext cx="7055267" cy="13691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5880" y="909926"/>
            <a:ext cx="6720001" cy="12711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67031" y="787652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81679" y="2229957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81679" y="3517745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81679" y="5058888"/>
            <a:ext cx="37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315209" y="3570825"/>
            <a:ext cx="1499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Intensity (cps)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768633" y="6227552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(min.)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16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52713"/>
            <a:ext cx="10515600" cy="1325563"/>
          </a:xfrm>
        </p:spPr>
        <p:txBody>
          <a:bodyPr>
            <a:normAutofit/>
          </a:bodyPr>
          <a:lstStyle/>
          <a:p>
            <a:r>
              <a:rPr lang="en-US" sz="1400" b="1" dirty="0">
                <a:latin typeface="+mn-lt"/>
              </a:rPr>
              <a:t>Figure </a:t>
            </a:r>
            <a:r>
              <a:rPr lang="en-US" sz="1400" b="1" dirty="0" smtClean="0">
                <a:latin typeface="+mn-lt"/>
              </a:rPr>
              <a:t>7.</a:t>
            </a:r>
            <a:r>
              <a:rPr lang="en-US" sz="1400" dirty="0" smtClean="0">
                <a:latin typeface="+mn-lt"/>
              </a:rPr>
              <a:t> </a:t>
            </a:r>
            <a:r>
              <a:rPr lang="en-US" sz="1400" dirty="0">
                <a:latin typeface="+mn-lt"/>
              </a:rPr>
              <a:t>Specificity </a:t>
            </a:r>
            <a:r>
              <a:rPr lang="en-US" sz="1400" dirty="0" smtClean="0">
                <a:latin typeface="+mn-lt"/>
              </a:rPr>
              <a:t>chromatograms </a:t>
            </a:r>
            <a:r>
              <a:rPr lang="en-US" sz="1400" dirty="0">
                <a:latin typeface="+mn-lt"/>
              </a:rPr>
              <a:t>, exhibiting below lower limit of quantification, for bupropion and metabolites from non-supplemented plasma subject ,lot </a:t>
            </a:r>
            <a:r>
              <a:rPr lang="en-US" sz="1400" dirty="0" smtClean="0">
                <a:latin typeface="+mn-lt"/>
              </a:rPr>
              <a:t>76480. </a:t>
            </a:r>
            <a:r>
              <a:rPr lang="en-US" altLang="en-US" sz="1400" dirty="0">
                <a:latin typeface="+mn-lt"/>
                <a:ea typeface="Times New Roman" pitchFamily="18" charset="0"/>
                <a:cs typeface="Arial" pitchFamily="34" charset="0"/>
              </a:rPr>
              <a:t>R-bupropion and S-bupropion(A), (2R,3R)-4-hydroxybupropion and (2S,3S)-4-hydroxybupropion(B), erythro-dihydrobupropion A,  erythro-dihydrobupropion B,  threo-dihydrobupropion</a:t>
            </a:r>
            <a:r>
              <a:rPr lang="en-US" sz="1400" dirty="0">
                <a:latin typeface="+mn-lt"/>
              </a:rPr>
              <a:t> A, </a:t>
            </a:r>
            <a:r>
              <a:rPr lang="en-US" altLang="en-US" sz="1400" dirty="0">
                <a:latin typeface="+mn-lt"/>
                <a:ea typeface="Times New Roman" pitchFamily="18" charset="0"/>
                <a:cs typeface="Arial" pitchFamily="34" charset="0"/>
              </a:rPr>
              <a:t>threo-dihydrobupropion B</a:t>
            </a:r>
            <a:r>
              <a:rPr lang="en-US" sz="1400" dirty="0">
                <a:latin typeface="+mn-lt"/>
              </a:rPr>
              <a:t> (C), and the internal standard acetaminophen (D).</a:t>
            </a:r>
            <a:endParaRPr lang="en-US" sz="14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732" y="2306069"/>
            <a:ext cx="7165769" cy="13990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6003" y="3718215"/>
            <a:ext cx="7054571" cy="13310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2729" y="5049266"/>
            <a:ext cx="7001871" cy="12683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5897" y="926276"/>
            <a:ext cx="7114677" cy="12806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388181" y="3570825"/>
            <a:ext cx="1499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Intensity (cps)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93523" y="6317594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(min.)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6753" y="807522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6753" y="2317944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40001" y="3730132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726151" y="5272644"/>
            <a:ext cx="37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502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22513"/>
            <a:ext cx="10515600" cy="1325563"/>
          </a:xfrm>
        </p:spPr>
        <p:txBody>
          <a:bodyPr>
            <a:normAutofit/>
          </a:bodyPr>
          <a:lstStyle/>
          <a:p>
            <a:r>
              <a:rPr lang="en-US" sz="1400" b="1" dirty="0">
                <a:latin typeface="+mn-lt"/>
              </a:rPr>
              <a:t>Figure </a:t>
            </a:r>
            <a:r>
              <a:rPr lang="en-US" sz="1400" b="1" dirty="0" smtClean="0">
                <a:latin typeface="+mn-lt"/>
              </a:rPr>
              <a:t>8.</a:t>
            </a:r>
            <a:r>
              <a:rPr lang="en-US" sz="1400" dirty="0" smtClean="0">
                <a:latin typeface="+mn-lt"/>
              </a:rPr>
              <a:t> </a:t>
            </a:r>
            <a:r>
              <a:rPr lang="en-US" sz="1400" dirty="0">
                <a:latin typeface="+mn-lt"/>
              </a:rPr>
              <a:t>Specificity </a:t>
            </a:r>
            <a:r>
              <a:rPr lang="en-US" sz="1400" dirty="0" smtClean="0">
                <a:latin typeface="+mn-lt"/>
              </a:rPr>
              <a:t>chromatograms </a:t>
            </a:r>
            <a:r>
              <a:rPr lang="en-US" sz="1400" dirty="0">
                <a:latin typeface="+mn-lt"/>
              </a:rPr>
              <a:t>, exhibiting below lower limit of quantification, for bupropion and metabolites from non-supplemented plasma subject ,lot </a:t>
            </a:r>
            <a:r>
              <a:rPr lang="en-US" sz="1400" dirty="0" smtClean="0">
                <a:latin typeface="+mn-lt"/>
              </a:rPr>
              <a:t>38331. </a:t>
            </a:r>
            <a:r>
              <a:rPr lang="en-US" altLang="en-US" sz="1400" dirty="0">
                <a:latin typeface="+mn-lt"/>
                <a:ea typeface="Times New Roman" pitchFamily="18" charset="0"/>
                <a:cs typeface="Arial" pitchFamily="34" charset="0"/>
              </a:rPr>
              <a:t>R-bupropion and S-bupropion(A), (2R,3R)-4-hydroxybupropion and (2S,3S)-4-hydroxybupropion(B), erythro-dihydrobupropion A,  erythro-dihydrobupropion B,  threo-dihydrobupropion</a:t>
            </a:r>
            <a:r>
              <a:rPr lang="en-US" sz="1400" dirty="0">
                <a:latin typeface="+mn-lt"/>
              </a:rPr>
              <a:t> A, </a:t>
            </a:r>
            <a:r>
              <a:rPr lang="en-US" altLang="en-US" sz="1400" dirty="0">
                <a:latin typeface="+mn-lt"/>
                <a:ea typeface="Times New Roman" pitchFamily="18" charset="0"/>
                <a:cs typeface="Arial" pitchFamily="34" charset="0"/>
              </a:rPr>
              <a:t>threo-dihydrobupropion B</a:t>
            </a:r>
            <a:r>
              <a:rPr lang="en-US" sz="1400" dirty="0">
                <a:latin typeface="+mn-lt"/>
              </a:rPr>
              <a:t> (C), and the internal standard acetaminophen (D).</a:t>
            </a:r>
            <a:endParaRPr lang="en-US" sz="14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830" y="2314110"/>
            <a:ext cx="6895765" cy="13241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830" y="3742775"/>
            <a:ext cx="7050144" cy="13374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7780" y="5091805"/>
            <a:ext cx="6947861" cy="13533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4951" y="1019539"/>
            <a:ext cx="6774644" cy="12713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315209" y="3570825"/>
            <a:ext cx="1499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Intensity (cps)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75511" y="6445172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(min.)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46369" y="1019539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84865" y="2332903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25906" y="3755491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225906" y="5320145"/>
            <a:ext cx="37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648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772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1400" b="1" dirty="0">
                <a:latin typeface="+mn-lt"/>
              </a:rPr>
              <a:t>Figure </a:t>
            </a:r>
            <a:r>
              <a:rPr lang="en-US" sz="1400" b="1" dirty="0" smtClean="0">
                <a:latin typeface="+mn-lt"/>
              </a:rPr>
              <a:t>9.</a:t>
            </a:r>
            <a:r>
              <a:rPr lang="en-US" sz="1400" dirty="0" smtClean="0">
                <a:latin typeface="+mn-lt"/>
              </a:rPr>
              <a:t> </a:t>
            </a:r>
            <a:r>
              <a:rPr lang="en-US" sz="1400" dirty="0">
                <a:latin typeface="+mn-lt"/>
              </a:rPr>
              <a:t>Specificity </a:t>
            </a:r>
            <a:r>
              <a:rPr lang="en-US" sz="1400" dirty="0" smtClean="0">
                <a:latin typeface="+mn-lt"/>
              </a:rPr>
              <a:t>chromatograms </a:t>
            </a:r>
            <a:r>
              <a:rPr lang="en-US" sz="1400" dirty="0">
                <a:latin typeface="+mn-lt"/>
              </a:rPr>
              <a:t>, exhibiting below lower limit of quantification, for bupropion and metabolites from non-supplemented plasma subject ,lot </a:t>
            </a:r>
            <a:r>
              <a:rPr lang="en-US" sz="1400" dirty="0" smtClean="0">
                <a:latin typeface="+mn-lt"/>
              </a:rPr>
              <a:t>78030. </a:t>
            </a:r>
            <a:r>
              <a:rPr lang="en-US" altLang="en-US" sz="1400" dirty="0">
                <a:latin typeface="+mn-lt"/>
                <a:ea typeface="Times New Roman" pitchFamily="18" charset="0"/>
                <a:cs typeface="Arial" pitchFamily="34" charset="0"/>
              </a:rPr>
              <a:t>R-bupropion and S-bupropion(A), (2R,3R)-4-hydroxybupropion and (2S,3S)-4-hydroxybupropion(B), erythro-dihydrobupropion A,  erythro-dihydrobupropion B,  threo-dihydrobupropion</a:t>
            </a:r>
            <a:r>
              <a:rPr lang="en-US" sz="1400" dirty="0">
                <a:latin typeface="+mn-lt"/>
              </a:rPr>
              <a:t> A, </a:t>
            </a:r>
            <a:r>
              <a:rPr lang="en-US" altLang="en-US" sz="1400" dirty="0">
                <a:latin typeface="+mn-lt"/>
                <a:ea typeface="Times New Roman" pitchFamily="18" charset="0"/>
                <a:cs typeface="Arial" pitchFamily="34" charset="0"/>
              </a:rPr>
              <a:t>threo-dihydrobupropion B</a:t>
            </a:r>
            <a:r>
              <a:rPr lang="en-US" sz="1400" dirty="0">
                <a:latin typeface="+mn-lt"/>
              </a:rPr>
              <a:t> (C), and the internal standard acetaminophen (D).</a:t>
            </a:r>
            <a:endParaRPr lang="en-US" sz="14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171" y="1019138"/>
            <a:ext cx="6932339" cy="13570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2264" y="2344418"/>
            <a:ext cx="7227779" cy="13223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2264" y="3695367"/>
            <a:ext cx="7334657" cy="13844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4639" y="5153841"/>
            <a:ext cx="7275404" cy="13737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457713" y="3482128"/>
            <a:ext cx="1499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Intensity (cps)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352200" y="6440851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(min.)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83875" y="1199408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83875" y="2529444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34753" y="3730993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83875" y="5367647"/>
            <a:ext cx="37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56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385</Words>
  <Application>Microsoft Office PowerPoint</Application>
  <PresentationFormat>Custom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Figure 5. Specificity chromatograms , exhibiting below lower limit of quantification, for bupropion and metabolites from non-supplemented plasma subject ,lot 81784. R-bupropion and S-bupropion(A), (2R,3R)-4-hydroxybupropion and (2S,3S)-4-hydroxybupropion(B), erythro-dihydrobupropion A,  erythro-dihydrobupropion B,  threo-dihydrobupropion A, threo-dihydrobupropion B (C), and the internal standard acetaminophen (D).</vt:lpstr>
      <vt:lpstr>Figure 6. Specificity chromatograms , exhibiting below lower limit of quantification, for bupropion and metabolites from non-supplemented plasma subject ,lot 65406. R-bupropion and S-bupropion(A), (2R,3R)-4-hydroxybupropion and (2S,3S)-4-hydroxybupropion(B), erythro-dihydrobupropion A,  erythro-dihydrobupropion B,  threo-dihydrobupropion A, threo-dihydrobupropion B (C), and the internal standard acetaminophen (D).</vt:lpstr>
      <vt:lpstr>Figure 7. Specificity chromatograms , exhibiting below lower limit of quantification, for bupropion and metabolites from non-supplemented plasma subject ,lot 76480. R-bupropion and S-bupropion(A), (2R,3R)-4-hydroxybupropion and (2S,3S)-4-hydroxybupropion(B), erythro-dihydrobupropion A,  erythro-dihydrobupropion B,  threo-dihydrobupropion A, threo-dihydrobupropion B (C), and the internal standard acetaminophen (D).</vt:lpstr>
      <vt:lpstr>Figure 8. Specificity chromatograms , exhibiting below lower limit of quantification, for bupropion and metabolites from non-supplemented plasma subject ,lot 38331. R-bupropion and S-bupropion(A), (2R,3R)-4-hydroxybupropion and (2S,3S)-4-hydroxybupropion(B), erythro-dihydrobupropion A,  erythro-dihydrobupropion B,  threo-dihydrobupropion A, threo-dihydrobupropion B (C), and the internal standard acetaminophen (D).</vt:lpstr>
      <vt:lpstr>Figure 9. Specificity chromatograms , exhibiting below lower limit of quantification, for bupropion and metabolites from non-supplemented plasma subject ,lot 78030. R-bupropion and S-bupropion(A), (2R,3R)-4-hydroxybupropion and (2S,3S)-4-hydroxybupropion(B), erythro-dihydrobupropion A,  erythro-dihydrobupropion B,  threo-dihydrobupropion A, threo-dihydrobupropion B (C), and the internal standard acetaminophen (D).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Subject 1</dc:title>
  <dc:creator>Andi Masters</dc:creator>
  <cp:lastModifiedBy>Masters, Andi R</cp:lastModifiedBy>
  <cp:revision>14</cp:revision>
  <dcterms:created xsi:type="dcterms:W3CDTF">2016-01-12T14:28:49Z</dcterms:created>
  <dcterms:modified xsi:type="dcterms:W3CDTF">2016-01-12T16:11:38Z</dcterms:modified>
</cp:coreProperties>
</file>