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5" r:id="rId1"/>
  </p:sldMasterIdLst>
  <p:notesMasterIdLst>
    <p:notesMasterId r:id="rId3"/>
  </p:notesMasterIdLst>
  <p:handoutMasterIdLst>
    <p:handoutMasterId r:id="rId4"/>
  </p:handoutMasterIdLst>
  <p:sldIdLst>
    <p:sldId id="256" r:id="rId2"/>
  </p:sldIdLst>
  <p:sldSz cx="9144000" cy="6858000" type="screen4x3"/>
  <p:notesSz cx="6797675" cy="9928225"/>
  <p:kinsoku lang="ja-JP" invalStChars="" invalEndChars=""/>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AEC5E"/>
    <a:srgbClr val="A2C1FE"/>
    <a:srgbClr val="FFFFFF"/>
    <a:srgbClr val="FDC0E5"/>
    <a:srgbClr val="F39FD1"/>
    <a:srgbClr val="A50021"/>
    <a:srgbClr val="000066"/>
    <a:srgbClr val="4500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6" d="100"/>
          <a:sy n="86" d="100"/>
        </p:scale>
        <p:origin x="-9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11990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6463" y="4730750"/>
            <a:ext cx="4984750" cy="448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5" name="Rectangle 3"/>
          <p:cNvSpPr>
            <a:spLocks noGrp="1" noRot="1" noChangeAspect="1" noChangeArrowheads="1" noTextEdit="1"/>
          </p:cNvSpPr>
          <p:nvPr>
            <p:ph type="sldImg" idx="2"/>
          </p:nvPr>
        </p:nvSpPr>
        <p:spPr bwMode="auto">
          <a:xfrm>
            <a:off x="1079500" y="862013"/>
            <a:ext cx="4638675" cy="3479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1482631535"/>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F1D2970-9043-456B-9553-1004C5BEA95D}" type="slidenum">
              <a:rPr lang="en-GB"/>
              <a:pPr>
                <a:defRPr/>
              </a:pPr>
              <a:t>‹#›</a:t>
            </a:fld>
            <a:endParaRPr lang="en-GB"/>
          </a:p>
        </p:txBody>
      </p:sp>
    </p:spTree>
    <p:extLst>
      <p:ext uri="{BB962C8B-B14F-4D97-AF65-F5344CB8AC3E}">
        <p14:creationId xmlns:p14="http://schemas.microsoft.com/office/powerpoint/2010/main" val="1213107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ED12B1-8FA4-4F91-A411-E86A5FF0EE64}" type="slidenum">
              <a:rPr lang="en-GB"/>
              <a:pPr>
                <a:defRPr/>
              </a:pPr>
              <a:t>‹#›</a:t>
            </a:fld>
            <a:endParaRPr lang="en-GB"/>
          </a:p>
        </p:txBody>
      </p:sp>
    </p:spTree>
    <p:extLst>
      <p:ext uri="{BB962C8B-B14F-4D97-AF65-F5344CB8AC3E}">
        <p14:creationId xmlns:p14="http://schemas.microsoft.com/office/powerpoint/2010/main" val="3207547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77832F-8507-4ACB-AE46-FA419C9A67BB}" type="slidenum">
              <a:rPr lang="en-GB"/>
              <a:pPr>
                <a:defRPr/>
              </a:pPr>
              <a:t>‹#›</a:t>
            </a:fld>
            <a:endParaRPr lang="en-GB"/>
          </a:p>
        </p:txBody>
      </p:sp>
    </p:spTree>
    <p:extLst>
      <p:ext uri="{BB962C8B-B14F-4D97-AF65-F5344CB8AC3E}">
        <p14:creationId xmlns:p14="http://schemas.microsoft.com/office/powerpoint/2010/main" val="3658505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9D14662-1C7A-4CC9-BD8F-1450CF7CC562}" type="slidenum">
              <a:rPr lang="en-GB"/>
              <a:pPr>
                <a:defRPr/>
              </a:pPr>
              <a:t>‹#›</a:t>
            </a:fld>
            <a:endParaRPr lang="en-GB"/>
          </a:p>
        </p:txBody>
      </p:sp>
    </p:spTree>
    <p:extLst>
      <p:ext uri="{BB962C8B-B14F-4D97-AF65-F5344CB8AC3E}">
        <p14:creationId xmlns:p14="http://schemas.microsoft.com/office/powerpoint/2010/main" val="859659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6AA3F4C-A54C-4350-97CB-60AD186BCA01}" type="slidenum">
              <a:rPr lang="en-GB"/>
              <a:pPr>
                <a:defRPr/>
              </a:pPr>
              <a:t>‹#›</a:t>
            </a:fld>
            <a:endParaRPr lang="en-GB"/>
          </a:p>
        </p:txBody>
      </p:sp>
    </p:spTree>
    <p:extLst>
      <p:ext uri="{BB962C8B-B14F-4D97-AF65-F5344CB8AC3E}">
        <p14:creationId xmlns:p14="http://schemas.microsoft.com/office/powerpoint/2010/main" val="84110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EA25B70-9CFF-4F33-98AE-F51EE10BDED5}" type="slidenum">
              <a:rPr lang="en-GB"/>
              <a:pPr>
                <a:defRPr/>
              </a:pPr>
              <a:t>‹#›</a:t>
            </a:fld>
            <a:endParaRPr lang="en-GB"/>
          </a:p>
        </p:txBody>
      </p:sp>
    </p:spTree>
    <p:extLst>
      <p:ext uri="{BB962C8B-B14F-4D97-AF65-F5344CB8AC3E}">
        <p14:creationId xmlns:p14="http://schemas.microsoft.com/office/powerpoint/2010/main" val="3060936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AB65993-0E33-4EEA-9E62-229F108F9A6D}" type="slidenum">
              <a:rPr lang="en-GB"/>
              <a:pPr>
                <a:defRPr/>
              </a:pPr>
              <a:t>‹#›</a:t>
            </a:fld>
            <a:endParaRPr lang="en-GB"/>
          </a:p>
        </p:txBody>
      </p:sp>
    </p:spTree>
    <p:extLst>
      <p:ext uri="{BB962C8B-B14F-4D97-AF65-F5344CB8AC3E}">
        <p14:creationId xmlns:p14="http://schemas.microsoft.com/office/powerpoint/2010/main" val="157674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95C6DC13-29A9-4D66-AB6E-962468525026}" type="slidenum">
              <a:rPr lang="en-GB"/>
              <a:pPr>
                <a:defRPr/>
              </a:pPr>
              <a:t>‹#›</a:t>
            </a:fld>
            <a:endParaRPr lang="en-GB"/>
          </a:p>
        </p:txBody>
      </p:sp>
    </p:spTree>
    <p:extLst>
      <p:ext uri="{BB962C8B-B14F-4D97-AF65-F5344CB8AC3E}">
        <p14:creationId xmlns:p14="http://schemas.microsoft.com/office/powerpoint/2010/main" val="109593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15AA33B-7705-4D84-989E-B5A0C9454454}" type="slidenum">
              <a:rPr lang="en-GB"/>
              <a:pPr>
                <a:defRPr/>
              </a:pPr>
              <a:t>‹#›</a:t>
            </a:fld>
            <a:endParaRPr lang="en-GB"/>
          </a:p>
        </p:txBody>
      </p:sp>
    </p:spTree>
    <p:extLst>
      <p:ext uri="{BB962C8B-B14F-4D97-AF65-F5344CB8AC3E}">
        <p14:creationId xmlns:p14="http://schemas.microsoft.com/office/powerpoint/2010/main" val="4020531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5E0B8E44-FCF7-4C42-AE2C-FCAA8D3A2EDD}" type="slidenum">
              <a:rPr lang="en-GB"/>
              <a:pPr>
                <a:defRPr/>
              </a:pPr>
              <a:t>‹#›</a:t>
            </a:fld>
            <a:endParaRPr lang="en-GB"/>
          </a:p>
        </p:txBody>
      </p:sp>
    </p:spTree>
    <p:extLst>
      <p:ext uri="{BB962C8B-B14F-4D97-AF65-F5344CB8AC3E}">
        <p14:creationId xmlns:p14="http://schemas.microsoft.com/office/powerpoint/2010/main" val="244299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34FC27A-E012-4E98-9CD8-5A537A6F1B0A}" type="slidenum">
              <a:rPr lang="en-GB"/>
              <a:pPr>
                <a:defRPr/>
              </a:pPr>
              <a:t>‹#›</a:t>
            </a:fld>
            <a:endParaRPr lang="en-GB"/>
          </a:p>
        </p:txBody>
      </p:sp>
    </p:spTree>
    <p:extLst>
      <p:ext uri="{BB962C8B-B14F-4D97-AF65-F5344CB8AC3E}">
        <p14:creationId xmlns:p14="http://schemas.microsoft.com/office/powerpoint/2010/main" val="2665611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696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696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696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25083718-D360-4F8E-A994-A14CA758656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302424421"/>
              </p:ext>
            </p:extLst>
          </p:nvPr>
        </p:nvGraphicFramePr>
        <p:xfrm>
          <a:off x="410245" y="1340768"/>
          <a:ext cx="4002087" cy="3225800"/>
        </p:xfrm>
        <a:graphic>
          <a:graphicData uri="http://schemas.openxmlformats.org/presentationml/2006/ole">
            <mc:AlternateContent xmlns:mc="http://schemas.openxmlformats.org/markup-compatibility/2006">
              <mc:Choice xmlns:v="urn:schemas-microsoft-com:vml" Requires="v">
                <p:oleObj spid="_x0000_s1037" name="Graph" r:id="rId3" imgW="4001760" imgH="3225960" progId="GraFit.Graph.5">
                  <p:embed/>
                </p:oleObj>
              </mc:Choice>
              <mc:Fallback>
                <p:oleObj name="Graph" r:id="rId3" imgW="4001760" imgH="3225960" progId="GraFit.Graph.5">
                  <p:embed/>
                  <p:pic>
                    <p:nvPicPr>
                      <p:cNvPr id="0" name=""/>
                      <p:cNvPicPr/>
                      <p:nvPr/>
                    </p:nvPicPr>
                    <p:blipFill>
                      <a:blip r:embed="rId4"/>
                      <a:stretch>
                        <a:fillRect/>
                      </a:stretch>
                    </p:blipFill>
                    <p:spPr>
                      <a:xfrm>
                        <a:off x="410245" y="1340768"/>
                        <a:ext cx="4002087" cy="3225800"/>
                      </a:xfrm>
                      <a:prstGeom prst="rect">
                        <a:avLst/>
                      </a:prstGeom>
                    </p:spPr>
                  </p:pic>
                </p:oleObj>
              </mc:Fallback>
            </mc:AlternateContent>
          </a:graphicData>
        </a:graphic>
      </p:graphicFrame>
      <p:sp>
        <p:nvSpPr>
          <p:cNvPr id="2" name="Rectangle 1"/>
          <p:cNvSpPr/>
          <p:nvPr/>
        </p:nvSpPr>
        <p:spPr>
          <a:xfrm>
            <a:off x="716236" y="4725144"/>
            <a:ext cx="7776864" cy="1384995"/>
          </a:xfrm>
          <a:prstGeom prst="rect">
            <a:avLst/>
          </a:prstGeom>
        </p:spPr>
        <p:txBody>
          <a:bodyPr wrap="square">
            <a:spAutoFit/>
          </a:bodyPr>
          <a:lstStyle/>
          <a:p>
            <a:r>
              <a:rPr lang="en-GB" sz="1200" b="1" dirty="0" smtClean="0"/>
              <a:t>S2 Fig.</a:t>
            </a:r>
            <a:r>
              <a:rPr lang="en-GB" sz="1200" dirty="0" smtClean="0"/>
              <a:t> </a:t>
            </a:r>
            <a:r>
              <a:rPr lang="en-GB" sz="1200" b="1" dirty="0"/>
              <a:t>Effect of pH and ionic strength on Tsf-</a:t>
            </a:r>
            <a:r>
              <a:rPr lang="en-GB" sz="1200" b="1" i="1" dirty="0"/>
              <a:t>Tb</a:t>
            </a:r>
            <a:r>
              <a:rPr lang="en-GB" sz="1200" b="1" dirty="0"/>
              <a:t>DHFR-TS activity.  </a:t>
            </a:r>
            <a:r>
              <a:rPr lang="en-GB" sz="1200" dirty="0"/>
              <a:t>(</a:t>
            </a:r>
            <a:r>
              <a:rPr lang="en-GB" sz="1200" b="1" dirty="0"/>
              <a:t>A</a:t>
            </a:r>
            <a:r>
              <a:rPr lang="en-GB" sz="1200" dirty="0"/>
              <a:t>) Effect of </a:t>
            </a:r>
            <a:r>
              <a:rPr lang="en-GB" sz="1200" dirty="0" err="1"/>
              <a:t>pH.</a:t>
            </a:r>
            <a:r>
              <a:rPr lang="en-GB" sz="1200" dirty="0"/>
              <a:t>  Closed circles represent DHFR activity using acetate buffer, open circles represent DHFR using mixed MES, CHES and HEPES buffers (16.6 mM of each).  Constant ionic strength of 100 mM was achieved by addition of KCl.  </a:t>
            </a:r>
            <a:r>
              <a:rPr lang="en-GB" sz="1200" dirty="0" smtClean="0"/>
              <a:t>Closed squares </a:t>
            </a:r>
            <a:r>
              <a:rPr lang="en-GB" sz="1200" dirty="0"/>
              <a:t>represent TS activity using mixed MES, CHES, HEPES buffer.  (</a:t>
            </a:r>
            <a:r>
              <a:rPr lang="en-GB" sz="1200" b="1" dirty="0"/>
              <a:t>B</a:t>
            </a:r>
            <a:r>
              <a:rPr lang="en-GB" sz="1200" dirty="0"/>
              <a:t>)  Effect of </a:t>
            </a:r>
            <a:r>
              <a:rPr lang="en-GB" sz="1200" dirty="0" smtClean="0"/>
              <a:t>ionic </a:t>
            </a:r>
            <a:r>
              <a:rPr lang="en-GB" sz="1200" dirty="0"/>
              <a:t>strength.  </a:t>
            </a:r>
            <a:r>
              <a:rPr lang="en-GB" sz="1200" dirty="0" smtClean="0"/>
              <a:t>Open circles, DHFR activity; closed squares, TS activity.  Assays </a:t>
            </a:r>
            <a:r>
              <a:rPr lang="en-GB" sz="1200" dirty="0"/>
              <a:t>contained 50 mM HEPES, pH 7.0, plus increasing concentrations of KCl as indicated.  All values determined in duplicate using the spectrophotometric assay methods.</a:t>
            </a:r>
          </a:p>
        </p:txBody>
      </p:sp>
      <p:graphicFrame>
        <p:nvGraphicFramePr>
          <p:cNvPr id="5" name="Object 4"/>
          <p:cNvGraphicFramePr>
            <a:graphicFrameLocks noChangeAspect="1"/>
          </p:cNvGraphicFramePr>
          <p:nvPr>
            <p:extLst>
              <p:ext uri="{D42A27DB-BD31-4B8C-83A1-F6EECF244321}">
                <p14:modId xmlns:p14="http://schemas.microsoft.com/office/powerpoint/2010/main" val="2983827697"/>
              </p:ext>
            </p:extLst>
          </p:nvPr>
        </p:nvGraphicFramePr>
        <p:xfrm>
          <a:off x="4645025" y="1325563"/>
          <a:ext cx="4125913" cy="3240087"/>
        </p:xfrm>
        <a:graphic>
          <a:graphicData uri="http://schemas.openxmlformats.org/presentationml/2006/ole">
            <mc:AlternateContent xmlns:mc="http://schemas.openxmlformats.org/markup-compatibility/2006">
              <mc:Choice xmlns:v="urn:schemas-microsoft-com:vml" Requires="v">
                <p:oleObj spid="_x0000_s1038" name="Graph" r:id="rId5" imgW="4126320" imgH="3239640" progId="GraFit.Graph.5">
                  <p:embed/>
                </p:oleObj>
              </mc:Choice>
              <mc:Fallback>
                <p:oleObj name="Graph" r:id="rId5" imgW="4126320" imgH="3239640" progId="GraFit.Graph.5">
                  <p:embed/>
                  <p:pic>
                    <p:nvPicPr>
                      <p:cNvPr id="0" name=""/>
                      <p:cNvPicPr/>
                      <p:nvPr/>
                    </p:nvPicPr>
                    <p:blipFill>
                      <a:blip r:embed="rId6"/>
                      <a:stretch>
                        <a:fillRect/>
                      </a:stretch>
                    </p:blipFill>
                    <p:spPr>
                      <a:xfrm>
                        <a:off x="4645025" y="1325563"/>
                        <a:ext cx="4125913" cy="3240087"/>
                      </a:xfrm>
                      <a:prstGeom prst="rect">
                        <a:avLst/>
                      </a:prstGeom>
                    </p:spPr>
                  </p:pic>
                </p:oleObj>
              </mc:Fallback>
            </mc:AlternateContent>
          </a:graphicData>
        </a:graphic>
      </p:graphicFrame>
      <p:sp>
        <p:nvSpPr>
          <p:cNvPr id="6" name="TextBox 5"/>
          <p:cNvSpPr txBox="1"/>
          <p:nvPr/>
        </p:nvSpPr>
        <p:spPr>
          <a:xfrm>
            <a:off x="1209110" y="1475492"/>
            <a:ext cx="338554" cy="369332"/>
          </a:xfrm>
          <a:prstGeom prst="rect">
            <a:avLst/>
          </a:prstGeom>
          <a:noFill/>
        </p:spPr>
        <p:txBody>
          <a:bodyPr wrap="none" rtlCol="0">
            <a:spAutoFit/>
          </a:bodyPr>
          <a:lstStyle/>
          <a:p>
            <a:r>
              <a:rPr lang="en-GB" dirty="0" smtClean="0"/>
              <a:t>A</a:t>
            </a:r>
            <a:endParaRPr lang="en-GB" dirty="0"/>
          </a:p>
        </p:txBody>
      </p:sp>
      <p:sp>
        <p:nvSpPr>
          <p:cNvPr id="7" name="TextBox 6"/>
          <p:cNvSpPr txBox="1"/>
          <p:nvPr/>
        </p:nvSpPr>
        <p:spPr>
          <a:xfrm>
            <a:off x="5436096" y="1443226"/>
            <a:ext cx="338554" cy="369332"/>
          </a:xfrm>
          <a:prstGeom prst="rect">
            <a:avLst/>
          </a:prstGeom>
          <a:noFill/>
        </p:spPr>
        <p:txBody>
          <a:bodyPr wrap="none" rtlCol="0">
            <a:spAutoFit/>
          </a:bodyPr>
          <a:lstStyle/>
          <a:p>
            <a:r>
              <a:rPr lang="en-GB" dirty="0" smtClean="0"/>
              <a:t>B</a:t>
            </a:r>
            <a:endParaRPr lang="en-GB"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3130</TotalTime>
  <Pages>1</Pages>
  <Words>124</Words>
  <Application>Microsoft Office PowerPoint</Application>
  <PresentationFormat>On-screen Show (4:3)</PresentationFormat>
  <Paragraphs>3</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4" baseType="lpstr">
      <vt:lpstr>Blank</vt:lpstr>
      <vt:lpstr>Graph</vt:lpstr>
      <vt:lpstr>GraFit Graph</vt:lpstr>
      <vt:lpstr>PowerPoint Presentation</vt:lpstr>
    </vt:vector>
  </TitlesOfParts>
  <Company>uod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Alan H Fairlamb</dc:creator>
  <cp:lastModifiedBy>Alan Fairlamb</cp:lastModifiedBy>
  <cp:revision>14</cp:revision>
  <cp:lastPrinted>2015-06-04T14:26:39Z</cp:lastPrinted>
  <dcterms:created xsi:type="dcterms:W3CDTF">2011-04-14T15:41:54Z</dcterms:created>
  <dcterms:modified xsi:type="dcterms:W3CDTF">2016-04-17T14:02:19Z</dcterms:modified>
</cp:coreProperties>
</file>