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jpeg" ContentType="image/jpeg"/>
  <Default Extension="rels" ContentType="application/vnd.openxmlformats-package.relationships+xml"/>
  <Default Extension="gif" ContentType="image/gif"/>
  <Default Extension="tif" ContentType="image/tif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6"/>
  </p:notesMasterIdLst>
  <p:sldIdLst>
    <p:sldId id="256" r:id="rId2"/>
    <p:sldId id="295" r:id="rId3"/>
    <p:sldId id="257" r:id="rId4"/>
    <p:sldId id="275" r:id="rId5"/>
    <p:sldId id="259" r:id="rId6"/>
    <p:sldId id="258" r:id="rId7"/>
    <p:sldId id="305" r:id="rId8"/>
    <p:sldId id="260" r:id="rId9"/>
    <p:sldId id="293" r:id="rId10"/>
    <p:sldId id="263" r:id="rId11"/>
    <p:sldId id="282" r:id="rId12"/>
    <p:sldId id="283" r:id="rId13"/>
    <p:sldId id="284" r:id="rId14"/>
    <p:sldId id="285" r:id="rId15"/>
    <p:sldId id="322" r:id="rId16"/>
    <p:sldId id="286" r:id="rId17"/>
    <p:sldId id="287" r:id="rId18"/>
    <p:sldId id="312" r:id="rId19"/>
    <p:sldId id="288" r:id="rId20"/>
    <p:sldId id="306" r:id="rId21"/>
    <p:sldId id="299" r:id="rId22"/>
    <p:sldId id="307" r:id="rId23"/>
    <p:sldId id="315" r:id="rId24"/>
    <p:sldId id="308" r:id="rId25"/>
    <p:sldId id="318" r:id="rId26"/>
    <p:sldId id="319" r:id="rId27"/>
    <p:sldId id="296" r:id="rId28"/>
    <p:sldId id="298" r:id="rId29"/>
    <p:sldId id="314" r:id="rId30"/>
    <p:sldId id="269" r:id="rId31"/>
    <p:sldId id="309" r:id="rId32"/>
    <p:sldId id="310" r:id="rId33"/>
    <p:sldId id="311" r:id="rId34"/>
    <p:sldId id="313" r:id="rId3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806B"/>
    <a:srgbClr val="83A343"/>
    <a:srgbClr val="FFB8FF"/>
    <a:srgbClr val="A3FF7B"/>
    <a:srgbClr val="6791FF"/>
    <a:srgbClr val="42FF40"/>
    <a:srgbClr val="CE4EFF"/>
    <a:srgbClr val="CF7DFF"/>
    <a:srgbClr val="FF5440"/>
    <a:srgbClr val="FFF3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46" autoAdjust="0"/>
    <p:restoredTop sz="84888" autoAdjust="0"/>
  </p:normalViewPr>
  <p:slideViewPr>
    <p:cSldViewPr snapToGrid="0" snapToObjects="1">
      <p:cViewPr>
        <p:scale>
          <a:sx n="100" d="100"/>
          <a:sy n="100" d="100"/>
        </p:scale>
        <p:origin x="-1264" y="8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interSettings" Target="printerSettings/printerSettings1.bin"/><Relationship Id="rId38" Type="http://schemas.openxmlformats.org/officeDocument/2006/relationships/presProps" Target="presProps.xml"/><Relationship Id="rId39" Type="http://schemas.openxmlformats.org/officeDocument/2006/relationships/viewProps" Target="viewProps.xml"/><Relationship Id="rId40" Type="http://schemas.openxmlformats.org/officeDocument/2006/relationships/theme" Target="theme/theme1.xml"/><Relationship Id="rId41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8C8F74-E9E3-D74D-AC10-129FC2EA8BC2}" type="datetimeFigureOut">
              <a:rPr lang="en-US" smtClean="0"/>
              <a:t>12/23/15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2DFA2B-BE43-074D-BFB7-F3CF9ADF42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3561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2DFA2B-BE43-074D-BFB7-F3CF9ADF426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1280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2DFA2B-BE43-074D-BFB7-F3CF9ADF4262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5356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2DFA2B-BE43-074D-BFB7-F3CF9ADF4262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7308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7DDAE7-93B4-B54F-8824-ACEE503B683C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7675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Yaniv</a:t>
            </a:r>
            <a:r>
              <a:rPr lang="en-US" dirty="0" smtClean="0"/>
              <a:t> – tour in the genome center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7DDAE7-93B4-B54F-8824-ACEE503B683C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1888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2DFA2B-BE43-074D-BFB7-F3CF9ADF426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6919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Highly damaged DNA </a:t>
            </a:r>
          </a:p>
          <a:p>
            <a:r>
              <a:rPr lang="en-US" dirty="0" smtClean="0"/>
              <a:t>Human </a:t>
            </a:r>
            <a:r>
              <a:rPr lang="en-US" dirty="0" err="1" smtClean="0"/>
              <a:t>mtDNA</a:t>
            </a:r>
            <a:r>
              <a:rPr lang="en-US" dirty="0" smtClean="0"/>
              <a:t> was first sequenced in Sanger's laboratory in Cambridge in 1981. </a:t>
            </a:r>
          </a:p>
          <a:p>
            <a:endParaRPr lang="en-US" baseline="0" dirty="0" smtClean="0"/>
          </a:p>
          <a:p>
            <a:r>
              <a:rPr lang="en-US" dirty="0" smtClean="0"/>
              <a:t>For example, all Ashkenazi </a:t>
            </a:r>
            <a:r>
              <a:rPr lang="en-US" dirty="0" err="1" smtClean="0"/>
              <a:t>jews</a:t>
            </a:r>
            <a:r>
              <a:rPr lang="en-US" dirty="0" smtClean="0"/>
              <a:t>, and there are approximately 8 million of them on the planet can be tracked down to 4 Italian women who lived around 2 thousand years ago.</a:t>
            </a:r>
            <a:endParaRPr lang="en-US" baseline="0" dirty="0" smtClean="0"/>
          </a:p>
          <a:p>
            <a:endParaRPr lang="en-US" baseline="0" dirty="0" smtClean="0"/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Why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mtDNA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?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• Although nuclear DNA is more powerful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•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mtDNA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more stable over time/conditions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• Why is that?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mtDNA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present in many copies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mtDNA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exists within a double membrane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organelle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• Can get more DNA – if sample is limited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• Can get DNA from highly degraded source</a:t>
            </a:r>
          </a:p>
          <a:p>
            <a:endParaRPr lang="en-US" baseline="0" dirty="0" smtClean="0"/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is Mitochondria?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• Energy Power Plant of the Cell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• Organelle – vital for Cellular Respiration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• Many copies within one cell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• Only organelle with it’s own DNA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 Many copies of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mtDNA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genome within one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organelle</a:t>
            </a:r>
          </a:p>
          <a:p>
            <a:endParaRPr lang="en-US" baseline="0" dirty="0" smtClean="0"/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Mitochondrial DNA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• Contains 37 genes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• Two main regions: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 Non-coding region – control’s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mtDNA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 Coding region – contains 37 genes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• Gene categories: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 22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tRNAs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(translation RNA)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 2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rRNAs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(ribosomal RNA – translation)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 13 genes used in cellular energy production</a:t>
            </a:r>
          </a:p>
          <a:p>
            <a:endParaRPr lang="en-US" baseline="0" dirty="0" smtClean="0"/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Mitochondrial DNA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• Heavy vs. Light strands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 Heavy greater number of guanines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 Contains most of genes (28 out of 37)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• Tightly packed genome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 No introns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 Only 55 nucleotides not being used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• Two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hypervariable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regions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 Within D-loop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 HV1 and HVII</a:t>
            </a: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mtDNA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vs. Nuclear DNA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Nuclear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• 3.2 Billion bps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• 2 copies per cell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•Linear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• Inherited from father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 mother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• Diploid genome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• Recombination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• Unique</a:t>
            </a:r>
          </a:p>
          <a:p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mtDNA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• 17,000 bps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• Hundred’s copies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• Circular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• Inherited from mother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only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• Haploid genome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• No recombination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• Shared by everyone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within maternal lineage</a:t>
            </a: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2DFA2B-BE43-074D-BFB7-F3CF9ADF426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4249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2DFA2B-BE43-074D-BFB7-F3CF9ADF426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5155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2DFA2B-BE43-074D-BFB7-F3CF9ADF426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2088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2DFA2B-BE43-074D-BFB7-F3CF9ADF426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1153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2DFA2B-BE43-074D-BFB7-F3CF9ADF4262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5796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2DFA2B-BE43-074D-BFB7-F3CF9ADF4262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5546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2DFA2B-BE43-074D-BFB7-F3CF9ADF4262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9814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89231-60FB-5441-8387-6C0295065418}" type="datetimeFigureOut">
              <a:rPr lang="en-US" smtClean="0"/>
              <a:t>12/23/15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8E7D7-7AF9-BC44-965C-9E4C2A4CC9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053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89231-60FB-5441-8387-6C0295065418}" type="datetimeFigureOut">
              <a:rPr lang="en-US" smtClean="0"/>
              <a:t>12/23/15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8E7D7-7AF9-BC44-965C-9E4C2A4CC9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5470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89231-60FB-5441-8387-6C0295065418}" type="datetimeFigureOut">
              <a:rPr lang="en-US" smtClean="0"/>
              <a:t>12/23/15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8E7D7-7AF9-BC44-965C-9E4C2A4CC9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705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89231-60FB-5441-8387-6C0295065418}" type="datetimeFigureOut">
              <a:rPr lang="en-US" smtClean="0"/>
              <a:t>12/23/15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8E7D7-7AF9-BC44-965C-9E4C2A4CC9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7671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89231-60FB-5441-8387-6C0295065418}" type="datetimeFigureOut">
              <a:rPr lang="en-US" smtClean="0"/>
              <a:t>12/23/15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8E7D7-7AF9-BC44-965C-9E4C2A4CC9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1728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89231-60FB-5441-8387-6C0295065418}" type="datetimeFigureOut">
              <a:rPr lang="en-US" smtClean="0"/>
              <a:t>12/23/15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8E7D7-7AF9-BC44-965C-9E4C2A4CC9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04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89231-60FB-5441-8387-6C0295065418}" type="datetimeFigureOut">
              <a:rPr lang="en-US" smtClean="0"/>
              <a:t>12/23/15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8E7D7-7AF9-BC44-965C-9E4C2A4CC9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6894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89231-60FB-5441-8387-6C0295065418}" type="datetimeFigureOut">
              <a:rPr lang="en-US" smtClean="0"/>
              <a:t>12/23/15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8E7D7-7AF9-BC44-965C-9E4C2A4CC9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697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89231-60FB-5441-8387-6C0295065418}" type="datetimeFigureOut">
              <a:rPr lang="en-US" smtClean="0"/>
              <a:t>12/23/15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8E7D7-7AF9-BC44-965C-9E4C2A4CC9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160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89231-60FB-5441-8387-6C0295065418}" type="datetimeFigureOut">
              <a:rPr lang="en-US" smtClean="0"/>
              <a:t>12/23/15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8E7D7-7AF9-BC44-965C-9E4C2A4CC9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648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89231-60FB-5441-8387-6C0295065418}" type="datetimeFigureOut">
              <a:rPr lang="en-US" smtClean="0"/>
              <a:t>12/23/15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8E7D7-7AF9-BC44-965C-9E4C2A4CC9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7582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989231-60FB-5441-8387-6C0295065418}" type="datetimeFigureOut">
              <a:rPr lang="en-US" smtClean="0"/>
              <a:t>12/23/15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8E7D7-7AF9-BC44-965C-9E4C2A4CC9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853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gi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t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2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76200"/>
            <a:ext cx="9144000" cy="705852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14300" y="4686300"/>
            <a:ext cx="9385300" cy="1177203"/>
          </a:xfrm>
          <a:gradFill flip="none" rotWithShape="1">
            <a:gsLst>
              <a:gs pos="57000">
                <a:schemeClr val="tx1">
                  <a:lumMod val="75000"/>
                  <a:lumOff val="25000"/>
                  <a:alpha val="56000"/>
                </a:schemeClr>
              </a:gs>
              <a:gs pos="100000">
                <a:srgbClr val="4F806B">
                  <a:alpha val="56000"/>
                </a:srgbClr>
              </a:gs>
            </a:gsLst>
            <a:path path="shape">
              <a:fillToRect l="50000" t="50000" r="50000" b="50000"/>
            </a:path>
            <a:tileRect/>
          </a:gradFill>
        </p:spPr>
        <p:txBody>
          <a:bodyPr>
            <a:normAutofit fontScale="90000"/>
          </a:bodyPr>
          <a:lstStyle/>
          <a:p>
            <a:r>
              <a:rPr lang="en-US" sz="8800" dirty="0" smtClean="0">
                <a:solidFill>
                  <a:srgbClr val="FFFFFF"/>
                </a:solidFill>
                <a:latin typeface="Copperplate Gothic Bold"/>
                <a:cs typeface="Copperplate Gothic Bold"/>
              </a:rPr>
              <a:t>Columbia</a:t>
            </a:r>
            <a:r>
              <a:rPr lang="en-US" sz="6000" dirty="0" smtClean="0">
                <a:solidFill>
                  <a:srgbClr val="FFFFFF"/>
                </a:solidFill>
              </a:rPr>
              <a:t> </a:t>
            </a:r>
            <a:endParaRPr lang="en-US" sz="6000" dirty="0">
              <a:solidFill>
                <a:srgbClr val="FFFFFF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900" y="0"/>
            <a:ext cx="11176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37466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9837" r="10390"/>
          <a:stretch/>
        </p:blipFill>
        <p:spPr>
          <a:xfrm>
            <a:off x="1663209" y="2525898"/>
            <a:ext cx="6031357" cy="421353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62083" y="4934134"/>
            <a:ext cx="24414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23  Chromosomes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5028196" y="3989759"/>
            <a:ext cx="24414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23  Chromosomes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181440" y="0"/>
            <a:ext cx="938970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FFFFFF"/>
                </a:solidFill>
              </a:rPr>
              <a:t>Let me tell </a:t>
            </a:r>
            <a:r>
              <a:rPr lang="en-US" sz="4400" dirty="0" err="1" smtClean="0">
                <a:solidFill>
                  <a:srgbClr val="FFFFFF"/>
                </a:solidFill>
              </a:rPr>
              <a:t>ya</a:t>
            </a:r>
            <a:r>
              <a:rPr lang="en-US" sz="4400" dirty="0" smtClean="0">
                <a:solidFill>
                  <a:srgbClr val="FFFFFF"/>
                </a:solidFill>
              </a:rPr>
              <a:t> about…. </a:t>
            </a:r>
          </a:p>
          <a:p>
            <a:r>
              <a:rPr lang="en-US" sz="4400" dirty="0">
                <a:solidFill>
                  <a:srgbClr val="FFFFFF"/>
                </a:solidFill>
              </a:rPr>
              <a:t>	</a:t>
            </a:r>
            <a:r>
              <a:rPr lang="en-US" sz="4400" dirty="0" smtClean="0">
                <a:solidFill>
                  <a:srgbClr val="FFFFFF"/>
                </a:solidFill>
              </a:rPr>
              <a:t>				birds and bees </a:t>
            </a:r>
            <a:endParaRPr lang="en-US" sz="4400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670870" y="1476047"/>
            <a:ext cx="32750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rgbClr val="FFFFFF"/>
                </a:solidFill>
              </a:rPr>
              <a:t>Reductional</a:t>
            </a:r>
            <a:r>
              <a:rPr lang="en-US" sz="2400" dirty="0" smtClean="0">
                <a:solidFill>
                  <a:srgbClr val="FFFFFF"/>
                </a:solidFill>
              </a:rPr>
              <a:t> cell division: </a:t>
            </a:r>
            <a:endParaRPr lang="en-US" sz="2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19922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1358" y="-146793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Meiosis</a:t>
            </a:r>
            <a:endParaRPr lang="en-US" dirty="0">
              <a:solidFill>
                <a:srgbClr val="FFFFFF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 flipH="1">
            <a:off x="952579" y="1617649"/>
            <a:ext cx="1" cy="1058275"/>
          </a:xfrm>
          <a:prstGeom prst="line">
            <a:avLst/>
          </a:prstGeom>
          <a:ln w="228600" cap="rnd" cmpd="sng">
            <a:solidFill>
              <a:srgbClr val="C10EFF"/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952579" y="3055097"/>
            <a:ext cx="1200" cy="2206042"/>
          </a:xfrm>
          <a:prstGeom prst="line">
            <a:avLst/>
          </a:prstGeom>
          <a:ln w="228600" cap="rnd" cmpd="sng">
            <a:solidFill>
              <a:srgbClr val="C10EFF"/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1392265" y="1617649"/>
            <a:ext cx="1" cy="1058275"/>
          </a:xfrm>
          <a:prstGeom prst="line">
            <a:avLst/>
          </a:prstGeom>
          <a:ln w="228600" cap="rnd" cmpd="sng">
            <a:solidFill>
              <a:srgbClr val="0BFF0B"/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1392265" y="3055097"/>
            <a:ext cx="1200" cy="2206042"/>
          </a:xfrm>
          <a:prstGeom prst="line">
            <a:avLst/>
          </a:prstGeom>
          <a:ln w="228600" cap="rnd" cmpd="sng">
            <a:solidFill>
              <a:srgbClr val="0BFF0B"/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831617" y="2751515"/>
            <a:ext cx="226804" cy="225556"/>
          </a:xfrm>
          <a:prstGeom prst="ellipse">
            <a:avLst/>
          </a:prstGeom>
          <a:solidFill>
            <a:srgbClr val="C10E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1278863" y="2767851"/>
            <a:ext cx="226804" cy="225556"/>
          </a:xfrm>
          <a:prstGeom prst="ellipse">
            <a:avLst/>
          </a:prstGeom>
          <a:solidFill>
            <a:srgbClr val="0BFF0B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1761473" y="5034944"/>
            <a:ext cx="370886" cy="348359"/>
          </a:xfrm>
          <a:prstGeom prst="ellipse">
            <a:avLst/>
          </a:prstGeom>
          <a:noFill/>
          <a:ln w="76200" cmpd="sng">
            <a:solidFill>
              <a:srgbClr val="0BFF0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2027057" y="4445245"/>
            <a:ext cx="210604" cy="545750"/>
          </a:xfrm>
          <a:prstGeom prst="straightConnector1">
            <a:avLst/>
          </a:prstGeom>
          <a:ln w="76200" cmpd="sng">
            <a:solidFill>
              <a:srgbClr val="0BFF0B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5" name="Group 24"/>
          <p:cNvGrpSpPr/>
          <p:nvPr/>
        </p:nvGrpSpPr>
        <p:grpSpPr>
          <a:xfrm>
            <a:off x="303418" y="5087533"/>
            <a:ext cx="378947" cy="839471"/>
            <a:chOff x="45361" y="4789049"/>
            <a:chExt cx="635052" cy="1406813"/>
          </a:xfrm>
        </p:grpSpPr>
        <p:sp>
          <p:nvSpPr>
            <p:cNvPr id="20" name="Oval 19"/>
            <p:cNvSpPr/>
            <p:nvPr/>
          </p:nvSpPr>
          <p:spPr>
            <a:xfrm>
              <a:off x="45361" y="4789049"/>
              <a:ext cx="635052" cy="596481"/>
            </a:xfrm>
            <a:prstGeom prst="ellipse">
              <a:avLst/>
            </a:prstGeom>
            <a:noFill/>
            <a:ln w="76200" cmpd="sng">
              <a:solidFill>
                <a:srgbClr val="C10E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>
              <a:off x="370447" y="5407017"/>
              <a:ext cx="0" cy="788845"/>
            </a:xfrm>
            <a:prstGeom prst="straightConnector1">
              <a:avLst/>
            </a:prstGeom>
            <a:ln w="76200" cmpd="sng">
              <a:solidFill>
                <a:srgbClr val="C10EFF"/>
              </a:solidFill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>
              <a:off x="45361" y="5801439"/>
              <a:ext cx="635052" cy="0"/>
            </a:xfrm>
            <a:prstGeom prst="straightConnector1">
              <a:avLst/>
            </a:prstGeom>
            <a:ln w="76200" cmpd="sng">
              <a:solidFill>
                <a:srgbClr val="C10EFF"/>
              </a:solidFill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7" name="Straight Connector 26"/>
          <p:cNvCxnSpPr/>
          <p:nvPr/>
        </p:nvCxnSpPr>
        <p:spPr>
          <a:xfrm flipH="1">
            <a:off x="2519925" y="1753712"/>
            <a:ext cx="1199" cy="618630"/>
          </a:xfrm>
          <a:prstGeom prst="line">
            <a:avLst/>
          </a:prstGeom>
          <a:ln w="228600" cap="rnd" cmpd="sng">
            <a:solidFill>
              <a:srgbClr val="C10EFF"/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2521124" y="2721279"/>
            <a:ext cx="0" cy="952447"/>
          </a:xfrm>
          <a:prstGeom prst="line">
            <a:avLst/>
          </a:prstGeom>
          <a:ln w="228600" cap="rnd" cmpd="sng">
            <a:solidFill>
              <a:srgbClr val="C10EFF"/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2959610" y="1753712"/>
            <a:ext cx="1" cy="618630"/>
          </a:xfrm>
          <a:prstGeom prst="line">
            <a:avLst/>
          </a:prstGeom>
          <a:ln w="228600" cap="rnd" cmpd="sng">
            <a:solidFill>
              <a:srgbClr val="0BFF0B"/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>
            <a:off x="2959610" y="2751515"/>
            <a:ext cx="1200" cy="922211"/>
          </a:xfrm>
          <a:prstGeom prst="line">
            <a:avLst/>
          </a:prstGeom>
          <a:ln w="228600" cap="rnd" cmpd="sng">
            <a:solidFill>
              <a:srgbClr val="0BFF0B"/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Oval 30"/>
          <p:cNvSpPr/>
          <p:nvPr/>
        </p:nvSpPr>
        <p:spPr>
          <a:xfrm>
            <a:off x="2398962" y="2447933"/>
            <a:ext cx="226804" cy="225556"/>
          </a:xfrm>
          <a:prstGeom prst="ellipse">
            <a:avLst/>
          </a:prstGeom>
          <a:solidFill>
            <a:srgbClr val="C10E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2846208" y="2464269"/>
            <a:ext cx="226804" cy="225556"/>
          </a:xfrm>
          <a:prstGeom prst="ellipse">
            <a:avLst/>
          </a:prstGeom>
          <a:solidFill>
            <a:srgbClr val="0BFF0B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303418" y="996207"/>
            <a:ext cx="1617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Chromosome 1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102802" y="996207"/>
            <a:ext cx="1617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Chromosome 2</a:t>
            </a:r>
            <a:endParaRPr lang="en-US" dirty="0">
              <a:solidFill>
                <a:srgbClr val="FFFFFF"/>
              </a:solidFill>
            </a:endParaRPr>
          </a:p>
        </p:txBody>
      </p:sp>
      <p:cxnSp>
        <p:nvCxnSpPr>
          <p:cNvPr id="44" name="Straight Arrow Connector 43"/>
          <p:cNvCxnSpPr/>
          <p:nvPr/>
        </p:nvCxnSpPr>
        <p:spPr>
          <a:xfrm>
            <a:off x="3598862" y="3119559"/>
            <a:ext cx="1179152" cy="0"/>
          </a:xfrm>
          <a:prstGeom prst="straightConnector1">
            <a:avLst/>
          </a:prstGeom>
          <a:ln w="76200" cmpd="sng"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H="1">
            <a:off x="5807392" y="1739813"/>
            <a:ext cx="1" cy="1058275"/>
          </a:xfrm>
          <a:prstGeom prst="line">
            <a:avLst/>
          </a:prstGeom>
          <a:ln w="228600" cap="rnd" cmpd="sng">
            <a:solidFill>
              <a:srgbClr val="C10EFF"/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H="1">
            <a:off x="5807392" y="3177261"/>
            <a:ext cx="1200" cy="2206042"/>
          </a:xfrm>
          <a:prstGeom prst="line">
            <a:avLst/>
          </a:prstGeom>
          <a:ln w="228600" cap="rnd" cmpd="sng">
            <a:solidFill>
              <a:srgbClr val="C10EFF"/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H="1">
            <a:off x="6247078" y="1739813"/>
            <a:ext cx="1" cy="1058275"/>
          </a:xfrm>
          <a:prstGeom prst="line">
            <a:avLst/>
          </a:prstGeom>
          <a:ln w="228600" cap="rnd" cmpd="sng">
            <a:solidFill>
              <a:srgbClr val="0BFF0B"/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H="1">
            <a:off x="6247078" y="3177261"/>
            <a:ext cx="1200" cy="2206042"/>
          </a:xfrm>
          <a:prstGeom prst="line">
            <a:avLst/>
          </a:prstGeom>
          <a:ln w="228600" cap="rnd" cmpd="sng">
            <a:solidFill>
              <a:srgbClr val="0BFF0B"/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Oval 48"/>
          <p:cNvSpPr/>
          <p:nvPr/>
        </p:nvSpPr>
        <p:spPr>
          <a:xfrm>
            <a:off x="5686430" y="2873679"/>
            <a:ext cx="226804" cy="225556"/>
          </a:xfrm>
          <a:prstGeom prst="ellipse">
            <a:avLst/>
          </a:prstGeom>
          <a:solidFill>
            <a:srgbClr val="C10E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/>
          <p:cNvSpPr/>
          <p:nvPr/>
        </p:nvSpPr>
        <p:spPr>
          <a:xfrm>
            <a:off x="6133676" y="2890015"/>
            <a:ext cx="226804" cy="225556"/>
          </a:xfrm>
          <a:prstGeom prst="ellipse">
            <a:avLst/>
          </a:prstGeom>
          <a:solidFill>
            <a:srgbClr val="0BFF0B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1" name="Straight Connector 50"/>
          <p:cNvCxnSpPr/>
          <p:nvPr/>
        </p:nvCxnSpPr>
        <p:spPr>
          <a:xfrm>
            <a:off x="7253775" y="1896200"/>
            <a:ext cx="120964" cy="598306"/>
          </a:xfrm>
          <a:prstGeom prst="line">
            <a:avLst/>
          </a:prstGeom>
          <a:ln w="228600" cap="rnd" cmpd="sng">
            <a:solidFill>
              <a:srgbClr val="C10EFF"/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7375937" y="2843443"/>
            <a:ext cx="0" cy="952447"/>
          </a:xfrm>
          <a:prstGeom prst="line">
            <a:avLst/>
          </a:prstGeom>
          <a:ln w="228600" cap="rnd" cmpd="sng">
            <a:solidFill>
              <a:srgbClr val="C10EFF"/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8313383" y="1875876"/>
            <a:ext cx="1" cy="618630"/>
          </a:xfrm>
          <a:prstGeom prst="line">
            <a:avLst/>
          </a:prstGeom>
          <a:ln w="228600" cap="rnd" cmpd="sng">
            <a:solidFill>
              <a:srgbClr val="0BFF0B"/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>
            <a:off x="8313383" y="2873679"/>
            <a:ext cx="1200" cy="922211"/>
          </a:xfrm>
          <a:prstGeom prst="line">
            <a:avLst/>
          </a:prstGeom>
          <a:ln w="228600" cap="rnd" cmpd="sng">
            <a:solidFill>
              <a:srgbClr val="0BFF0B"/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5413067" y="1753712"/>
            <a:ext cx="279724" cy="1064699"/>
          </a:xfrm>
          <a:prstGeom prst="line">
            <a:avLst/>
          </a:prstGeom>
          <a:ln w="228600" cap="rnd" cmpd="sng">
            <a:solidFill>
              <a:srgbClr val="C10EFF"/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flipH="1">
            <a:off x="5413067" y="3197584"/>
            <a:ext cx="280923" cy="2063555"/>
          </a:xfrm>
          <a:prstGeom prst="line">
            <a:avLst/>
          </a:prstGeom>
          <a:ln w="228600" cap="rnd" cmpd="sng">
            <a:solidFill>
              <a:srgbClr val="C10EFF"/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flipH="1">
            <a:off x="6360480" y="1774037"/>
            <a:ext cx="429733" cy="1150202"/>
          </a:xfrm>
          <a:prstGeom prst="line">
            <a:avLst/>
          </a:prstGeom>
          <a:ln w="228600" cap="rnd" cmpd="sng">
            <a:solidFill>
              <a:srgbClr val="0BFF0B"/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6360480" y="3177261"/>
            <a:ext cx="429733" cy="2083878"/>
          </a:xfrm>
          <a:prstGeom prst="line">
            <a:avLst/>
          </a:prstGeom>
          <a:ln w="228600" cap="rnd" cmpd="sng">
            <a:solidFill>
              <a:srgbClr val="0BFF0B"/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Oval 61"/>
          <p:cNvSpPr/>
          <p:nvPr/>
        </p:nvSpPr>
        <p:spPr>
          <a:xfrm>
            <a:off x="5571828" y="2894002"/>
            <a:ext cx="226804" cy="225556"/>
          </a:xfrm>
          <a:prstGeom prst="ellipse">
            <a:avLst/>
          </a:prstGeom>
          <a:solidFill>
            <a:srgbClr val="C10E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/>
          <p:nvPr/>
        </p:nvSpPr>
        <p:spPr>
          <a:xfrm>
            <a:off x="6197748" y="2894003"/>
            <a:ext cx="226804" cy="225556"/>
          </a:xfrm>
          <a:prstGeom prst="ellipse">
            <a:avLst/>
          </a:prstGeom>
          <a:solidFill>
            <a:srgbClr val="0BFF0B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1" name="Straight Connector 70"/>
          <p:cNvCxnSpPr/>
          <p:nvPr/>
        </p:nvCxnSpPr>
        <p:spPr>
          <a:xfrm flipH="1">
            <a:off x="7525939" y="1865964"/>
            <a:ext cx="174710" cy="786675"/>
          </a:xfrm>
          <a:prstGeom prst="line">
            <a:avLst/>
          </a:prstGeom>
          <a:ln w="228600" cap="rnd" cmpd="sng">
            <a:solidFill>
              <a:srgbClr val="C10EFF"/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7492724" y="2732385"/>
            <a:ext cx="207924" cy="1053593"/>
          </a:xfrm>
          <a:prstGeom prst="line">
            <a:avLst/>
          </a:prstGeom>
          <a:ln w="228600" cap="rnd" cmpd="sng">
            <a:solidFill>
              <a:srgbClr val="C10EFF"/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>
            <a:endCxn id="56" idx="7"/>
          </p:cNvCxnSpPr>
          <p:nvPr/>
        </p:nvCxnSpPr>
        <p:spPr>
          <a:xfrm flipH="1">
            <a:off x="8423810" y="1896200"/>
            <a:ext cx="199164" cy="723265"/>
          </a:xfrm>
          <a:prstGeom prst="line">
            <a:avLst/>
          </a:prstGeom>
          <a:ln w="228600" cap="rnd" cmpd="sng">
            <a:solidFill>
              <a:srgbClr val="0BFF0B"/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>
            <a:stCxn id="56" idx="5"/>
          </p:cNvCxnSpPr>
          <p:nvPr/>
        </p:nvCxnSpPr>
        <p:spPr>
          <a:xfrm>
            <a:off x="8423810" y="2778957"/>
            <a:ext cx="199164" cy="1037257"/>
          </a:xfrm>
          <a:prstGeom prst="line">
            <a:avLst/>
          </a:prstGeom>
          <a:ln w="228600" cap="rnd" cmpd="sng">
            <a:solidFill>
              <a:srgbClr val="0BFF0B"/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Oval 54"/>
          <p:cNvSpPr/>
          <p:nvPr/>
        </p:nvSpPr>
        <p:spPr>
          <a:xfrm>
            <a:off x="7314255" y="2600333"/>
            <a:ext cx="272164" cy="241892"/>
          </a:xfrm>
          <a:prstGeom prst="ellipse">
            <a:avLst/>
          </a:prstGeom>
          <a:solidFill>
            <a:srgbClr val="C10E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/>
          <p:cNvSpPr/>
          <p:nvPr/>
        </p:nvSpPr>
        <p:spPr>
          <a:xfrm>
            <a:off x="8230221" y="2586433"/>
            <a:ext cx="226804" cy="225556"/>
          </a:xfrm>
          <a:prstGeom prst="ellipse">
            <a:avLst/>
          </a:prstGeom>
          <a:solidFill>
            <a:srgbClr val="0BFF0B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TextBox 83"/>
          <p:cNvSpPr txBox="1"/>
          <p:nvPr/>
        </p:nvSpPr>
        <p:spPr>
          <a:xfrm>
            <a:off x="3447659" y="2339463"/>
            <a:ext cx="149131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FF"/>
                </a:solidFill>
              </a:rPr>
              <a:t>S-phase </a:t>
            </a:r>
            <a:endParaRPr lang="en-US" sz="3200" dirty="0">
              <a:solidFill>
                <a:srgbClr val="FFFFFF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3319484" y="3278317"/>
            <a:ext cx="21568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FFFF"/>
                </a:solidFill>
              </a:rPr>
              <a:t>DNA replication </a:t>
            </a: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290428" y="28641"/>
            <a:ext cx="15336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F2F2F2"/>
                </a:solidFill>
              </a:rPr>
              <a:t>Sperm</a:t>
            </a:r>
            <a:endParaRPr lang="en-US" sz="4000" dirty="0">
              <a:solidFill>
                <a:srgbClr val="F2F2F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41193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1358" y="-146793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Meiosis</a:t>
            </a:r>
            <a:endParaRPr lang="en-US" dirty="0">
              <a:solidFill>
                <a:srgbClr val="FFFFFF"/>
              </a:solidFill>
            </a:endParaRPr>
          </a:p>
        </p:txBody>
      </p:sp>
      <p:cxnSp>
        <p:nvCxnSpPr>
          <p:cNvPr id="44" name="Straight Arrow Connector 43"/>
          <p:cNvCxnSpPr/>
          <p:nvPr/>
        </p:nvCxnSpPr>
        <p:spPr>
          <a:xfrm>
            <a:off x="3795422" y="3119559"/>
            <a:ext cx="1179152" cy="0"/>
          </a:xfrm>
          <a:prstGeom prst="straightConnector1">
            <a:avLst/>
          </a:prstGeom>
          <a:ln w="76200" cmpd="sng"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H="1">
            <a:off x="1005269" y="1840869"/>
            <a:ext cx="1" cy="1058275"/>
          </a:xfrm>
          <a:prstGeom prst="line">
            <a:avLst/>
          </a:prstGeom>
          <a:ln w="228600" cap="rnd" cmpd="sng">
            <a:solidFill>
              <a:srgbClr val="0BFF0B"/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H="1">
            <a:off x="1005269" y="3278317"/>
            <a:ext cx="1200" cy="2206042"/>
          </a:xfrm>
          <a:prstGeom prst="line">
            <a:avLst/>
          </a:prstGeom>
          <a:ln w="228600" cap="rnd" cmpd="sng">
            <a:solidFill>
              <a:srgbClr val="0BFF0B"/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Oval 49"/>
          <p:cNvSpPr/>
          <p:nvPr/>
        </p:nvSpPr>
        <p:spPr>
          <a:xfrm>
            <a:off x="891867" y="2991071"/>
            <a:ext cx="226804" cy="225556"/>
          </a:xfrm>
          <a:prstGeom prst="ellipse">
            <a:avLst/>
          </a:prstGeom>
          <a:solidFill>
            <a:srgbClr val="0BFF0B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3" name="Straight Connector 52"/>
          <p:cNvCxnSpPr/>
          <p:nvPr/>
        </p:nvCxnSpPr>
        <p:spPr>
          <a:xfrm>
            <a:off x="3071574" y="1976932"/>
            <a:ext cx="1" cy="618630"/>
          </a:xfrm>
          <a:prstGeom prst="line">
            <a:avLst/>
          </a:prstGeom>
          <a:ln w="228600" cap="rnd" cmpd="sng">
            <a:solidFill>
              <a:srgbClr val="0BFF0B"/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>
            <a:off x="3071574" y="2974735"/>
            <a:ext cx="1200" cy="922211"/>
          </a:xfrm>
          <a:prstGeom prst="line">
            <a:avLst/>
          </a:prstGeom>
          <a:ln w="228600" cap="rnd" cmpd="sng">
            <a:solidFill>
              <a:srgbClr val="0BFF0B"/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flipH="1">
            <a:off x="1118671" y="1875093"/>
            <a:ext cx="429733" cy="1150202"/>
          </a:xfrm>
          <a:prstGeom prst="line">
            <a:avLst/>
          </a:prstGeom>
          <a:ln w="228600" cap="rnd" cmpd="sng">
            <a:solidFill>
              <a:srgbClr val="0BFF0B"/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1118671" y="3278317"/>
            <a:ext cx="429733" cy="2083878"/>
          </a:xfrm>
          <a:prstGeom prst="line">
            <a:avLst/>
          </a:prstGeom>
          <a:ln w="228600" cap="rnd" cmpd="sng">
            <a:solidFill>
              <a:srgbClr val="0BFF0B"/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Oval 62"/>
          <p:cNvSpPr/>
          <p:nvPr/>
        </p:nvSpPr>
        <p:spPr>
          <a:xfrm>
            <a:off x="955939" y="2995059"/>
            <a:ext cx="226804" cy="225556"/>
          </a:xfrm>
          <a:prstGeom prst="ellipse">
            <a:avLst/>
          </a:prstGeom>
          <a:solidFill>
            <a:srgbClr val="0BFF0B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3" name="Straight Connector 72"/>
          <p:cNvCxnSpPr>
            <a:endCxn id="56" idx="7"/>
          </p:cNvCxnSpPr>
          <p:nvPr/>
        </p:nvCxnSpPr>
        <p:spPr>
          <a:xfrm flipH="1">
            <a:off x="3182001" y="1997256"/>
            <a:ext cx="199164" cy="723265"/>
          </a:xfrm>
          <a:prstGeom prst="line">
            <a:avLst/>
          </a:prstGeom>
          <a:ln w="228600" cap="rnd" cmpd="sng">
            <a:solidFill>
              <a:srgbClr val="0BFF0B"/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>
            <a:stCxn id="56" idx="5"/>
          </p:cNvCxnSpPr>
          <p:nvPr/>
        </p:nvCxnSpPr>
        <p:spPr>
          <a:xfrm>
            <a:off x="3182001" y="2880013"/>
            <a:ext cx="199164" cy="1037257"/>
          </a:xfrm>
          <a:prstGeom prst="line">
            <a:avLst/>
          </a:prstGeom>
          <a:ln w="228600" cap="rnd" cmpd="sng">
            <a:solidFill>
              <a:srgbClr val="0BFF0B"/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Oval 55"/>
          <p:cNvSpPr/>
          <p:nvPr/>
        </p:nvSpPr>
        <p:spPr>
          <a:xfrm>
            <a:off x="2988412" y="2687489"/>
            <a:ext cx="226804" cy="225556"/>
          </a:xfrm>
          <a:prstGeom prst="ellipse">
            <a:avLst/>
          </a:prstGeom>
          <a:solidFill>
            <a:srgbClr val="0BFF0B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TextBox 83"/>
          <p:cNvSpPr txBox="1"/>
          <p:nvPr/>
        </p:nvSpPr>
        <p:spPr>
          <a:xfrm>
            <a:off x="1182743" y="996207"/>
            <a:ext cx="152337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FF"/>
                </a:solidFill>
              </a:rPr>
              <a:t>synapse</a:t>
            </a:r>
            <a:endParaRPr lang="en-US" sz="3200" dirty="0">
              <a:solidFill>
                <a:srgbClr val="FFFFFF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 flipH="1">
            <a:off x="101274" y="1827403"/>
            <a:ext cx="500167" cy="3643490"/>
            <a:chOff x="171258" y="1840869"/>
            <a:chExt cx="500167" cy="3643490"/>
          </a:xfrm>
        </p:grpSpPr>
        <p:cxnSp>
          <p:nvCxnSpPr>
            <p:cNvPr id="45" name="Straight Connector 44"/>
            <p:cNvCxnSpPr/>
            <p:nvPr/>
          </p:nvCxnSpPr>
          <p:spPr>
            <a:xfrm flipH="1">
              <a:off x="565583" y="1840869"/>
              <a:ext cx="1" cy="1058275"/>
            </a:xfrm>
            <a:prstGeom prst="line">
              <a:avLst/>
            </a:prstGeom>
            <a:ln w="228600" cap="rnd" cmpd="sng">
              <a:solidFill>
                <a:srgbClr val="C10EFF"/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flipH="1">
              <a:off x="565583" y="3278317"/>
              <a:ext cx="1200" cy="2206042"/>
            </a:xfrm>
            <a:prstGeom prst="line">
              <a:avLst/>
            </a:prstGeom>
            <a:ln w="228600" cap="rnd" cmpd="sng">
              <a:solidFill>
                <a:srgbClr val="C10EFF"/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Oval 48"/>
            <p:cNvSpPr/>
            <p:nvPr/>
          </p:nvSpPr>
          <p:spPr>
            <a:xfrm>
              <a:off x="444621" y="2974735"/>
              <a:ext cx="226804" cy="225556"/>
            </a:xfrm>
            <a:prstGeom prst="ellipse">
              <a:avLst/>
            </a:prstGeom>
            <a:solidFill>
              <a:srgbClr val="C10E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8" name="Straight Connector 57"/>
            <p:cNvCxnSpPr/>
            <p:nvPr/>
          </p:nvCxnSpPr>
          <p:spPr>
            <a:xfrm>
              <a:off x="171258" y="1854768"/>
              <a:ext cx="279724" cy="1064699"/>
            </a:xfrm>
            <a:prstGeom prst="line">
              <a:avLst/>
            </a:prstGeom>
            <a:ln w="228600" cap="rnd" cmpd="sng">
              <a:solidFill>
                <a:srgbClr val="C10EFF"/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flipH="1">
              <a:off x="171258" y="3298640"/>
              <a:ext cx="280923" cy="2063555"/>
            </a:xfrm>
            <a:prstGeom prst="line">
              <a:avLst/>
            </a:prstGeom>
            <a:ln w="228600" cap="rnd" cmpd="sng">
              <a:solidFill>
                <a:srgbClr val="C10EFF"/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Oval 61"/>
            <p:cNvSpPr/>
            <p:nvPr/>
          </p:nvSpPr>
          <p:spPr>
            <a:xfrm>
              <a:off x="330019" y="2995058"/>
              <a:ext cx="226804" cy="225556"/>
            </a:xfrm>
            <a:prstGeom prst="ellipse">
              <a:avLst/>
            </a:prstGeom>
            <a:solidFill>
              <a:srgbClr val="C10E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996168" y="1920715"/>
            <a:ext cx="386394" cy="1929926"/>
            <a:chOff x="2072446" y="1967020"/>
            <a:chExt cx="386394" cy="1929926"/>
          </a:xfrm>
        </p:grpSpPr>
        <p:cxnSp>
          <p:nvCxnSpPr>
            <p:cNvPr id="51" name="Straight Connector 50"/>
            <p:cNvCxnSpPr/>
            <p:nvPr/>
          </p:nvCxnSpPr>
          <p:spPr>
            <a:xfrm>
              <a:off x="2102690" y="2042610"/>
              <a:ext cx="0" cy="598306"/>
            </a:xfrm>
            <a:prstGeom prst="line">
              <a:avLst/>
            </a:prstGeom>
            <a:ln w="228600" cap="rnd" cmpd="sng">
              <a:solidFill>
                <a:srgbClr val="C10EFF"/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>
              <a:off x="2134128" y="2944499"/>
              <a:ext cx="0" cy="952447"/>
            </a:xfrm>
            <a:prstGeom prst="line">
              <a:avLst/>
            </a:prstGeom>
            <a:ln w="228600" cap="rnd" cmpd="sng">
              <a:solidFill>
                <a:srgbClr val="C10EFF"/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flipH="1">
              <a:off x="2284130" y="1967020"/>
              <a:ext cx="174710" cy="786675"/>
            </a:xfrm>
            <a:prstGeom prst="line">
              <a:avLst/>
            </a:prstGeom>
            <a:ln w="228600" cap="rnd" cmpd="sng">
              <a:solidFill>
                <a:srgbClr val="C10EFF"/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2250915" y="2833441"/>
              <a:ext cx="207924" cy="1053593"/>
            </a:xfrm>
            <a:prstGeom prst="line">
              <a:avLst/>
            </a:prstGeom>
            <a:ln w="228600" cap="rnd" cmpd="sng">
              <a:solidFill>
                <a:srgbClr val="C10EFF"/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Oval 54"/>
            <p:cNvSpPr/>
            <p:nvPr/>
          </p:nvSpPr>
          <p:spPr>
            <a:xfrm>
              <a:off x="2072446" y="2701389"/>
              <a:ext cx="272164" cy="241892"/>
            </a:xfrm>
            <a:prstGeom prst="ellipse">
              <a:avLst/>
            </a:prstGeom>
            <a:solidFill>
              <a:srgbClr val="C10E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7" name="TextBox 56"/>
          <p:cNvSpPr txBox="1"/>
          <p:nvPr/>
        </p:nvSpPr>
        <p:spPr>
          <a:xfrm>
            <a:off x="5567089" y="996207"/>
            <a:ext cx="356580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FF"/>
                </a:solidFill>
              </a:rPr>
              <a:t>DNA breaks induced</a:t>
            </a:r>
            <a:endParaRPr lang="en-US" sz="3200" dirty="0">
              <a:solidFill>
                <a:srgbClr val="FFFFFF"/>
              </a:solidFill>
            </a:endParaRPr>
          </a:p>
        </p:txBody>
      </p:sp>
      <p:cxnSp>
        <p:nvCxnSpPr>
          <p:cNvPr id="64" name="Straight Connector 63"/>
          <p:cNvCxnSpPr/>
          <p:nvPr/>
        </p:nvCxnSpPr>
        <p:spPr>
          <a:xfrm flipH="1">
            <a:off x="6253206" y="1904380"/>
            <a:ext cx="1" cy="1058275"/>
          </a:xfrm>
          <a:prstGeom prst="line">
            <a:avLst/>
          </a:prstGeom>
          <a:ln w="228600" cap="rnd" cmpd="sng">
            <a:solidFill>
              <a:srgbClr val="0BFF0B"/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flipH="1">
            <a:off x="6253206" y="3341828"/>
            <a:ext cx="1200" cy="2206042"/>
          </a:xfrm>
          <a:prstGeom prst="line">
            <a:avLst/>
          </a:prstGeom>
          <a:ln w="228600" cap="rnd" cmpd="sng">
            <a:solidFill>
              <a:srgbClr val="0BFF0B"/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Oval 65"/>
          <p:cNvSpPr/>
          <p:nvPr/>
        </p:nvSpPr>
        <p:spPr>
          <a:xfrm>
            <a:off x="6139804" y="3054582"/>
            <a:ext cx="226804" cy="225556"/>
          </a:xfrm>
          <a:prstGeom prst="ellipse">
            <a:avLst/>
          </a:prstGeom>
          <a:solidFill>
            <a:srgbClr val="0BFF0B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7" name="Straight Connector 66"/>
          <p:cNvCxnSpPr/>
          <p:nvPr/>
        </p:nvCxnSpPr>
        <p:spPr>
          <a:xfrm>
            <a:off x="8319511" y="2040443"/>
            <a:ext cx="1" cy="618630"/>
          </a:xfrm>
          <a:prstGeom prst="line">
            <a:avLst/>
          </a:prstGeom>
          <a:ln w="228600" cap="rnd" cmpd="sng">
            <a:solidFill>
              <a:srgbClr val="0BFF0B"/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flipH="1">
            <a:off x="8319511" y="3038246"/>
            <a:ext cx="1200" cy="922211"/>
          </a:xfrm>
          <a:prstGeom prst="line">
            <a:avLst/>
          </a:prstGeom>
          <a:ln w="228600" cap="rnd" cmpd="sng">
            <a:solidFill>
              <a:srgbClr val="0BFF0B"/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 flipH="1">
            <a:off x="6366608" y="1938604"/>
            <a:ext cx="429733" cy="1150202"/>
          </a:xfrm>
          <a:prstGeom prst="line">
            <a:avLst/>
          </a:prstGeom>
          <a:ln w="228600" cap="rnd" cmpd="sng">
            <a:solidFill>
              <a:srgbClr val="0BFF0B"/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>
            <a:off x="6366608" y="3341828"/>
            <a:ext cx="429733" cy="2083878"/>
          </a:xfrm>
          <a:prstGeom prst="line">
            <a:avLst/>
          </a:prstGeom>
          <a:ln w="228600" cap="rnd" cmpd="sng">
            <a:solidFill>
              <a:srgbClr val="0BFF0B"/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5" name="Oval 74"/>
          <p:cNvSpPr/>
          <p:nvPr/>
        </p:nvSpPr>
        <p:spPr>
          <a:xfrm>
            <a:off x="6203876" y="3058570"/>
            <a:ext cx="226804" cy="225556"/>
          </a:xfrm>
          <a:prstGeom prst="ellipse">
            <a:avLst/>
          </a:prstGeom>
          <a:solidFill>
            <a:srgbClr val="0BFF0B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6" name="Straight Connector 75"/>
          <p:cNvCxnSpPr>
            <a:endCxn id="78" idx="7"/>
          </p:cNvCxnSpPr>
          <p:nvPr/>
        </p:nvCxnSpPr>
        <p:spPr>
          <a:xfrm flipH="1">
            <a:off x="8429938" y="2060767"/>
            <a:ext cx="199164" cy="723265"/>
          </a:xfrm>
          <a:prstGeom prst="line">
            <a:avLst/>
          </a:prstGeom>
          <a:ln w="228600" cap="rnd" cmpd="sng">
            <a:solidFill>
              <a:srgbClr val="0BFF0B"/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>
            <a:stCxn id="78" idx="5"/>
          </p:cNvCxnSpPr>
          <p:nvPr/>
        </p:nvCxnSpPr>
        <p:spPr>
          <a:xfrm>
            <a:off x="8429938" y="2943524"/>
            <a:ext cx="199164" cy="1037257"/>
          </a:xfrm>
          <a:prstGeom prst="line">
            <a:avLst/>
          </a:prstGeom>
          <a:ln w="228600" cap="rnd" cmpd="sng">
            <a:solidFill>
              <a:srgbClr val="0BFF0B"/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8" name="Oval 77"/>
          <p:cNvSpPr/>
          <p:nvPr/>
        </p:nvSpPr>
        <p:spPr>
          <a:xfrm>
            <a:off x="8236349" y="2751000"/>
            <a:ext cx="226804" cy="225556"/>
          </a:xfrm>
          <a:prstGeom prst="ellipse">
            <a:avLst/>
          </a:prstGeom>
          <a:solidFill>
            <a:srgbClr val="0BFF0B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9" name="Group 78"/>
          <p:cNvGrpSpPr/>
          <p:nvPr/>
        </p:nvGrpSpPr>
        <p:grpSpPr>
          <a:xfrm flipH="1">
            <a:off x="6116524" y="1920715"/>
            <a:ext cx="500167" cy="3643490"/>
            <a:chOff x="171258" y="1840869"/>
            <a:chExt cx="500167" cy="3643490"/>
          </a:xfrm>
        </p:grpSpPr>
        <p:cxnSp>
          <p:nvCxnSpPr>
            <p:cNvPr id="80" name="Straight Connector 79"/>
            <p:cNvCxnSpPr/>
            <p:nvPr/>
          </p:nvCxnSpPr>
          <p:spPr>
            <a:xfrm flipH="1">
              <a:off x="565583" y="1840869"/>
              <a:ext cx="1" cy="1058275"/>
            </a:xfrm>
            <a:prstGeom prst="line">
              <a:avLst/>
            </a:prstGeom>
            <a:ln w="228600" cap="rnd" cmpd="sng">
              <a:solidFill>
                <a:srgbClr val="C10EFF"/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flipH="1">
              <a:off x="565583" y="3278317"/>
              <a:ext cx="1200" cy="2206042"/>
            </a:xfrm>
            <a:prstGeom prst="line">
              <a:avLst/>
            </a:prstGeom>
            <a:ln w="228600" cap="rnd" cmpd="sng">
              <a:solidFill>
                <a:srgbClr val="C10EFF"/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Oval 81"/>
            <p:cNvSpPr/>
            <p:nvPr/>
          </p:nvSpPr>
          <p:spPr>
            <a:xfrm>
              <a:off x="444621" y="2974735"/>
              <a:ext cx="226804" cy="225556"/>
            </a:xfrm>
            <a:prstGeom prst="ellipse">
              <a:avLst/>
            </a:prstGeom>
            <a:solidFill>
              <a:srgbClr val="C10E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3" name="Straight Connector 82"/>
            <p:cNvCxnSpPr/>
            <p:nvPr/>
          </p:nvCxnSpPr>
          <p:spPr>
            <a:xfrm>
              <a:off x="171258" y="1854768"/>
              <a:ext cx="279724" cy="1064699"/>
            </a:xfrm>
            <a:prstGeom prst="line">
              <a:avLst/>
            </a:prstGeom>
            <a:ln w="228600" cap="rnd" cmpd="sng">
              <a:solidFill>
                <a:srgbClr val="C10EFF"/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flipH="1">
              <a:off x="171258" y="3298640"/>
              <a:ext cx="280923" cy="2063555"/>
            </a:xfrm>
            <a:prstGeom prst="line">
              <a:avLst/>
            </a:prstGeom>
            <a:ln w="228600" cap="rnd" cmpd="sng">
              <a:solidFill>
                <a:srgbClr val="C10EFF"/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7" name="Oval 86"/>
            <p:cNvSpPr/>
            <p:nvPr/>
          </p:nvSpPr>
          <p:spPr>
            <a:xfrm>
              <a:off x="330019" y="2995058"/>
              <a:ext cx="226804" cy="225556"/>
            </a:xfrm>
            <a:prstGeom prst="ellipse">
              <a:avLst/>
            </a:prstGeom>
            <a:solidFill>
              <a:srgbClr val="C10E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8206109" y="2026003"/>
            <a:ext cx="386394" cy="1929926"/>
            <a:chOff x="2072446" y="1967020"/>
            <a:chExt cx="386394" cy="1929926"/>
          </a:xfrm>
        </p:grpSpPr>
        <p:cxnSp>
          <p:nvCxnSpPr>
            <p:cNvPr id="89" name="Straight Connector 88"/>
            <p:cNvCxnSpPr/>
            <p:nvPr/>
          </p:nvCxnSpPr>
          <p:spPr>
            <a:xfrm>
              <a:off x="2102690" y="2042610"/>
              <a:ext cx="0" cy="598306"/>
            </a:xfrm>
            <a:prstGeom prst="line">
              <a:avLst/>
            </a:prstGeom>
            <a:ln w="228600" cap="rnd" cmpd="sng">
              <a:solidFill>
                <a:srgbClr val="C10EFF"/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>
              <a:off x="2134128" y="2944499"/>
              <a:ext cx="0" cy="952447"/>
            </a:xfrm>
            <a:prstGeom prst="line">
              <a:avLst/>
            </a:prstGeom>
            <a:ln w="228600" cap="rnd" cmpd="sng">
              <a:solidFill>
                <a:srgbClr val="C10EFF"/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 flipH="1">
              <a:off x="2284130" y="1967020"/>
              <a:ext cx="174710" cy="786675"/>
            </a:xfrm>
            <a:prstGeom prst="line">
              <a:avLst/>
            </a:prstGeom>
            <a:ln w="228600" cap="rnd" cmpd="sng">
              <a:solidFill>
                <a:srgbClr val="C10EFF"/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>
            <a:xfrm>
              <a:off x="2250915" y="2833441"/>
              <a:ext cx="207924" cy="1053593"/>
            </a:xfrm>
            <a:prstGeom prst="line">
              <a:avLst/>
            </a:prstGeom>
            <a:ln w="228600" cap="rnd" cmpd="sng">
              <a:solidFill>
                <a:srgbClr val="C10EFF"/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Oval 92"/>
            <p:cNvSpPr/>
            <p:nvPr/>
          </p:nvSpPr>
          <p:spPr>
            <a:xfrm>
              <a:off x="2072446" y="2701389"/>
              <a:ext cx="272164" cy="241892"/>
            </a:xfrm>
            <a:prstGeom prst="ellipse">
              <a:avLst/>
            </a:prstGeom>
            <a:solidFill>
              <a:srgbClr val="C10E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Lightning Bolt 5"/>
          <p:cNvSpPr/>
          <p:nvPr/>
        </p:nvSpPr>
        <p:spPr>
          <a:xfrm>
            <a:off x="5659848" y="1875093"/>
            <a:ext cx="559451" cy="274190"/>
          </a:xfrm>
          <a:prstGeom prst="lightningBol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Lightning Bolt 93"/>
          <p:cNvSpPr/>
          <p:nvPr/>
        </p:nvSpPr>
        <p:spPr>
          <a:xfrm>
            <a:off x="5634471" y="2321372"/>
            <a:ext cx="559451" cy="274190"/>
          </a:xfrm>
          <a:prstGeom prst="lightningBol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Lightning Bolt 94"/>
          <p:cNvSpPr/>
          <p:nvPr/>
        </p:nvSpPr>
        <p:spPr>
          <a:xfrm>
            <a:off x="5634471" y="3148079"/>
            <a:ext cx="559451" cy="274190"/>
          </a:xfrm>
          <a:prstGeom prst="lightningBol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Lightning Bolt 95"/>
          <p:cNvSpPr/>
          <p:nvPr/>
        </p:nvSpPr>
        <p:spPr>
          <a:xfrm>
            <a:off x="5585217" y="4333312"/>
            <a:ext cx="559451" cy="274190"/>
          </a:xfrm>
          <a:prstGeom prst="lightningBol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Lightning Bolt 96"/>
          <p:cNvSpPr/>
          <p:nvPr/>
        </p:nvSpPr>
        <p:spPr>
          <a:xfrm>
            <a:off x="5635438" y="5074539"/>
            <a:ext cx="559451" cy="274190"/>
          </a:xfrm>
          <a:prstGeom prst="lightningBol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Lightning Bolt 97"/>
          <p:cNvSpPr/>
          <p:nvPr/>
        </p:nvSpPr>
        <p:spPr>
          <a:xfrm>
            <a:off x="7666642" y="1931498"/>
            <a:ext cx="559451" cy="274190"/>
          </a:xfrm>
          <a:prstGeom prst="lightningBol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Lightning Bolt 98"/>
          <p:cNvSpPr/>
          <p:nvPr/>
        </p:nvSpPr>
        <p:spPr>
          <a:xfrm>
            <a:off x="7641265" y="2377777"/>
            <a:ext cx="559451" cy="274190"/>
          </a:xfrm>
          <a:prstGeom prst="lightningBol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Lightning Bolt 99"/>
          <p:cNvSpPr/>
          <p:nvPr/>
        </p:nvSpPr>
        <p:spPr>
          <a:xfrm>
            <a:off x="7641265" y="3204484"/>
            <a:ext cx="559451" cy="274190"/>
          </a:xfrm>
          <a:prstGeom prst="lightningBol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Lightning Bolt 100"/>
          <p:cNvSpPr/>
          <p:nvPr/>
        </p:nvSpPr>
        <p:spPr>
          <a:xfrm>
            <a:off x="7641265" y="3651528"/>
            <a:ext cx="559451" cy="274190"/>
          </a:xfrm>
          <a:prstGeom prst="lightningBol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837699" y="2282118"/>
            <a:ext cx="11368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SPO11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31069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63624E-8 4.42183E-6 C 0.03506 -0.00093 0.07029 -0.00162 0.08435 -0.00208 " pathEditMode="relative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23707E-6 -8.69565E-7 C 0.04963 0.00093 0.09926 0.00186 0.11905 0.00209 " pathEditMode="relative" ptsTypes="aA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66" grpId="0" animBg="1"/>
      <p:bldP spid="75" grpId="0" animBg="1"/>
      <p:bldP spid="78" grpId="0" animBg="1"/>
      <p:bldP spid="6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7" name="Straight Connector 156"/>
          <p:cNvCxnSpPr>
            <a:endCxn id="158" idx="0"/>
          </p:cNvCxnSpPr>
          <p:nvPr/>
        </p:nvCxnSpPr>
        <p:spPr>
          <a:xfrm flipH="1">
            <a:off x="7296920" y="2123287"/>
            <a:ext cx="113402" cy="1003280"/>
          </a:xfrm>
          <a:prstGeom prst="line">
            <a:avLst/>
          </a:prstGeom>
          <a:ln w="228600" cap="rnd" cmpd="sng">
            <a:solidFill>
              <a:srgbClr val="C10EFF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Connector 147"/>
          <p:cNvCxnSpPr/>
          <p:nvPr/>
        </p:nvCxnSpPr>
        <p:spPr>
          <a:xfrm>
            <a:off x="7304478" y="4006462"/>
            <a:ext cx="0" cy="995296"/>
          </a:xfrm>
          <a:prstGeom prst="line">
            <a:avLst/>
          </a:prstGeom>
          <a:ln w="228600" cap="rnd" cmpd="sng">
            <a:solidFill>
              <a:srgbClr val="0BFF0B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Connector 154"/>
          <p:cNvCxnSpPr/>
          <p:nvPr/>
        </p:nvCxnSpPr>
        <p:spPr>
          <a:xfrm>
            <a:off x="7304478" y="3425342"/>
            <a:ext cx="0" cy="436695"/>
          </a:xfrm>
          <a:prstGeom prst="line">
            <a:avLst/>
          </a:prstGeom>
          <a:ln w="228600" cap="sq" cmpd="sng">
            <a:solidFill>
              <a:srgbClr val="C10EFF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8" name="Oval 157"/>
          <p:cNvSpPr/>
          <p:nvPr/>
        </p:nvSpPr>
        <p:spPr>
          <a:xfrm>
            <a:off x="7183518" y="3126567"/>
            <a:ext cx="226804" cy="225556"/>
          </a:xfrm>
          <a:prstGeom prst="ellipse">
            <a:avLst/>
          </a:prstGeom>
          <a:solidFill>
            <a:srgbClr val="C10EFF"/>
          </a:solidFill>
          <a:ln>
            <a:solidFill>
              <a:srgbClr val="B3A2C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4" name="Straight Connector 153"/>
          <p:cNvCxnSpPr/>
          <p:nvPr/>
        </p:nvCxnSpPr>
        <p:spPr>
          <a:xfrm flipH="1">
            <a:off x="8022696" y="4012843"/>
            <a:ext cx="7558" cy="1001222"/>
          </a:xfrm>
          <a:prstGeom prst="line">
            <a:avLst/>
          </a:prstGeom>
          <a:ln w="228600" cap="rnd" cmpd="sng">
            <a:solidFill>
              <a:srgbClr val="C10EFF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1358" y="-146793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Meiosis</a:t>
            </a:r>
            <a:endParaRPr lang="en-US" dirty="0">
              <a:solidFill>
                <a:srgbClr val="FFFFFF"/>
              </a:solidFill>
            </a:endParaRPr>
          </a:p>
        </p:txBody>
      </p:sp>
      <p:cxnSp>
        <p:nvCxnSpPr>
          <p:cNvPr id="44" name="Straight Arrow Connector 43"/>
          <p:cNvCxnSpPr/>
          <p:nvPr/>
        </p:nvCxnSpPr>
        <p:spPr>
          <a:xfrm>
            <a:off x="1663464" y="3814479"/>
            <a:ext cx="1179152" cy="0"/>
          </a:xfrm>
          <a:prstGeom prst="straightConnector1">
            <a:avLst/>
          </a:prstGeom>
          <a:ln w="76200" cmpd="sng"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/>
        </p:nvSpPr>
        <p:spPr>
          <a:xfrm>
            <a:off x="101274" y="996207"/>
            <a:ext cx="446608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FF"/>
                </a:solidFill>
              </a:rPr>
              <a:t>Cross over recombination</a:t>
            </a:r>
            <a:endParaRPr lang="en-US" sz="3200" dirty="0">
              <a:solidFill>
                <a:srgbClr val="FFFFFF"/>
              </a:solidFill>
            </a:endParaRPr>
          </a:p>
        </p:txBody>
      </p:sp>
      <p:cxnSp>
        <p:nvCxnSpPr>
          <p:cNvPr id="70" name="Straight Connector 69"/>
          <p:cNvCxnSpPr/>
          <p:nvPr/>
        </p:nvCxnSpPr>
        <p:spPr>
          <a:xfrm>
            <a:off x="5003805" y="5062230"/>
            <a:ext cx="0" cy="436695"/>
          </a:xfrm>
          <a:prstGeom prst="line">
            <a:avLst/>
          </a:prstGeom>
          <a:ln w="228600" cap="sq" cmpd="sng">
            <a:solidFill>
              <a:srgbClr val="0BFF0B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215688" y="3169012"/>
            <a:ext cx="20202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~1 Cross over/</a:t>
            </a:r>
            <a:r>
              <a:rPr lang="en-US" sz="2000" dirty="0" err="1" smtClean="0">
                <a:solidFill>
                  <a:schemeClr val="bg1"/>
                </a:solidFill>
              </a:rPr>
              <a:t>chr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endParaRPr lang="en-US" sz="2000" dirty="0">
              <a:solidFill>
                <a:schemeClr val="bg1"/>
              </a:solidFill>
            </a:endParaRPr>
          </a:p>
        </p:txBody>
      </p:sp>
      <p:cxnSp>
        <p:nvCxnSpPr>
          <p:cNvPr id="85" name="Straight Connector 84"/>
          <p:cNvCxnSpPr/>
          <p:nvPr/>
        </p:nvCxnSpPr>
        <p:spPr>
          <a:xfrm>
            <a:off x="5003805" y="4271707"/>
            <a:ext cx="0" cy="436695"/>
          </a:xfrm>
          <a:prstGeom prst="line">
            <a:avLst/>
          </a:prstGeom>
          <a:ln w="228600" cap="sq" cmpd="sng">
            <a:solidFill>
              <a:srgbClr val="0BFF0B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/>
        </p:nvCxnSpPr>
        <p:spPr>
          <a:xfrm>
            <a:off x="5003805" y="3506154"/>
            <a:ext cx="0" cy="436695"/>
          </a:xfrm>
          <a:prstGeom prst="line">
            <a:avLst/>
          </a:prstGeom>
          <a:ln w="228600" cap="sq" cmpd="sng">
            <a:solidFill>
              <a:srgbClr val="0BFF0B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/>
          <p:nvPr/>
        </p:nvCxnSpPr>
        <p:spPr>
          <a:xfrm>
            <a:off x="5003805" y="2689027"/>
            <a:ext cx="0" cy="436695"/>
          </a:xfrm>
          <a:prstGeom prst="line">
            <a:avLst/>
          </a:prstGeom>
          <a:ln w="228600" cap="sq" cmpd="sng">
            <a:solidFill>
              <a:srgbClr val="0BFF0B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>
            <a:off x="5003805" y="1918642"/>
            <a:ext cx="0" cy="436695"/>
          </a:xfrm>
          <a:prstGeom prst="line">
            <a:avLst/>
          </a:prstGeom>
          <a:ln w="228600" cap="sq" cmpd="sng">
            <a:solidFill>
              <a:srgbClr val="0BFF0B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5" name="Oval 74"/>
          <p:cNvSpPr/>
          <p:nvPr/>
        </p:nvSpPr>
        <p:spPr>
          <a:xfrm>
            <a:off x="4882845" y="3207379"/>
            <a:ext cx="226804" cy="225556"/>
          </a:xfrm>
          <a:prstGeom prst="ellipse">
            <a:avLst/>
          </a:prstGeom>
          <a:solidFill>
            <a:srgbClr val="0BFF0B"/>
          </a:solidFill>
          <a:ln>
            <a:solidFill>
              <a:srgbClr val="B3A2C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5" name="Straight Connector 104"/>
          <p:cNvCxnSpPr/>
          <p:nvPr/>
        </p:nvCxnSpPr>
        <p:spPr>
          <a:xfrm flipH="1">
            <a:off x="672553" y="1934614"/>
            <a:ext cx="1" cy="1058275"/>
          </a:xfrm>
          <a:prstGeom prst="line">
            <a:avLst/>
          </a:prstGeom>
          <a:ln w="228600" cap="rnd" cmpd="sng">
            <a:solidFill>
              <a:srgbClr val="0BFF0B"/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/>
          <p:nvPr/>
        </p:nvCxnSpPr>
        <p:spPr>
          <a:xfrm flipH="1">
            <a:off x="672553" y="3372062"/>
            <a:ext cx="1200" cy="2206042"/>
          </a:xfrm>
          <a:prstGeom prst="line">
            <a:avLst/>
          </a:prstGeom>
          <a:ln w="228600" cap="rnd" cmpd="sng">
            <a:solidFill>
              <a:srgbClr val="0BFF0B"/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7" name="Oval 106"/>
          <p:cNvSpPr/>
          <p:nvPr/>
        </p:nvSpPr>
        <p:spPr>
          <a:xfrm>
            <a:off x="559151" y="3084816"/>
            <a:ext cx="226804" cy="225556"/>
          </a:xfrm>
          <a:prstGeom prst="ellipse">
            <a:avLst/>
          </a:prstGeom>
          <a:solidFill>
            <a:srgbClr val="0BFF0B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8" name="Straight Connector 107"/>
          <p:cNvCxnSpPr/>
          <p:nvPr/>
        </p:nvCxnSpPr>
        <p:spPr>
          <a:xfrm flipH="1">
            <a:off x="785955" y="1968838"/>
            <a:ext cx="429733" cy="1150202"/>
          </a:xfrm>
          <a:prstGeom prst="line">
            <a:avLst/>
          </a:prstGeom>
          <a:ln w="228600" cap="rnd" cmpd="sng">
            <a:solidFill>
              <a:srgbClr val="0BFF0B"/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>
            <a:off x="785955" y="3372062"/>
            <a:ext cx="429733" cy="2083878"/>
          </a:xfrm>
          <a:prstGeom prst="line">
            <a:avLst/>
          </a:prstGeom>
          <a:ln w="228600" cap="rnd" cmpd="sng">
            <a:solidFill>
              <a:srgbClr val="0BFF0B"/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0" name="Oval 109"/>
          <p:cNvSpPr/>
          <p:nvPr/>
        </p:nvSpPr>
        <p:spPr>
          <a:xfrm>
            <a:off x="623223" y="3088804"/>
            <a:ext cx="226804" cy="225556"/>
          </a:xfrm>
          <a:prstGeom prst="ellipse">
            <a:avLst/>
          </a:prstGeom>
          <a:solidFill>
            <a:srgbClr val="0BFF0B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1" name="Group 110"/>
          <p:cNvGrpSpPr/>
          <p:nvPr/>
        </p:nvGrpSpPr>
        <p:grpSpPr>
          <a:xfrm flipH="1">
            <a:off x="535871" y="1950949"/>
            <a:ext cx="500167" cy="3643490"/>
            <a:chOff x="171258" y="1840869"/>
            <a:chExt cx="500167" cy="3643490"/>
          </a:xfrm>
        </p:grpSpPr>
        <p:cxnSp>
          <p:nvCxnSpPr>
            <p:cNvPr id="112" name="Straight Connector 111"/>
            <p:cNvCxnSpPr/>
            <p:nvPr/>
          </p:nvCxnSpPr>
          <p:spPr>
            <a:xfrm flipH="1">
              <a:off x="565583" y="1840869"/>
              <a:ext cx="1" cy="1058275"/>
            </a:xfrm>
            <a:prstGeom prst="line">
              <a:avLst/>
            </a:prstGeom>
            <a:ln w="228600" cap="rnd" cmpd="sng">
              <a:solidFill>
                <a:srgbClr val="C10EFF"/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/>
            <p:cNvCxnSpPr/>
            <p:nvPr/>
          </p:nvCxnSpPr>
          <p:spPr>
            <a:xfrm flipH="1">
              <a:off x="565583" y="3278317"/>
              <a:ext cx="1200" cy="2206042"/>
            </a:xfrm>
            <a:prstGeom prst="line">
              <a:avLst/>
            </a:prstGeom>
            <a:ln w="228600" cap="rnd" cmpd="sng">
              <a:solidFill>
                <a:srgbClr val="C10EFF"/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4" name="Oval 113"/>
            <p:cNvSpPr/>
            <p:nvPr/>
          </p:nvSpPr>
          <p:spPr>
            <a:xfrm>
              <a:off x="444621" y="2974735"/>
              <a:ext cx="226804" cy="225556"/>
            </a:xfrm>
            <a:prstGeom prst="ellipse">
              <a:avLst/>
            </a:prstGeom>
            <a:solidFill>
              <a:srgbClr val="C10E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5" name="Straight Connector 114"/>
            <p:cNvCxnSpPr/>
            <p:nvPr/>
          </p:nvCxnSpPr>
          <p:spPr>
            <a:xfrm>
              <a:off x="171258" y="1854768"/>
              <a:ext cx="279724" cy="1064699"/>
            </a:xfrm>
            <a:prstGeom prst="line">
              <a:avLst/>
            </a:prstGeom>
            <a:ln w="228600" cap="rnd" cmpd="sng">
              <a:solidFill>
                <a:srgbClr val="C10EFF"/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/>
            <p:cNvCxnSpPr/>
            <p:nvPr/>
          </p:nvCxnSpPr>
          <p:spPr>
            <a:xfrm flipH="1">
              <a:off x="171258" y="3298640"/>
              <a:ext cx="280923" cy="2063555"/>
            </a:xfrm>
            <a:prstGeom prst="line">
              <a:avLst/>
            </a:prstGeom>
            <a:ln w="228600" cap="rnd" cmpd="sng">
              <a:solidFill>
                <a:srgbClr val="C10EFF"/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7" name="Oval 116"/>
            <p:cNvSpPr/>
            <p:nvPr/>
          </p:nvSpPr>
          <p:spPr>
            <a:xfrm>
              <a:off x="330019" y="2995058"/>
              <a:ext cx="226804" cy="225556"/>
            </a:xfrm>
            <a:prstGeom prst="ellipse">
              <a:avLst/>
            </a:prstGeom>
            <a:solidFill>
              <a:srgbClr val="C10E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8" name="Lightning Bolt 117"/>
          <p:cNvSpPr/>
          <p:nvPr/>
        </p:nvSpPr>
        <p:spPr>
          <a:xfrm>
            <a:off x="79195" y="1905327"/>
            <a:ext cx="559451" cy="274190"/>
          </a:xfrm>
          <a:prstGeom prst="lightningBol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Lightning Bolt 118"/>
          <p:cNvSpPr/>
          <p:nvPr/>
        </p:nvSpPr>
        <p:spPr>
          <a:xfrm>
            <a:off x="53818" y="2351606"/>
            <a:ext cx="559451" cy="274190"/>
          </a:xfrm>
          <a:prstGeom prst="lightningBol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Lightning Bolt 119"/>
          <p:cNvSpPr/>
          <p:nvPr/>
        </p:nvSpPr>
        <p:spPr>
          <a:xfrm>
            <a:off x="53818" y="3178313"/>
            <a:ext cx="559451" cy="274190"/>
          </a:xfrm>
          <a:prstGeom prst="lightningBol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Lightning Bolt 120"/>
          <p:cNvSpPr/>
          <p:nvPr/>
        </p:nvSpPr>
        <p:spPr>
          <a:xfrm>
            <a:off x="4564" y="4363546"/>
            <a:ext cx="559451" cy="274190"/>
          </a:xfrm>
          <a:prstGeom prst="lightningBol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Lightning Bolt 121"/>
          <p:cNvSpPr/>
          <p:nvPr/>
        </p:nvSpPr>
        <p:spPr>
          <a:xfrm>
            <a:off x="54785" y="5104773"/>
            <a:ext cx="559451" cy="274190"/>
          </a:xfrm>
          <a:prstGeom prst="lightningBol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4" name="Straight Connector 123"/>
          <p:cNvCxnSpPr/>
          <p:nvPr/>
        </p:nvCxnSpPr>
        <p:spPr>
          <a:xfrm>
            <a:off x="4581634" y="4271707"/>
            <a:ext cx="0" cy="1265759"/>
          </a:xfrm>
          <a:prstGeom prst="line">
            <a:avLst/>
          </a:prstGeom>
          <a:ln w="228600" cap="sq" cmpd="sng">
            <a:solidFill>
              <a:srgbClr val="0BFF0B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>
            <a:off x="4581634" y="3506154"/>
            <a:ext cx="0" cy="436695"/>
          </a:xfrm>
          <a:prstGeom prst="line">
            <a:avLst/>
          </a:prstGeom>
          <a:ln w="228600" cap="sq" cmpd="sng">
            <a:solidFill>
              <a:srgbClr val="0BFF0B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/>
          <p:cNvCxnSpPr/>
          <p:nvPr/>
        </p:nvCxnSpPr>
        <p:spPr>
          <a:xfrm>
            <a:off x="4581634" y="2689027"/>
            <a:ext cx="0" cy="436695"/>
          </a:xfrm>
          <a:prstGeom prst="line">
            <a:avLst/>
          </a:prstGeom>
          <a:ln w="228600" cap="sq" cmpd="sng">
            <a:solidFill>
              <a:srgbClr val="0BFF0B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>
            <a:off x="4581634" y="1918642"/>
            <a:ext cx="0" cy="436695"/>
          </a:xfrm>
          <a:prstGeom prst="line">
            <a:avLst/>
          </a:prstGeom>
          <a:ln w="228600" cap="sq" cmpd="sng">
            <a:solidFill>
              <a:srgbClr val="0BFF0B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8" name="Oval 127"/>
          <p:cNvSpPr/>
          <p:nvPr/>
        </p:nvSpPr>
        <p:spPr>
          <a:xfrm>
            <a:off x="4460674" y="3207379"/>
            <a:ext cx="226804" cy="225556"/>
          </a:xfrm>
          <a:prstGeom prst="ellipse">
            <a:avLst/>
          </a:prstGeom>
          <a:solidFill>
            <a:srgbClr val="0BFF0B"/>
          </a:solidFill>
          <a:ln>
            <a:solidFill>
              <a:srgbClr val="B3A2C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0" name="Straight Connector 129"/>
          <p:cNvCxnSpPr/>
          <p:nvPr/>
        </p:nvCxnSpPr>
        <p:spPr>
          <a:xfrm>
            <a:off x="4188506" y="4271707"/>
            <a:ext cx="0" cy="1265759"/>
          </a:xfrm>
          <a:prstGeom prst="line">
            <a:avLst/>
          </a:prstGeom>
          <a:ln w="228600" cap="sq" cmpd="sng">
            <a:solidFill>
              <a:srgbClr val="C10EFF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/>
          <p:nvPr/>
        </p:nvCxnSpPr>
        <p:spPr>
          <a:xfrm>
            <a:off x="4188506" y="3524289"/>
            <a:ext cx="0" cy="436695"/>
          </a:xfrm>
          <a:prstGeom prst="line">
            <a:avLst/>
          </a:prstGeom>
          <a:ln w="228600" cap="sq" cmpd="sng">
            <a:solidFill>
              <a:srgbClr val="C10EFF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/>
          <p:nvPr/>
        </p:nvCxnSpPr>
        <p:spPr>
          <a:xfrm>
            <a:off x="4188506" y="2707162"/>
            <a:ext cx="0" cy="436695"/>
          </a:xfrm>
          <a:prstGeom prst="line">
            <a:avLst/>
          </a:prstGeom>
          <a:ln w="228600" cap="sq" cmpd="sng">
            <a:solidFill>
              <a:srgbClr val="C10EFF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>
            <a:off x="4188506" y="1936777"/>
            <a:ext cx="0" cy="436695"/>
          </a:xfrm>
          <a:prstGeom prst="line">
            <a:avLst/>
          </a:prstGeom>
          <a:ln w="228600" cap="sq" cmpd="sng">
            <a:solidFill>
              <a:srgbClr val="C10EFF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4" name="Oval 133"/>
          <p:cNvSpPr/>
          <p:nvPr/>
        </p:nvSpPr>
        <p:spPr>
          <a:xfrm>
            <a:off x="4067546" y="3225514"/>
            <a:ext cx="226804" cy="225556"/>
          </a:xfrm>
          <a:prstGeom prst="ellipse">
            <a:avLst/>
          </a:prstGeom>
          <a:solidFill>
            <a:srgbClr val="C10EFF"/>
          </a:solidFill>
          <a:ln>
            <a:solidFill>
              <a:srgbClr val="B3A2C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5" name="Straight Connector 134"/>
          <p:cNvCxnSpPr/>
          <p:nvPr/>
        </p:nvCxnSpPr>
        <p:spPr>
          <a:xfrm>
            <a:off x="3766335" y="5080365"/>
            <a:ext cx="0" cy="436695"/>
          </a:xfrm>
          <a:prstGeom prst="line">
            <a:avLst/>
          </a:prstGeom>
          <a:ln w="228600" cap="sq" cmpd="sng">
            <a:solidFill>
              <a:srgbClr val="C10EFF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>
            <a:off x="3766335" y="4271707"/>
            <a:ext cx="0" cy="436695"/>
          </a:xfrm>
          <a:prstGeom prst="line">
            <a:avLst/>
          </a:prstGeom>
          <a:ln w="228600" cap="sq" cmpd="sng">
            <a:solidFill>
              <a:srgbClr val="C10EFF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>
            <a:off x="3766335" y="3524289"/>
            <a:ext cx="0" cy="436695"/>
          </a:xfrm>
          <a:prstGeom prst="line">
            <a:avLst/>
          </a:prstGeom>
          <a:ln w="228600" cap="sq" cmpd="sng">
            <a:solidFill>
              <a:srgbClr val="C10EFF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/>
          <p:cNvCxnSpPr/>
          <p:nvPr/>
        </p:nvCxnSpPr>
        <p:spPr>
          <a:xfrm>
            <a:off x="3766335" y="2707162"/>
            <a:ext cx="0" cy="436695"/>
          </a:xfrm>
          <a:prstGeom prst="line">
            <a:avLst/>
          </a:prstGeom>
          <a:ln w="228600" cap="sq" cmpd="sng">
            <a:solidFill>
              <a:srgbClr val="C10EFF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Connector 138"/>
          <p:cNvCxnSpPr/>
          <p:nvPr/>
        </p:nvCxnSpPr>
        <p:spPr>
          <a:xfrm>
            <a:off x="3766335" y="1936777"/>
            <a:ext cx="0" cy="436695"/>
          </a:xfrm>
          <a:prstGeom prst="line">
            <a:avLst/>
          </a:prstGeom>
          <a:ln w="228600" cap="sq" cmpd="sng">
            <a:solidFill>
              <a:srgbClr val="C10EFF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0" name="Oval 139"/>
          <p:cNvSpPr/>
          <p:nvPr/>
        </p:nvSpPr>
        <p:spPr>
          <a:xfrm>
            <a:off x="3645375" y="3225514"/>
            <a:ext cx="226804" cy="225556"/>
          </a:xfrm>
          <a:prstGeom prst="ellipse">
            <a:avLst/>
          </a:prstGeom>
          <a:solidFill>
            <a:srgbClr val="C10EFF"/>
          </a:solidFill>
          <a:ln>
            <a:solidFill>
              <a:srgbClr val="B3A2C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8053692" y="2043497"/>
            <a:ext cx="422610" cy="3018733"/>
            <a:chOff x="6622883" y="2086040"/>
            <a:chExt cx="422610" cy="3018733"/>
          </a:xfrm>
        </p:grpSpPr>
        <p:cxnSp>
          <p:nvCxnSpPr>
            <p:cNvPr id="145" name="Straight Connector 144"/>
            <p:cNvCxnSpPr/>
            <p:nvPr/>
          </p:nvCxnSpPr>
          <p:spPr>
            <a:xfrm>
              <a:off x="6743843" y="2086040"/>
              <a:ext cx="0" cy="436695"/>
            </a:xfrm>
            <a:prstGeom prst="line">
              <a:avLst/>
            </a:prstGeom>
            <a:ln w="228600" cap="rnd" cmpd="sng">
              <a:solidFill>
                <a:srgbClr val="0BFF0B"/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/>
            <p:cNvCxnSpPr>
              <a:stCxn id="146" idx="4"/>
            </p:cNvCxnSpPr>
            <p:nvPr/>
          </p:nvCxnSpPr>
          <p:spPr>
            <a:xfrm>
              <a:off x="6736285" y="3418917"/>
              <a:ext cx="309208" cy="1685856"/>
            </a:xfrm>
            <a:prstGeom prst="line">
              <a:avLst/>
            </a:prstGeom>
            <a:ln w="228600" cap="rnd" cmpd="sng">
              <a:solidFill>
                <a:srgbClr val="0BFF0B"/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/>
            <p:cNvCxnSpPr/>
            <p:nvPr/>
          </p:nvCxnSpPr>
          <p:spPr>
            <a:xfrm>
              <a:off x="6743843" y="2675009"/>
              <a:ext cx="0" cy="436695"/>
            </a:xfrm>
            <a:prstGeom prst="line">
              <a:avLst/>
            </a:prstGeom>
            <a:ln w="228600" cap="sq" cmpd="sng">
              <a:solidFill>
                <a:srgbClr val="0BFF0B"/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6" name="Oval 145"/>
            <p:cNvSpPr/>
            <p:nvPr/>
          </p:nvSpPr>
          <p:spPr>
            <a:xfrm>
              <a:off x="6622883" y="3193361"/>
              <a:ext cx="226804" cy="225556"/>
            </a:xfrm>
            <a:prstGeom prst="ellipse">
              <a:avLst/>
            </a:prstGeom>
            <a:solidFill>
              <a:srgbClr val="0BFF0B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51" name="Straight Connector 150"/>
          <p:cNvCxnSpPr>
            <a:endCxn id="152" idx="0"/>
          </p:cNvCxnSpPr>
          <p:nvPr/>
        </p:nvCxnSpPr>
        <p:spPr>
          <a:xfrm>
            <a:off x="7756701" y="2179517"/>
            <a:ext cx="265995" cy="965532"/>
          </a:xfrm>
          <a:prstGeom prst="line">
            <a:avLst/>
          </a:prstGeom>
          <a:ln w="228600" cap="rnd" cmpd="sng">
            <a:solidFill>
              <a:srgbClr val="0BFF0B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Connector 148"/>
          <p:cNvCxnSpPr>
            <a:stCxn id="152" idx="4"/>
          </p:cNvCxnSpPr>
          <p:nvPr/>
        </p:nvCxnSpPr>
        <p:spPr>
          <a:xfrm>
            <a:off x="8022696" y="3370605"/>
            <a:ext cx="7558" cy="572244"/>
          </a:xfrm>
          <a:prstGeom prst="line">
            <a:avLst/>
          </a:prstGeom>
          <a:ln w="228600" cap="sq" cmpd="sng">
            <a:solidFill>
              <a:srgbClr val="0BFF0B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2" name="Oval 151"/>
          <p:cNvSpPr/>
          <p:nvPr/>
        </p:nvSpPr>
        <p:spPr>
          <a:xfrm>
            <a:off x="7909294" y="3145049"/>
            <a:ext cx="226804" cy="225556"/>
          </a:xfrm>
          <a:prstGeom prst="ellipse">
            <a:avLst/>
          </a:prstGeom>
          <a:solidFill>
            <a:srgbClr val="0BFF0B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3" name="Straight Connector 162"/>
          <p:cNvCxnSpPr>
            <a:endCxn id="164" idx="0"/>
          </p:cNvCxnSpPr>
          <p:nvPr/>
        </p:nvCxnSpPr>
        <p:spPr>
          <a:xfrm>
            <a:off x="7068809" y="2036707"/>
            <a:ext cx="113402" cy="1106804"/>
          </a:xfrm>
          <a:prstGeom prst="line">
            <a:avLst/>
          </a:prstGeom>
          <a:ln w="228600" cap="rnd" cmpd="sng">
            <a:solidFill>
              <a:srgbClr val="C10EFF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Connector 158"/>
          <p:cNvCxnSpPr>
            <a:stCxn id="164" idx="4"/>
          </p:cNvCxnSpPr>
          <p:nvPr/>
        </p:nvCxnSpPr>
        <p:spPr>
          <a:xfrm flipH="1">
            <a:off x="6949154" y="3369067"/>
            <a:ext cx="233057" cy="1711298"/>
          </a:xfrm>
          <a:prstGeom prst="line">
            <a:avLst/>
          </a:prstGeom>
          <a:ln w="228600" cap="rnd" cmpd="sng">
            <a:solidFill>
              <a:srgbClr val="C10EFF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4" name="Oval 163"/>
          <p:cNvSpPr/>
          <p:nvPr/>
        </p:nvSpPr>
        <p:spPr>
          <a:xfrm>
            <a:off x="7068809" y="3143511"/>
            <a:ext cx="226804" cy="225556"/>
          </a:xfrm>
          <a:prstGeom prst="ellipse">
            <a:avLst/>
          </a:prstGeom>
          <a:solidFill>
            <a:srgbClr val="C10EFF"/>
          </a:solidFill>
          <a:ln>
            <a:solidFill>
              <a:srgbClr val="B3A2C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5" name="Straight Arrow Connector 164"/>
          <p:cNvCxnSpPr/>
          <p:nvPr/>
        </p:nvCxnSpPr>
        <p:spPr>
          <a:xfrm>
            <a:off x="5299977" y="3775031"/>
            <a:ext cx="1179152" cy="0"/>
          </a:xfrm>
          <a:prstGeom prst="straightConnector1">
            <a:avLst/>
          </a:prstGeom>
          <a:ln w="76200" cmpd="sng"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203686" y="5760535"/>
            <a:ext cx="39596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FFFF"/>
                </a:solidFill>
              </a:rPr>
              <a:t>Genetic  variation created </a:t>
            </a:r>
            <a:endParaRPr lang="en-US" sz="2800" dirty="0">
              <a:solidFill>
                <a:srgbClr val="FFFFFF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27144" y="5872361"/>
            <a:ext cx="1617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Chromosome 1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91159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56 -0.00624 C 0.01839 -0.00717 0.03835 -0.00786 0.04634 -0.00832 " pathEditMode="relative" ptsTypes="aA">
                                      <p:cBhvr>
                                        <p:cTn id="6" dur="2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29 -0.00832 C 0.00329 -0.00832 -0.0191 -0.00832 -0.04131 -0.00832 " pathEditMode="relative" ptsTypes="aA">
                                      <p:cBhvr>
                                        <p:cTn id="8" dur="2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" grpId="0" animBg="1"/>
      <p:bldP spid="2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8" name="Straight Connector 207"/>
          <p:cNvCxnSpPr/>
          <p:nvPr/>
        </p:nvCxnSpPr>
        <p:spPr>
          <a:xfrm>
            <a:off x="2652372" y="3176813"/>
            <a:ext cx="0" cy="788214"/>
          </a:xfrm>
          <a:prstGeom prst="line">
            <a:avLst/>
          </a:prstGeom>
          <a:ln w="228600" cap="rnd" cmpd="sng">
            <a:solidFill>
              <a:srgbClr val="C10EFF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9" name="Straight Connector 208"/>
          <p:cNvCxnSpPr/>
          <p:nvPr/>
        </p:nvCxnSpPr>
        <p:spPr>
          <a:xfrm>
            <a:off x="2106761" y="3115170"/>
            <a:ext cx="5555" cy="894415"/>
          </a:xfrm>
          <a:prstGeom prst="line">
            <a:avLst/>
          </a:prstGeom>
          <a:ln w="228600" cap="rnd" cmpd="sng">
            <a:solidFill>
              <a:srgbClr val="0BFF0B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346" y="-203829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FFFFFF"/>
                </a:solidFill>
              </a:rPr>
              <a:t>Meiosis I – separation homologues</a:t>
            </a:r>
            <a:endParaRPr lang="en-US" sz="3600" dirty="0">
              <a:solidFill>
                <a:srgbClr val="FFFFFF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335050" y="939171"/>
            <a:ext cx="3877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Metaphase 1 : segregating homologues</a:t>
            </a:r>
            <a:endParaRPr lang="en-US" dirty="0">
              <a:solidFill>
                <a:srgbClr val="FFFFFF"/>
              </a:solidFill>
            </a:endParaRPr>
          </a:p>
        </p:txBody>
      </p:sp>
      <p:cxnSp>
        <p:nvCxnSpPr>
          <p:cNvPr id="78" name="Straight Connector 77"/>
          <p:cNvCxnSpPr/>
          <p:nvPr/>
        </p:nvCxnSpPr>
        <p:spPr>
          <a:xfrm flipV="1">
            <a:off x="2751156" y="5474658"/>
            <a:ext cx="0" cy="321012"/>
          </a:xfrm>
          <a:prstGeom prst="line">
            <a:avLst/>
          </a:prstGeom>
          <a:ln w="228600" cap="rnd" cmpd="sng">
            <a:solidFill>
              <a:srgbClr val="C10EFF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 flipV="1">
            <a:off x="2751156" y="5100373"/>
            <a:ext cx="0" cy="321012"/>
          </a:xfrm>
          <a:prstGeom prst="line">
            <a:avLst/>
          </a:prstGeom>
          <a:ln w="228600" cap="sq" cmpd="sng">
            <a:solidFill>
              <a:srgbClr val="0BFF0B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Connector 144"/>
          <p:cNvCxnSpPr/>
          <p:nvPr/>
        </p:nvCxnSpPr>
        <p:spPr>
          <a:xfrm>
            <a:off x="2753992" y="1732640"/>
            <a:ext cx="0" cy="321012"/>
          </a:xfrm>
          <a:prstGeom prst="line">
            <a:avLst/>
          </a:prstGeom>
          <a:ln w="228600" cap="rnd" cmpd="sng">
            <a:solidFill>
              <a:srgbClr val="0BFF0B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/>
          <p:cNvCxnSpPr>
            <a:stCxn id="146" idx="4"/>
          </p:cNvCxnSpPr>
          <p:nvPr/>
        </p:nvCxnSpPr>
        <p:spPr>
          <a:xfrm>
            <a:off x="2748436" y="2712431"/>
            <a:ext cx="227298" cy="1239265"/>
          </a:xfrm>
          <a:prstGeom prst="line">
            <a:avLst/>
          </a:prstGeom>
          <a:ln w="228600" cap="rnd" cmpd="sng">
            <a:solidFill>
              <a:srgbClr val="0BFF0B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Connector 143"/>
          <p:cNvCxnSpPr/>
          <p:nvPr/>
        </p:nvCxnSpPr>
        <p:spPr>
          <a:xfrm>
            <a:off x="2753992" y="2165588"/>
            <a:ext cx="0" cy="321012"/>
          </a:xfrm>
          <a:prstGeom prst="line">
            <a:avLst/>
          </a:prstGeom>
          <a:ln w="228600" cap="sq" cmpd="sng">
            <a:solidFill>
              <a:srgbClr val="0BFF0B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6" name="Oval 145"/>
          <p:cNvSpPr/>
          <p:nvPr/>
        </p:nvSpPr>
        <p:spPr>
          <a:xfrm>
            <a:off x="2665075" y="2546626"/>
            <a:ext cx="166723" cy="165805"/>
          </a:xfrm>
          <a:prstGeom prst="ellipse">
            <a:avLst/>
          </a:prstGeom>
          <a:solidFill>
            <a:srgbClr val="0BFF0B"/>
          </a:solidFill>
          <a:ln>
            <a:solidFill>
              <a:srgbClr val="B3A2C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1" name="Straight Connector 150"/>
          <p:cNvCxnSpPr>
            <a:endCxn id="152" idx="0"/>
          </p:cNvCxnSpPr>
          <p:nvPr/>
        </p:nvCxnSpPr>
        <p:spPr>
          <a:xfrm>
            <a:off x="2446758" y="1832628"/>
            <a:ext cx="195532" cy="709758"/>
          </a:xfrm>
          <a:prstGeom prst="line">
            <a:avLst/>
          </a:prstGeom>
          <a:ln w="228600" cap="rnd" cmpd="sng">
            <a:solidFill>
              <a:srgbClr val="0BFF0B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Connector 148"/>
          <p:cNvCxnSpPr/>
          <p:nvPr/>
        </p:nvCxnSpPr>
        <p:spPr>
          <a:xfrm>
            <a:off x="2647846" y="2762014"/>
            <a:ext cx="0" cy="321012"/>
          </a:xfrm>
          <a:prstGeom prst="line">
            <a:avLst/>
          </a:prstGeom>
          <a:ln w="228600" cap="sq" cmpd="sng">
            <a:solidFill>
              <a:srgbClr val="0BFF0B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2" name="Oval 151"/>
          <p:cNvSpPr/>
          <p:nvPr/>
        </p:nvSpPr>
        <p:spPr>
          <a:xfrm>
            <a:off x="2558928" y="2542386"/>
            <a:ext cx="166723" cy="165805"/>
          </a:xfrm>
          <a:prstGeom prst="ellipse">
            <a:avLst/>
          </a:prstGeom>
          <a:solidFill>
            <a:srgbClr val="0BFF0B"/>
          </a:solidFill>
          <a:ln>
            <a:solidFill>
              <a:srgbClr val="B3A2C7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7" name="Straight Connector 156"/>
          <p:cNvCxnSpPr>
            <a:endCxn id="158" idx="0"/>
          </p:cNvCxnSpPr>
          <p:nvPr/>
        </p:nvCxnSpPr>
        <p:spPr>
          <a:xfrm flipH="1">
            <a:off x="2108776" y="1791294"/>
            <a:ext cx="83362" cy="737506"/>
          </a:xfrm>
          <a:prstGeom prst="line">
            <a:avLst/>
          </a:prstGeom>
          <a:ln w="228600" cap="rnd" cmpd="sng">
            <a:solidFill>
              <a:srgbClr val="C10EFF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Connector 154"/>
          <p:cNvCxnSpPr/>
          <p:nvPr/>
        </p:nvCxnSpPr>
        <p:spPr>
          <a:xfrm>
            <a:off x="2114331" y="2748429"/>
            <a:ext cx="0" cy="321012"/>
          </a:xfrm>
          <a:prstGeom prst="line">
            <a:avLst/>
          </a:prstGeom>
          <a:ln w="228600" cap="sq" cmpd="sng">
            <a:solidFill>
              <a:srgbClr val="C10EFF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8" name="Oval 157"/>
          <p:cNvSpPr/>
          <p:nvPr/>
        </p:nvSpPr>
        <p:spPr>
          <a:xfrm>
            <a:off x="2025414" y="2528800"/>
            <a:ext cx="166723" cy="165805"/>
          </a:xfrm>
          <a:prstGeom prst="ellipse">
            <a:avLst/>
          </a:prstGeom>
          <a:solidFill>
            <a:srgbClr val="C10EFF"/>
          </a:solidFill>
          <a:ln>
            <a:solidFill>
              <a:srgbClr val="B3A2C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3" name="Straight Connector 162"/>
          <p:cNvCxnSpPr>
            <a:endCxn id="164" idx="0"/>
          </p:cNvCxnSpPr>
          <p:nvPr/>
        </p:nvCxnSpPr>
        <p:spPr>
          <a:xfrm>
            <a:off x="1941092" y="1727649"/>
            <a:ext cx="83361" cy="813606"/>
          </a:xfrm>
          <a:prstGeom prst="line">
            <a:avLst/>
          </a:prstGeom>
          <a:ln w="228600" cap="rnd" cmpd="sng">
            <a:solidFill>
              <a:srgbClr val="C10EFF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Connector 158"/>
          <p:cNvCxnSpPr>
            <a:stCxn id="164" idx="4"/>
          </p:cNvCxnSpPr>
          <p:nvPr/>
        </p:nvCxnSpPr>
        <p:spPr>
          <a:xfrm flipH="1">
            <a:off x="1853134" y="2707060"/>
            <a:ext cx="171319" cy="1257967"/>
          </a:xfrm>
          <a:prstGeom prst="line">
            <a:avLst/>
          </a:prstGeom>
          <a:ln w="228600" cap="rnd" cmpd="sng">
            <a:solidFill>
              <a:srgbClr val="C10EFF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4" name="Oval 163"/>
          <p:cNvSpPr/>
          <p:nvPr/>
        </p:nvSpPr>
        <p:spPr>
          <a:xfrm>
            <a:off x="1941092" y="2541255"/>
            <a:ext cx="166722" cy="165805"/>
          </a:xfrm>
          <a:prstGeom prst="ellipse">
            <a:avLst/>
          </a:prstGeom>
          <a:solidFill>
            <a:srgbClr val="C10EFF"/>
          </a:solidFill>
          <a:ln>
            <a:solidFill>
              <a:srgbClr val="B3A2C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2" name="Straight Connector 71"/>
          <p:cNvCxnSpPr/>
          <p:nvPr/>
        </p:nvCxnSpPr>
        <p:spPr>
          <a:xfrm flipH="1" flipV="1">
            <a:off x="2833284" y="5146334"/>
            <a:ext cx="174712" cy="604883"/>
          </a:xfrm>
          <a:prstGeom prst="line">
            <a:avLst/>
          </a:prstGeom>
          <a:ln w="228600" cap="rnd" cmpd="sng">
            <a:solidFill>
              <a:srgbClr val="0BFF0B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>
            <a:stCxn id="76" idx="4"/>
          </p:cNvCxnSpPr>
          <p:nvPr/>
        </p:nvCxnSpPr>
        <p:spPr>
          <a:xfrm flipV="1">
            <a:off x="2838844" y="4405902"/>
            <a:ext cx="83361" cy="560925"/>
          </a:xfrm>
          <a:prstGeom prst="line">
            <a:avLst/>
          </a:prstGeom>
          <a:ln w="228600" cap="rnd" cmpd="sng">
            <a:solidFill>
              <a:srgbClr val="0BFF0B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Oval 75"/>
          <p:cNvSpPr/>
          <p:nvPr/>
        </p:nvSpPr>
        <p:spPr>
          <a:xfrm flipV="1">
            <a:off x="2755483" y="4966827"/>
            <a:ext cx="166722" cy="165805"/>
          </a:xfrm>
          <a:prstGeom prst="ellipse">
            <a:avLst/>
          </a:prstGeom>
          <a:solidFill>
            <a:srgbClr val="0BFF0B"/>
          </a:solidFill>
          <a:ln>
            <a:solidFill>
              <a:srgbClr val="B3A2C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7" name="Straight Connector 76"/>
          <p:cNvCxnSpPr/>
          <p:nvPr/>
        </p:nvCxnSpPr>
        <p:spPr>
          <a:xfrm flipH="1" flipV="1">
            <a:off x="2667795" y="4456441"/>
            <a:ext cx="83361" cy="502410"/>
          </a:xfrm>
          <a:prstGeom prst="line">
            <a:avLst/>
          </a:prstGeom>
          <a:ln w="228600" cap="rnd" cmpd="sng">
            <a:solidFill>
              <a:srgbClr val="0BFF0B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Oval 79"/>
          <p:cNvSpPr/>
          <p:nvPr/>
        </p:nvSpPr>
        <p:spPr>
          <a:xfrm flipV="1">
            <a:off x="2667795" y="4976125"/>
            <a:ext cx="166723" cy="165805"/>
          </a:xfrm>
          <a:prstGeom prst="ellipse">
            <a:avLst/>
          </a:prstGeom>
          <a:solidFill>
            <a:srgbClr val="0BFF0B"/>
          </a:solidFill>
          <a:ln>
            <a:solidFill>
              <a:srgbClr val="B3A2C7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3" name="Straight Connector 82"/>
          <p:cNvCxnSpPr>
            <a:endCxn id="89" idx="0"/>
          </p:cNvCxnSpPr>
          <p:nvPr/>
        </p:nvCxnSpPr>
        <p:spPr>
          <a:xfrm flipH="1" flipV="1">
            <a:off x="2260972" y="5198439"/>
            <a:ext cx="83362" cy="597231"/>
          </a:xfrm>
          <a:prstGeom prst="line">
            <a:avLst/>
          </a:prstGeom>
          <a:ln w="228600" cap="rnd" cmpd="sng">
            <a:solidFill>
              <a:srgbClr val="C10EFF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 flipV="1">
            <a:off x="2273044" y="4318246"/>
            <a:ext cx="0" cy="321012"/>
          </a:xfrm>
          <a:prstGeom prst="line">
            <a:avLst/>
          </a:prstGeom>
          <a:ln w="228600" cap="rnd" cmpd="sng">
            <a:solidFill>
              <a:srgbClr val="0BFF0B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 flipV="1">
            <a:off x="2266527" y="4718032"/>
            <a:ext cx="6517" cy="312235"/>
          </a:xfrm>
          <a:prstGeom prst="line">
            <a:avLst/>
          </a:prstGeom>
          <a:ln w="228600" cap="sq" cmpd="sng">
            <a:solidFill>
              <a:srgbClr val="C10EFF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9" name="Oval 88"/>
          <p:cNvSpPr/>
          <p:nvPr/>
        </p:nvSpPr>
        <p:spPr>
          <a:xfrm flipV="1">
            <a:off x="2177610" y="5032634"/>
            <a:ext cx="166723" cy="165805"/>
          </a:xfrm>
          <a:prstGeom prst="ellipse">
            <a:avLst/>
          </a:prstGeom>
          <a:solidFill>
            <a:srgbClr val="C10EFF"/>
          </a:solidFill>
          <a:ln>
            <a:solidFill>
              <a:srgbClr val="B3A2C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1" name="Straight Connector 90"/>
          <p:cNvCxnSpPr>
            <a:endCxn id="93" idx="0"/>
          </p:cNvCxnSpPr>
          <p:nvPr/>
        </p:nvCxnSpPr>
        <p:spPr>
          <a:xfrm flipV="1">
            <a:off x="2025467" y="5141930"/>
            <a:ext cx="93996" cy="653740"/>
          </a:xfrm>
          <a:prstGeom prst="line">
            <a:avLst/>
          </a:prstGeom>
          <a:ln w="228600" cap="rnd" cmpd="sng">
            <a:solidFill>
              <a:srgbClr val="C10EFF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 flipH="1" flipV="1">
            <a:off x="2025467" y="4309294"/>
            <a:ext cx="87957" cy="632768"/>
          </a:xfrm>
          <a:prstGeom prst="line">
            <a:avLst/>
          </a:prstGeom>
          <a:ln w="228600" cap="rnd" cmpd="sng">
            <a:solidFill>
              <a:srgbClr val="C10EFF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3" name="Oval 92"/>
          <p:cNvSpPr/>
          <p:nvPr/>
        </p:nvSpPr>
        <p:spPr>
          <a:xfrm flipV="1">
            <a:off x="2036102" y="4976125"/>
            <a:ext cx="166722" cy="165805"/>
          </a:xfrm>
          <a:prstGeom prst="ellipse">
            <a:avLst/>
          </a:prstGeom>
          <a:solidFill>
            <a:srgbClr val="C10EFF"/>
          </a:solidFill>
          <a:ln>
            <a:solidFill>
              <a:srgbClr val="B3A2C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7430" y="1647962"/>
            <a:ext cx="1352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Possibility 1: </a:t>
            </a:r>
            <a:endParaRPr lang="en-US" dirty="0">
              <a:solidFill>
                <a:srgbClr val="FFFFFF"/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3128956" y="2694605"/>
            <a:ext cx="909359" cy="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Arrow Connector 141"/>
          <p:cNvCxnSpPr/>
          <p:nvPr/>
        </p:nvCxnSpPr>
        <p:spPr>
          <a:xfrm flipH="1" flipV="1">
            <a:off x="733494" y="2707060"/>
            <a:ext cx="1007014" cy="5371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Arrow Connector 142"/>
          <p:cNvCxnSpPr/>
          <p:nvPr/>
        </p:nvCxnSpPr>
        <p:spPr>
          <a:xfrm>
            <a:off x="3281356" y="5022575"/>
            <a:ext cx="909359" cy="0"/>
          </a:xfrm>
          <a:prstGeom prst="straightConnector1">
            <a:avLst/>
          </a:prstGeom>
          <a:ln>
            <a:solidFill>
              <a:srgbClr val="B3A2C7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Arrow Connector 149"/>
          <p:cNvCxnSpPr/>
          <p:nvPr/>
        </p:nvCxnSpPr>
        <p:spPr>
          <a:xfrm flipH="1" flipV="1">
            <a:off x="846118" y="5095002"/>
            <a:ext cx="1007014" cy="5371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Connector 168"/>
          <p:cNvCxnSpPr/>
          <p:nvPr/>
        </p:nvCxnSpPr>
        <p:spPr>
          <a:xfrm flipV="1">
            <a:off x="7052376" y="5498953"/>
            <a:ext cx="0" cy="321012"/>
          </a:xfrm>
          <a:prstGeom prst="line">
            <a:avLst/>
          </a:prstGeom>
          <a:ln w="228600" cap="rnd" cmpd="sng">
            <a:solidFill>
              <a:srgbClr val="C10EFF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Connector 169"/>
          <p:cNvCxnSpPr/>
          <p:nvPr/>
        </p:nvCxnSpPr>
        <p:spPr>
          <a:xfrm flipV="1">
            <a:off x="7061603" y="5132500"/>
            <a:ext cx="0" cy="321012"/>
          </a:xfrm>
          <a:prstGeom prst="line">
            <a:avLst/>
          </a:prstGeom>
          <a:ln w="228600" cap="sq" cmpd="sng">
            <a:solidFill>
              <a:srgbClr val="0BFF0B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71" name="Group 170"/>
          <p:cNvGrpSpPr/>
          <p:nvPr/>
        </p:nvGrpSpPr>
        <p:grpSpPr>
          <a:xfrm>
            <a:off x="6327590" y="1748712"/>
            <a:ext cx="310658" cy="2219056"/>
            <a:chOff x="6622883" y="2086040"/>
            <a:chExt cx="422610" cy="3018733"/>
          </a:xfrm>
          <a:effectLst/>
        </p:grpSpPr>
        <p:cxnSp>
          <p:nvCxnSpPr>
            <p:cNvPr id="202" name="Straight Connector 201"/>
            <p:cNvCxnSpPr/>
            <p:nvPr/>
          </p:nvCxnSpPr>
          <p:spPr>
            <a:xfrm>
              <a:off x="6743843" y="2086040"/>
              <a:ext cx="0" cy="436695"/>
            </a:xfrm>
            <a:prstGeom prst="line">
              <a:avLst/>
            </a:prstGeom>
            <a:ln w="228600" cap="rnd" cmpd="sng">
              <a:solidFill>
                <a:srgbClr val="0BFF0B"/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Straight Connector 202"/>
            <p:cNvCxnSpPr>
              <a:stCxn id="205" idx="4"/>
            </p:cNvCxnSpPr>
            <p:nvPr/>
          </p:nvCxnSpPr>
          <p:spPr>
            <a:xfrm>
              <a:off x="6736285" y="3418917"/>
              <a:ext cx="309208" cy="1685856"/>
            </a:xfrm>
            <a:prstGeom prst="line">
              <a:avLst/>
            </a:prstGeom>
            <a:ln w="228600" cap="rnd" cmpd="sng">
              <a:solidFill>
                <a:srgbClr val="0BFF0B"/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Straight Connector 203"/>
            <p:cNvCxnSpPr/>
            <p:nvPr/>
          </p:nvCxnSpPr>
          <p:spPr>
            <a:xfrm>
              <a:off x="6743843" y="2675009"/>
              <a:ext cx="0" cy="436695"/>
            </a:xfrm>
            <a:prstGeom prst="line">
              <a:avLst/>
            </a:prstGeom>
            <a:ln w="228600" cap="sq" cmpd="sng">
              <a:solidFill>
                <a:srgbClr val="0BFF0B"/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5" name="Oval 204"/>
            <p:cNvSpPr/>
            <p:nvPr/>
          </p:nvSpPr>
          <p:spPr>
            <a:xfrm>
              <a:off x="6622883" y="3193361"/>
              <a:ext cx="226804" cy="225556"/>
            </a:xfrm>
            <a:prstGeom prst="ellipse">
              <a:avLst/>
            </a:prstGeom>
            <a:solidFill>
              <a:srgbClr val="0BFF0B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72" name="Straight Connector 171"/>
          <p:cNvCxnSpPr>
            <a:endCxn id="175" idx="0"/>
          </p:cNvCxnSpPr>
          <p:nvPr/>
        </p:nvCxnSpPr>
        <p:spPr>
          <a:xfrm>
            <a:off x="6109274" y="1848700"/>
            <a:ext cx="195532" cy="709758"/>
          </a:xfrm>
          <a:prstGeom prst="line">
            <a:avLst/>
          </a:prstGeom>
          <a:ln w="228600" cap="rnd" cmpd="sng">
            <a:solidFill>
              <a:srgbClr val="0BFF0B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Connector 172"/>
          <p:cNvCxnSpPr/>
          <p:nvPr/>
        </p:nvCxnSpPr>
        <p:spPr>
          <a:xfrm flipH="1">
            <a:off x="7179334" y="3134996"/>
            <a:ext cx="20970" cy="832772"/>
          </a:xfrm>
          <a:prstGeom prst="line">
            <a:avLst/>
          </a:prstGeom>
          <a:ln w="228600" cap="rnd" cmpd="sng">
            <a:solidFill>
              <a:srgbClr val="0BFF0B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8" name="Straight Connector 197"/>
          <p:cNvCxnSpPr/>
          <p:nvPr/>
        </p:nvCxnSpPr>
        <p:spPr>
          <a:xfrm>
            <a:off x="6314371" y="3234815"/>
            <a:ext cx="5556" cy="774770"/>
          </a:xfrm>
          <a:prstGeom prst="line">
            <a:avLst/>
          </a:prstGeom>
          <a:ln w="228600" cap="rnd" cmpd="sng">
            <a:solidFill>
              <a:srgbClr val="C10EFF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7" name="Straight Connector 196"/>
          <p:cNvCxnSpPr>
            <a:endCxn id="201" idx="0"/>
          </p:cNvCxnSpPr>
          <p:nvPr/>
        </p:nvCxnSpPr>
        <p:spPr>
          <a:xfrm flipH="1">
            <a:off x="7226995" y="1762949"/>
            <a:ext cx="83361" cy="737506"/>
          </a:xfrm>
          <a:prstGeom prst="line">
            <a:avLst/>
          </a:prstGeom>
          <a:ln w="228600" cap="rnd" cmpd="sng">
            <a:solidFill>
              <a:srgbClr val="C10EFF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0" name="Straight Connector 199"/>
          <p:cNvCxnSpPr/>
          <p:nvPr/>
        </p:nvCxnSpPr>
        <p:spPr>
          <a:xfrm>
            <a:off x="7194451" y="2720083"/>
            <a:ext cx="0" cy="321012"/>
          </a:xfrm>
          <a:prstGeom prst="line">
            <a:avLst/>
          </a:prstGeom>
          <a:ln w="228600" cap="sq" cmpd="sng">
            <a:solidFill>
              <a:srgbClr val="C10EFF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1" name="Oval 200"/>
          <p:cNvSpPr/>
          <p:nvPr/>
        </p:nvSpPr>
        <p:spPr>
          <a:xfrm>
            <a:off x="7143634" y="2500455"/>
            <a:ext cx="166722" cy="165805"/>
          </a:xfrm>
          <a:prstGeom prst="ellipse">
            <a:avLst/>
          </a:prstGeom>
          <a:solidFill>
            <a:srgbClr val="C10EFF"/>
          </a:solidFill>
          <a:ln>
            <a:solidFill>
              <a:srgbClr val="B3A2C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8" name="Group 177"/>
          <p:cNvGrpSpPr/>
          <p:nvPr/>
        </p:nvGrpSpPr>
        <p:grpSpPr>
          <a:xfrm>
            <a:off x="6956233" y="1699304"/>
            <a:ext cx="254680" cy="2237378"/>
            <a:chOff x="5265758" y="2104692"/>
            <a:chExt cx="346459" cy="3043658"/>
          </a:xfrm>
          <a:effectLst/>
        </p:grpSpPr>
        <p:cxnSp>
          <p:nvCxnSpPr>
            <p:cNvPr id="194" name="Straight Connector 193"/>
            <p:cNvCxnSpPr>
              <a:endCxn id="196" idx="0"/>
            </p:cNvCxnSpPr>
            <p:nvPr/>
          </p:nvCxnSpPr>
          <p:spPr>
            <a:xfrm>
              <a:off x="5385413" y="2104692"/>
              <a:ext cx="113402" cy="1106804"/>
            </a:xfrm>
            <a:prstGeom prst="line">
              <a:avLst/>
            </a:prstGeom>
            <a:ln w="228600" cap="rnd" cmpd="sng">
              <a:solidFill>
                <a:srgbClr val="C10EFF"/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Straight Connector 194"/>
            <p:cNvCxnSpPr>
              <a:stCxn id="196" idx="4"/>
            </p:cNvCxnSpPr>
            <p:nvPr/>
          </p:nvCxnSpPr>
          <p:spPr>
            <a:xfrm flipH="1">
              <a:off x="5265758" y="3437052"/>
              <a:ext cx="233057" cy="1711298"/>
            </a:xfrm>
            <a:prstGeom prst="line">
              <a:avLst/>
            </a:prstGeom>
            <a:ln w="228600" cap="rnd" cmpd="sng">
              <a:solidFill>
                <a:srgbClr val="C10EFF"/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6" name="Oval 195"/>
            <p:cNvSpPr/>
            <p:nvPr/>
          </p:nvSpPr>
          <p:spPr>
            <a:xfrm>
              <a:off x="5385413" y="3211496"/>
              <a:ext cx="226804" cy="225556"/>
            </a:xfrm>
            <a:prstGeom prst="ellipse">
              <a:avLst/>
            </a:prstGeom>
            <a:solidFill>
              <a:srgbClr val="C10EFF"/>
            </a:solidFill>
            <a:ln>
              <a:solidFill>
                <a:srgbClr val="B3A2C7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91" name="Straight Connector 190"/>
          <p:cNvCxnSpPr/>
          <p:nvPr/>
        </p:nvCxnSpPr>
        <p:spPr>
          <a:xfrm flipH="1" flipV="1">
            <a:off x="7128513" y="5117989"/>
            <a:ext cx="174712" cy="604883"/>
          </a:xfrm>
          <a:prstGeom prst="line">
            <a:avLst/>
          </a:prstGeom>
          <a:ln w="228600" cap="rnd" cmpd="sng">
            <a:solidFill>
              <a:srgbClr val="0BFF0B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2" name="Straight Connector 191"/>
          <p:cNvCxnSpPr>
            <a:stCxn id="193" idx="4"/>
          </p:cNvCxnSpPr>
          <p:nvPr/>
        </p:nvCxnSpPr>
        <p:spPr>
          <a:xfrm flipV="1">
            <a:off x="7134072" y="4377557"/>
            <a:ext cx="83361" cy="560925"/>
          </a:xfrm>
          <a:prstGeom prst="line">
            <a:avLst/>
          </a:prstGeom>
          <a:ln w="228600" cap="rnd" cmpd="sng">
            <a:solidFill>
              <a:srgbClr val="0BFF0B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3" name="Oval 192"/>
          <p:cNvSpPr/>
          <p:nvPr/>
        </p:nvSpPr>
        <p:spPr>
          <a:xfrm flipV="1">
            <a:off x="7050711" y="4938482"/>
            <a:ext cx="166723" cy="165805"/>
          </a:xfrm>
          <a:prstGeom prst="ellipse">
            <a:avLst/>
          </a:prstGeom>
          <a:solidFill>
            <a:srgbClr val="0BFF0B"/>
          </a:solidFill>
          <a:ln>
            <a:solidFill>
              <a:srgbClr val="B3A2C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0" name="Straight Connector 179"/>
          <p:cNvCxnSpPr/>
          <p:nvPr/>
        </p:nvCxnSpPr>
        <p:spPr>
          <a:xfrm flipH="1" flipV="1">
            <a:off x="6963023" y="4428096"/>
            <a:ext cx="83361" cy="502410"/>
          </a:xfrm>
          <a:prstGeom prst="line">
            <a:avLst/>
          </a:prstGeom>
          <a:ln w="228600" cap="rnd" cmpd="sng">
            <a:solidFill>
              <a:srgbClr val="0BFF0B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1" name="Oval 180"/>
          <p:cNvSpPr/>
          <p:nvPr/>
        </p:nvSpPr>
        <p:spPr>
          <a:xfrm flipV="1">
            <a:off x="6963023" y="4947780"/>
            <a:ext cx="166722" cy="165805"/>
          </a:xfrm>
          <a:prstGeom prst="ellipse">
            <a:avLst/>
          </a:prstGeom>
          <a:solidFill>
            <a:srgbClr val="0BFF0B"/>
          </a:solidFill>
          <a:ln>
            <a:solidFill>
              <a:srgbClr val="B3A2C7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7" name="Straight Connector 186"/>
          <p:cNvCxnSpPr>
            <a:endCxn id="190" idx="0"/>
          </p:cNvCxnSpPr>
          <p:nvPr/>
        </p:nvCxnSpPr>
        <p:spPr>
          <a:xfrm flipH="1" flipV="1">
            <a:off x="6556200" y="5170094"/>
            <a:ext cx="83361" cy="597231"/>
          </a:xfrm>
          <a:prstGeom prst="line">
            <a:avLst/>
          </a:prstGeom>
          <a:ln w="228600" cap="rnd" cmpd="sng">
            <a:solidFill>
              <a:srgbClr val="C10EFF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8" name="Straight Connector 187"/>
          <p:cNvCxnSpPr/>
          <p:nvPr/>
        </p:nvCxnSpPr>
        <p:spPr>
          <a:xfrm flipV="1">
            <a:off x="6568272" y="4289901"/>
            <a:ext cx="0" cy="321012"/>
          </a:xfrm>
          <a:prstGeom prst="line">
            <a:avLst/>
          </a:prstGeom>
          <a:ln w="228600" cap="rnd" cmpd="sng">
            <a:solidFill>
              <a:srgbClr val="0BFF0B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9" name="Straight Connector 188"/>
          <p:cNvCxnSpPr/>
          <p:nvPr/>
        </p:nvCxnSpPr>
        <p:spPr>
          <a:xfrm flipV="1">
            <a:off x="6561756" y="4689687"/>
            <a:ext cx="6517" cy="312235"/>
          </a:xfrm>
          <a:prstGeom prst="line">
            <a:avLst/>
          </a:prstGeom>
          <a:ln w="228600" cap="sq" cmpd="sng">
            <a:solidFill>
              <a:srgbClr val="C10EFF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0" name="Oval 189"/>
          <p:cNvSpPr/>
          <p:nvPr/>
        </p:nvSpPr>
        <p:spPr>
          <a:xfrm flipV="1">
            <a:off x="6472839" y="5004289"/>
            <a:ext cx="166722" cy="165805"/>
          </a:xfrm>
          <a:prstGeom prst="ellipse">
            <a:avLst/>
          </a:prstGeom>
          <a:solidFill>
            <a:srgbClr val="C10EFF"/>
          </a:solidFill>
          <a:ln>
            <a:solidFill>
              <a:srgbClr val="B3A2C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4" name="Straight Connector 183"/>
          <p:cNvCxnSpPr>
            <a:endCxn id="186" idx="0"/>
          </p:cNvCxnSpPr>
          <p:nvPr/>
        </p:nvCxnSpPr>
        <p:spPr>
          <a:xfrm flipV="1">
            <a:off x="6320696" y="5113585"/>
            <a:ext cx="93996" cy="653740"/>
          </a:xfrm>
          <a:prstGeom prst="line">
            <a:avLst/>
          </a:prstGeom>
          <a:ln w="228600" cap="rnd" cmpd="sng">
            <a:solidFill>
              <a:srgbClr val="C10EFF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5" name="Straight Connector 184"/>
          <p:cNvCxnSpPr/>
          <p:nvPr/>
        </p:nvCxnSpPr>
        <p:spPr>
          <a:xfrm flipH="1" flipV="1">
            <a:off x="6320696" y="4280949"/>
            <a:ext cx="87957" cy="632768"/>
          </a:xfrm>
          <a:prstGeom prst="line">
            <a:avLst/>
          </a:prstGeom>
          <a:ln w="228600" cap="rnd" cmpd="sng">
            <a:solidFill>
              <a:srgbClr val="C10EFF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6" name="Oval 185"/>
          <p:cNvSpPr/>
          <p:nvPr/>
        </p:nvSpPr>
        <p:spPr>
          <a:xfrm flipV="1">
            <a:off x="6331331" y="4947780"/>
            <a:ext cx="166722" cy="165805"/>
          </a:xfrm>
          <a:prstGeom prst="ellipse">
            <a:avLst/>
          </a:prstGeom>
          <a:solidFill>
            <a:srgbClr val="C10EFF"/>
          </a:solidFill>
          <a:ln>
            <a:solidFill>
              <a:srgbClr val="B3A2C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TextBox 160"/>
          <p:cNvSpPr txBox="1"/>
          <p:nvPr/>
        </p:nvSpPr>
        <p:spPr>
          <a:xfrm>
            <a:off x="4352661" y="1619617"/>
            <a:ext cx="1352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Possibility 2: </a:t>
            </a:r>
            <a:endParaRPr lang="en-US" dirty="0">
              <a:solidFill>
                <a:srgbClr val="FFFFFF"/>
              </a:solidFill>
            </a:endParaRPr>
          </a:p>
        </p:txBody>
      </p:sp>
      <p:cxnSp>
        <p:nvCxnSpPr>
          <p:cNvPr id="162" name="Straight Arrow Connector 161"/>
          <p:cNvCxnSpPr/>
          <p:nvPr/>
        </p:nvCxnSpPr>
        <p:spPr>
          <a:xfrm>
            <a:off x="7424187" y="2666260"/>
            <a:ext cx="909359" cy="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Arrow Connector 165"/>
          <p:cNvCxnSpPr/>
          <p:nvPr/>
        </p:nvCxnSpPr>
        <p:spPr>
          <a:xfrm flipH="1" flipV="1">
            <a:off x="5028725" y="2678715"/>
            <a:ext cx="1007014" cy="5371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Arrow Connector 166"/>
          <p:cNvCxnSpPr/>
          <p:nvPr/>
        </p:nvCxnSpPr>
        <p:spPr>
          <a:xfrm>
            <a:off x="7576587" y="4994230"/>
            <a:ext cx="909359" cy="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8" name="Straight Arrow Connector 167"/>
          <p:cNvCxnSpPr/>
          <p:nvPr/>
        </p:nvCxnSpPr>
        <p:spPr>
          <a:xfrm flipH="1" flipV="1">
            <a:off x="5141349" y="5066657"/>
            <a:ext cx="1007014" cy="5371"/>
          </a:xfrm>
          <a:prstGeom prst="straightConnector1">
            <a:avLst/>
          </a:prstGeom>
          <a:ln>
            <a:solidFill>
              <a:srgbClr val="B3A2C7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478894" y="5600739"/>
            <a:ext cx="30996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Independent orientation: 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2</a:t>
            </a:r>
            <a:r>
              <a:rPr lang="en-US" baseline="30000" dirty="0" smtClean="0">
                <a:solidFill>
                  <a:srgbClr val="FFFFFF"/>
                </a:solidFill>
              </a:rPr>
              <a:t>2 </a:t>
            </a:r>
            <a:r>
              <a:rPr lang="en-US" dirty="0" smtClean="0">
                <a:solidFill>
                  <a:srgbClr val="FFFFFF"/>
                </a:solidFill>
              </a:rPr>
              <a:t>= 4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2</a:t>
            </a:r>
            <a:r>
              <a:rPr lang="en-US" baseline="30000" dirty="0" smtClean="0">
                <a:solidFill>
                  <a:srgbClr val="FFFFFF"/>
                </a:solidFill>
              </a:rPr>
              <a:t>23</a:t>
            </a:r>
            <a:r>
              <a:rPr lang="en-US" dirty="0" smtClean="0">
                <a:solidFill>
                  <a:srgbClr val="FFFFFF"/>
                </a:solidFill>
              </a:rPr>
              <a:t> = 8388608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07" name="TextBox 206"/>
          <p:cNvSpPr txBox="1"/>
          <p:nvPr/>
        </p:nvSpPr>
        <p:spPr>
          <a:xfrm>
            <a:off x="7657482" y="1578283"/>
            <a:ext cx="1432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Possibility 2</a:t>
            </a:r>
            <a:r>
              <a:rPr lang="en-US" baseline="30000" dirty="0">
                <a:solidFill>
                  <a:srgbClr val="FFFFFF"/>
                </a:solidFill>
              </a:rPr>
              <a:t>n</a:t>
            </a:r>
            <a:r>
              <a:rPr lang="en-US" dirty="0" smtClean="0">
                <a:solidFill>
                  <a:srgbClr val="FFFFFF"/>
                </a:solidFill>
              </a:rPr>
              <a:t>: </a:t>
            </a:r>
            <a:endParaRPr lang="en-US" dirty="0">
              <a:solidFill>
                <a:srgbClr val="FFFFFF"/>
              </a:solidFill>
            </a:endParaRPr>
          </a:p>
        </p:txBody>
      </p:sp>
      <p:cxnSp>
        <p:nvCxnSpPr>
          <p:cNvPr id="174" name="Straight Connector 173"/>
          <p:cNvCxnSpPr/>
          <p:nvPr/>
        </p:nvCxnSpPr>
        <p:spPr>
          <a:xfrm>
            <a:off x="6310361" y="2778086"/>
            <a:ext cx="0" cy="321012"/>
          </a:xfrm>
          <a:prstGeom prst="line">
            <a:avLst/>
          </a:prstGeom>
          <a:ln w="228600" cap="sq" cmpd="sng">
            <a:solidFill>
              <a:srgbClr val="0BFF0B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5" name="Oval 174"/>
          <p:cNvSpPr/>
          <p:nvPr/>
        </p:nvSpPr>
        <p:spPr>
          <a:xfrm>
            <a:off x="6221444" y="2558458"/>
            <a:ext cx="166722" cy="165805"/>
          </a:xfrm>
          <a:prstGeom prst="ellipse">
            <a:avLst/>
          </a:prstGeom>
          <a:solidFill>
            <a:srgbClr val="0BFF0B"/>
          </a:solidFill>
          <a:ln>
            <a:solidFill>
              <a:srgbClr val="B3A2C7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5814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1" grpId="0" animBg="1"/>
      <p:bldP spid="161" grpId="0"/>
      <p:bldP spid="26" grpId="0"/>
      <p:bldP spid="207" grpId="0"/>
      <p:bldP spid="17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 rot="16200000" flipV="1">
            <a:off x="6146810" y="3562221"/>
            <a:ext cx="0" cy="321012"/>
          </a:xfrm>
          <a:prstGeom prst="line">
            <a:avLst/>
          </a:prstGeom>
          <a:ln w="228600" cap="rnd" cmpd="sng">
            <a:solidFill>
              <a:srgbClr val="C10EFF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 rot="16200000" flipV="1">
            <a:off x="5772525" y="3562221"/>
            <a:ext cx="0" cy="321012"/>
          </a:xfrm>
          <a:prstGeom prst="line">
            <a:avLst/>
          </a:prstGeom>
          <a:ln w="228600" cap="sq" cmpd="sng">
            <a:solidFill>
              <a:srgbClr val="0BFF0B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>
            <a:endCxn id="11" idx="0"/>
          </p:cNvCxnSpPr>
          <p:nvPr/>
        </p:nvCxnSpPr>
        <p:spPr>
          <a:xfrm rot="16200000" flipH="1">
            <a:off x="2579166" y="3058159"/>
            <a:ext cx="83361" cy="737506"/>
          </a:xfrm>
          <a:prstGeom prst="line">
            <a:avLst/>
          </a:prstGeom>
          <a:ln w="228600" cap="rnd" cmpd="sng">
            <a:solidFill>
              <a:srgbClr val="C10EFF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3530239" y="3501136"/>
            <a:ext cx="910488" cy="1"/>
          </a:xfrm>
          <a:prstGeom prst="line">
            <a:avLst/>
          </a:prstGeom>
          <a:ln w="228600" cap="rnd" cmpd="sng">
            <a:solidFill>
              <a:srgbClr val="0BFF0B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16200000">
            <a:off x="3369733" y="3340631"/>
            <a:ext cx="0" cy="321012"/>
          </a:xfrm>
          <a:prstGeom prst="line">
            <a:avLst/>
          </a:prstGeom>
          <a:ln w="228600" cap="sq" cmpd="sng">
            <a:solidFill>
              <a:srgbClr val="C10EFF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 rot="16200000">
            <a:off x="2989141" y="3385690"/>
            <a:ext cx="166722" cy="165805"/>
          </a:xfrm>
          <a:prstGeom prst="ellipse">
            <a:avLst/>
          </a:prstGeom>
          <a:solidFill>
            <a:srgbClr val="C10EFF"/>
          </a:solidFill>
          <a:ln>
            <a:solidFill>
              <a:srgbClr val="B3A2C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/>
          <p:cNvCxnSpPr>
            <a:endCxn id="15" idx="0"/>
          </p:cNvCxnSpPr>
          <p:nvPr/>
        </p:nvCxnSpPr>
        <p:spPr>
          <a:xfrm rot="16200000">
            <a:off x="2525180" y="3287686"/>
            <a:ext cx="83361" cy="813606"/>
          </a:xfrm>
          <a:prstGeom prst="line">
            <a:avLst/>
          </a:prstGeom>
          <a:ln w="228600" cap="rnd" cmpd="sng">
            <a:solidFill>
              <a:srgbClr val="C10EFF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15" idx="4"/>
          </p:cNvCxnSpPr>
          <p:nvPr/>
        </p:nvCxnSpPr>
        <p:spPr>
          <a:xfrm rot="16200000" flipH="1">
            <a:off x="3682792" y="3109484"/>
            <a:ext cx="171319" cy="1257967"/>
          </a:xfrm>
          <a:prstGeom prst="line">
            <a:avLst/>
          </a:prstGeom>
          <a:ln w="228600" cap="rnd" cmpd="sng">
            <a:solidFill>
              <a:srgbClr val="C10EFF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Oval 14"/>
          <p:cNvSpPr/>
          <p:nvPr/>
        </p:nvSpPr>
        <p:spPr>
          <a:xfrm rot="16200000">
            <a:off x="2973205" y="3569906"/>
            <a:ext cx="166722" cy="165805"/>
          </a:xfrm>
          <a:prstGeom prst="ellipse">
            <a:avLst/>
          </a:prstGeom>
          <a:solidFill>
            <a:srgbClr val="C10EFF"/>
          </a:solidFill>
          <a:ln>
            <a:solidFill>
              <a:srgbClr val="B3A2C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 rot="16200000" flipH="1" flipV="1">
            <a:off x="5778927" y="3132047"/>
            <a:ext cx="174712" cy="604883"/>
          </a:xfrm>
          <a:prstGeom prst="line">
            <a:avLst/>
          </a:prstGeom>
          <a:ln w="228600" cap="rnd" cmpd="sng">
            <a:solidFill>
              <a:srgbClr val="0BFF0B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19" idx="4"/>
          </p:cNvCxnSpPr>
          <p:nvPr/>
        </p:nvCxnSpPr>
        <p:spPr>
          <a:xfrm rot="16200000" flipV="1">
            <a:off x="5062191" y="3194142"/>
            <a:ext cx="83361" cy="560925"/>
          </a:xfrm>
          <a:prstGeom prst="line">
            <a:avLst/>
          </a:prstGeom>
          <a:ln w="228600" cap="rnd" cmpd="sng">
            <a:solidFill>
              <a:srgbClr val="0BFF0B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 rot="16200000" flipV="1">
            <a:off x="5383875" y="3433383"/>
            <a:ext cx="166723" cy="165805"/>
          </a:xfrm>
          <a:prstGeom prst="ellipse">
            <a:avLst/>
          </a:prstGeom>
          <a:solidFill>
            <a:srgbClr val="0BFF0B"/>
          </a:solidFill>
          <a:ln>
            <a:solidFill>
              <a:srgbClr val="B3A2C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Connector 19"/>
          <p:cNvCxnSpPr/>
          <p:nvPr/>
        </p:nvCxnSpPr>
        <p:spPr>
          <a:xfrm rot="16200000" flipH="1" flipV="1">
            <a:off x="5091448" y="3531241"/>
            <a:ext cx="83361" cy="502410"/>
          </a:xfrm>
          <a:prstGeom prst="line">
            <a:avLst/>
          </a:prstGeom>
          <a:ln w="228600" cap="rnd" cmpd="sng">
            <a:solidFill>
              <a:srgbClr val="0BFF0B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Oval 20"/>
          <p:cNvSpPr/>
          <p:nvPr/>
        </p:nvSpPr>
        <p:spPr>
          <a:xfrm rot="16200000" flipV="1">
            <a:off x="5393174" y="3657862"/>
            <a:ext cx="166722" cy="165805"/>
          </a:xfrm>
          <a:prstGeom prst="ellipse">
            <a:avLst/>
          </a:prstGeom>
          <a:solidFill>
            <a:srgbClr val="0BFF0B"/>
          </a:solidFill>
          <a:ln>
            <a:solidFill>
              <a:srgbClr val="B3A2C7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Arrow Connector 21"/>
          <p:cNvCxnSpPr/>
          <p:nvPr/>
        </p:nvCxnSpPr>
        <p:spPr>
          <a:xfrm rot="16200000">
            <a:off x="2566266" y="2480972"/>
            <a:ext cx="909359" cy="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rot="16200000">
            <a:off x="4859710" y="2480972"/>
            <a:ext cx="909359" cy="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rot="5400000" flipV="1">
            <a:off x="2718667" y="4628977"/>
            <a:ext cx="909359" cy="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rot="5400000" flipV="1">
            <a:off x="5012111" y="4628977"/>
            <a:ext cx="909359" cy="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019106" y="289088"/>
            <a:ext cx="60281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FFFF"/>
                </a:solidFill>
              </a:rPr>
              <a:t>Meiosis II: segregating sister chromatids </a:t>
            </a:r>
            <a:endParaRPr lang="en-US" sz="28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57854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 rot="16200000" flipV="1">
            <a:off x="6146810" y="3562221"/>
            <a:ext cx="0" cy="321012"/>
          </a:xfrm>
          <a:prstGeom prst="line">
            <a:avLst/>
          </a:prstGeom>
          <a:ln w="228600" cap="rnd" cmpd="sng">
            <a:solidFill>
              <a:srgbClr val="C10EFF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 rot="16200000" flipV="1">
            <a:off x="5772525" y="3562221"/>
            <a:ext cx="0" cy="321012"/>
          </a:xfrm>
          <a:prstGeom prst="line">
            <a:avLst/>
          </a:prstGeom>
          <a:ln w="228600" cap="sq" cmpd="sng">
            <a:solidFill>
              <a:srgbClr val="0BFF0B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 rot="16200000">
            <a:off x="3263049" y="2336176"/>
            <a:ext cx="166722" cy="2188634"/>
            <a:chOff x="6699682" y="2179517"/>
            <a:chExt cx="226804" cy="2977348"/>
          </a:xfrm>
        </p:grpSpPr>
        <p:cxnSp>
          <p:nvCxnSpPr>
            <p:cNvPr id="7" name="Straight Connector 6"/>
            <p:cNvCxnSpPr>
              <a:endCxn id="11" idx="0"/>
            </p:cNvCxnSpPr>
            <p:nvPr/>
          </p:nvCxnSpPr>
          <p:spPr>
            <a:xfrm flipH="1">
              <a:off x="6813084" y="2179517"/>
              <a:ext cx="113402" cy="1003280"/>
            </a:xfrm>
            <a:prstGeom prst="line">
              <a:avLst/>
            </a:prstGeom>
            <a:ln w="228600" cap="rnd" cmpd="sng">
              <a:solidFill>
                <a:srgbClr val="C10EFF"/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rot="5400000">
              <a:off x="6201343" y="4537565"/>
              <a:ext cx="1238599" cy="1"/>
            </a:xfrm>
            <a:prstGeom prst="line">
              <a:avLst/>
            </a:prstGeom>
            <a:ln w="228600" cap="rnd" cmpd="sng">
              <a:solidFill>
                <a:srgbClr val="0BFF0B"/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6820642" y="3481572"/>
              <a:ext cx="0" cy="436695"/>
            </a:xfrm>
            <a:prstGeom prst="line">
              <a:avLst/>
            </a:prstGeom>
            <a:ln w="228600" cap="sq" cmpd="sng">
              <a:solidFill>
                <a:srgbClr val="C10EFF"/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Oval 10"/>
            <p:cNvSpPr/>
            <p:nvPr/>
          </p:nvSpPr>
          <p:spPr>
            <a:xfrm>
              <a:off x="6699682" y="3182797"/>
              <a:ext cx="226804" cy="225556"/>
            </a:xfrm>
            <a:prstGeom prst="ellipse">
              <a:avLst/>
            </a:prstGeom>
            <a:solidFill>
              <a:srgbClr val="C10EFF"/>
            </a:solidFill>
            <a:ln>
              <a:solidFill>
                <a:srgbClr val="C10E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oup 11"/>
          <p:cNvGrpSpPr/>
          <p:nvPr/>
        </p:nvGrpSpPr>
        <p:grpSpPr>
          <a:xfrm rot="16200000">
            <a:off x="3151406" y="2578098"/>
            <a:ext cx="254680" cy="2237378"/>
            <a:chOff x="5265758" y="2104692"/>
            <a:chExt cx="346459" cy="3043658"/>
          </a:xfrm>
        </p:grpSpPr>
        <p:cxnSp>
          <p:nvCxnSpPr>
            <p:cNvPr id="13" name="Straight Connector 12"/>
            <p:cNvCxnSpPr>
              <a:endCxn id="15" idx="0"/>
            </p:cNvCxnSpPr>
            <p:nvPr/>
          </p:nvCxnSpPr>
          <p:spPr>
            <a:xfrm>
              <a:off x="5385413" y="2104692"/>
              <a:ext cx="113402" cy="1106804"/>
            </a:xfrm>
            <a:prstGeom prst="line">
              <a:avLst/>
            </a:prstGeom>
            <a:ln w="228600" cap="rnd" cmpd="sng">
              <a:solidFill>
                <a:srgbClr val="C10EFF"/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>
              <a:stCxn id="15" idx="4"/>
            </p:cNvCxnSpPr>
            <p:nvPr/>
          </p:nvCxnSpPr>
          <p:spPr>
            <a:xfrm flipH="1">
              <a:off x="5265758" y="3437052"/>
              <a:ext cx="233057" cy="1711298"/>
            </a:xfrm>
            <a:prstGeom prst="line">
              <a:avLst/>
            </a:prstGeom>
            <a:ln w="228600" cap="rnd" cmpd="sng">
              <a:solidFill>
                <a:srgbClr val="C10EFF"/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Oval 14"/>
            <p:cNvSpPr/>
            <p:nvPr/>
          </p:nvSpPr>
          <p:spPr>
            <a:xfrm>
              <a:off x="5385413" y="3211496"/>
              <a:ext cx="226804" cy="225556"/>
            </a:xfrm>
            <a:prstGeom prst="ellipse">
              <a:avLst/>
            </a:prstGeom>
            <a:solidFill>
              <a:srgbClr val="C10EFF"/>
            </a:solidFill>
            <a:ln>
              <a:solidFill>
                <a:srgbClr val="C10E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" name="Group 15"/>
          <p:cNvGrpSpPr/>
          <p:nvPr/>
        </p:nvGrpSpPr>
        <p:grpSpPr>
          <a:xfrm rot="16200000" flipV="1">
            <a:off x="5369810" y="2800732"/>
            <a:ext cx="252514" cy="1345315"/>
            <a:chOff x="6622883" y="2351857"/>
            <a:chExt cx="343512" cy="1830124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728723" y="2351857"/>
              <a:ext cx="237672" cy="822864"/>
            </a:xfrm>
            <a:prstGeom prst="line">
              <a:avLst/>
            </a:prstGeom>
            <a:ln w="228600" cap="rnd" cmpd="sng">
              <a:solidFill>
                <a:srgbClr val="0BFF0B"/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stCxn id="19" idx="4"/>
            </p:cNvCxnSpPr>
            <p:nvPr/>
          </p:nvCxnSpPr>
          <p:spPr>
            <a:xfrm>
              <a:off x="6736285" y="3418917"/>
              <a:ext cx="113402" cy="763064"/>
            </a:xfrm>
            <a:prstGeom prst="line">
              <a:avLst/>
            </a:prstGeom>
            <a:ln w="228600" cap="rnd" cmpd="sng">
              <a:solidFill>
                <a:srgbClr val="0BFF0B"/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Oval 18"/>
            <p:cNvSpPr/>
            <p:nvPr/>
          </p:nvSpPr>
          <p:spPr>
            <a:xfrm>
              <a:off x="6622883" y="3193361"/>
              <a:ext cx="226804" cy="225556"/>
            </a:xfrm>
            <a:prstGeom prst="ellipse">
              <a:avLst/>
            </a:prstGeom>
            <a:solidFill>
              <a:srgbClr val="0BFF0B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0" name="Straight Connector 19"/>
          <p:cNvCxnSpPr/>
          <p:nvPr/>
        </p:nvCxnSpPr>
        <p:spPr>
          <a:xfrm rot="16200000" flipH="1" flipV="1">
            <a:off x="5091448" y="3531241"/>
            <a:ext cx="83361" cy="502410"/>
          </a:xfrm>
          <a:prstGeom prst="line">
            <a:avLst/>
          </a:prstGeom>
          <a:ln w="228600" cap="rnd" cmpd="sng">
            <a:solidFill>
              <a:srgbClr val="0BFF0B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Oval 20"/>
          <p:cNvSpPr/>
          <p:nvPr/>
        </p:nvSpPr>
        <p:spPr>
          <a:xfrm rot="16200000" flipV="1">
            <a:off x="5393174" y="3657862"/>
            <a:ext cx="166722" cy="165805"/>
          </a:xfrm>
          <a:prstGeom prst="ellipse">
            <a:avLst/>
          </a:prstGeom>
          <a:solidFill>
            <a:srgbClr val="0BFF0B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Arrow Connector 21"/>
          <p:cNvCxnSpPr/>
          <p:nvPr/>
        </p:nvCxnSpPr>
        <p:spPr>
          <a:xfrm rot="16200000">
            <a:off x="2566266" y="2480972"/>
            <a:ext cx="909359" cy="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rot="16200000">
            <a:off x="4859710" y="2480972"/>
            <a:ext cx="909359" cy="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rot="5400000" flipV="1">
            <a:off x="2718667" y="4628977"/>
            <a:ext cx="909359" cy="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rot="5400000" flipV="1">
            <a:off x="5012111" y="4628977"/>
            <a:ext cx="909359" cy="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019106" y="289088"/>
            <a:ext cx="60281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FFFF"/>
                </a:solidFill>
              </a:rPr>
              <a:t>Meiosis II: segregating sister chromatids </a:t>
            </a:r>
            <a:endParaRPr lang="en-US" sz="2800" dirty="0">
              <a:solidFill>
                <a:srgbClr val="FFFFFF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083177" y="6254547"/>
            <a:ext cx="67151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dirty="0">
                <a:solidFill>
                  <a:srgbClr val="FFFFFF"/>
                </a:solidFill>
              </a:rPr>
              <a:t>Drawing of </a:t>
            </a:r>
            <a:r>
              <a:rPr lang="en-US" dirty="0" smtClean="0">
                <a:solidFill>
                  <a:srgbClr val="FFFFFF"/>
                </a:solidFill>
              </a:rPr>
              <a:t>mitotic cell division by </a:t>
            </a:r>
            <a:r>
              <a:rPr lang="en-US" dirty="0">
                <a:solidFill>
                  <a:srgbClr val="FFFFFF"/>
                </a:solidFill>
              </a:rPr>
              <a:t>Walther </a:t>
            </a:r>
            <a:r>
              <a:rPr lang="en-US" dirty="0" err="1">
                <a:solidFill>
                  <a:srgbClr val="FFFFFF"/>
                </a:solidFill>
              </a:rPr>
              <a:t>Flemming</a:t>
            </a:r>
            <a:r>
              <a:rPr lang="en-US" dirty="0" smtClean="0">
                <a:solidFill>
                  <a:srgbClr val="FFFFFF"/>
                </a:solidFill>
              </a:rPr>
              <a:t>. (Leipzig</a:t>
            </a:r>
            <a:r>
              <a:rPr lang="en-US" dirty="0">
                <a:solidFill>
                  <a:srgbClr val="FFFFFF"/>
                </a:solidFill>
              </a:rPr>
              <a:t>, 1882).</a:t>
            </a:r>
          </a:p>
        </p:txBody>
      </p:sp>
      <p:pic>
        <p:nvPicPr>
          <p:cNvPr id="29" name="Picture 28" descr="Mitosis_Flemming.gi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697"/>
          <a:stretch/>
        </p:blipFill>
        <p:spPr>
          <a:xfrm>
            <a:off x="1080624" y="866944"/>
            <a:ext cx="6633621" cy="5309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91352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8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Oval 28"/>
          <p:cNvSpPr/>
          <p:nvPr/>
        </p:nvSpPr>
        <p:spPr>
          <a:xfrm>
            <a:off x="1814434" y="4679687"/>
            <a:ext cx="5594510" cy="1814186"/>
          </a:xfrm>
          <a:prstGeom prst="ellipse">
            <a:avLst/>
          </a:prstGeom>
          <a:solidFill>
            <a:srgbClr val="595959"/>
          </a:solidFill>
          <a:ln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90720" y="4065404"/>
            <a:ext cx="8921203" cy="2892965"/>
          </a:xfrm>
          <a:prstGeom prst="ellipse">
            <a:avLst/>
          </a:prstGeom>
          <a:noFill/>
          <a:ln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1749719" y="1428748"/>
            <a:ext cx="5594510" cy="181418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>
            <a:endCxn id="11" idx="0"/>
          </p:cNvCxnSpPr>
          <p:nvPr/>
        </p:nvCxnSpPr>
        <p:spPr>
          <a:xfrm rot="16200000" flipH="1">
            <a:off x="2415806" y="1933877"/>
            <a:ext cx="83361" cy="737506"/>
          </a:xfrm>
          <a:prstGeom prst="line">
            <a:avLst/>
          </a:prstGeom>
          <a:ln w="228600" cap="rnd" cmpd="sng">
            <a:solidFill>
              <a:srgbClr val="C10EFF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3366879" y="2351454"/>
            <a:ext cx="910488" cy="5556"/>
          </a:xfrm>
          <a:prstGeom prst="line">
            <a:avLst/>
          </a:prstGeom>
          <a:ln w="228600" cap="rnd" cmpd="sng">
            <a:solidFill>
              <a:srgbClr val="0BFF0B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16200000">
            <a:off x="3206374" y="2190949"/>
            <a:ext cx="0" cy="321012"/>
          </a:xfrm>
          <a:prstGeom prst="line">
            <a:avLst/>
          </a:prstGeom>
          <a:ln w="228600" cap="sq" cmpd="sng">
            <a:solidFill>
              <a:srgbClr val="C10EFF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 rot="16200000">
            <a:off x="2825781" y="2261408"/>
            <a:ext cx="166722" cy="165805"/>
          </a:xfrm>
          <a:prstGeom prst="ellipse">
            <a:avLst/>
          </a:prstGeom>
          <a:solidFill>
            <a:srgbClr val="C10EFF"/>
          </a:solidFill>
          <a:ln>
            <a:solidFill>
              <a:srgbClr val="B3A2C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/>
          <p:cNvCxnSpPr>
            <a:endCxn id="15" idx="0"/>
          </p:cNvCxnSpPr>
          <p:nvPr/>
        </p:nvCxnSpPr>
        <p:spPr>
          <a:xfrm rot="16200000">
            <a:off x="2688334" y="5183548"/>
            <a:ext cx="83361" cy="813606"/>
          </a:xfrm>
          <a:prstGeom prst="line">
            <a:avLst/>
          </a:prstGeom>
          <a:ln w="228600" cap="rnd" cmpd="sng">
            <a:solidFill>
              <a:srgbClr val="C10EFF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15" idx="4"/>
          </p:cNvCxnSpPr>
          <p:nvPr/>
        </p:nvCxnSpPr>
        <p:spPr>
          <a:xfrm rot="16200000" flipH="1">
            <a:off x="3845946" y="5005346"/>
            <a:ext cx="171319" cy="1257967"/>
          </a:xfrm>
          <a:prstGeom prst="line">
            <a:avLst/>
          </a:prstGeom>
          <a:ln w="228600" cap="rnd" cmpd="sng">
            <a:solidFill>
              <a:srgbClr val="C10EFF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Oval 14"/>
          <p:cNvSpPr/>
          <p:nvPr/>
        </p:nvSpPr>
        <p:spPr>
          <a:xfrm rot="16200000">
            <a:off x="3136359" y="5465768"/>
            <a:ext cx="166722" cy="165805"/>
          </a:xfrm>
          <a:prstGeom prst="ellipse">
            <a:avLst/>
          </a:prstGeom>
          <a:solidFill>
            <a:srgbClr val="C10EFF"/>
          </a:solidFill>
          <a:ln>
            <a:solidFill>
              <a:srgbClr val="B3A2C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 rot="16200000" flipH="1" flipV="1">
            <a:off x="5861305" y="2034965"/>
            <a:ext cx="174712" cy="604883"/>
          </a:xfrm>
          <a:prstGeom prst="line">
            <a:avLst/>
          </a:prstGeom>
          <a:ln w="228600" cap="rnd" cmpd="sng">
            <a:solidFill>
              <a:srgbClr val="0BFF0B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19" idx="4"/>
          </p:cNvCxnSpPr>
          <p:nvPr/>
        </p:nvCxnSpPr>
        <p:spPr>
          <a:xfrm rot="16200000" flipV="1">
            <a:off x="5144569" y="2097060"/>
            <a:ext cx="83361" cy="560925"/>
          </a:xfrm>
          <a:prstGeom prst="line">
            <a:avLst/>
          </a:prstGeom>
          <a:ln w="228600" cap="rnd" cmpd="sng">
            <a:solidFill>
              <a:srgbClr val="0BFF0B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 rot="16200000" flipV="1">
            <a:off x="5466253" y="2336301"/>
            <a:ext cx="166723" cy="165805"/>
          </a:xfrm>
          <a:prstGeom prst="ellipse">
            <a:avLst/>
          </a:prstGeom>
          <a:solidFill>
            <a:srgbClr val="0BFF0B"/>
          </a:solidFill>
          <a:ln>
            <a:solidFill>
              <a:srgbClr val="B3A2C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/>
          <p:cNvCxnSpPr/>
          <p:nvPr/>
        </p:nvCxnSpPr>
        <p:spPr>
          <a:xfrm rot="16200000" flipV="1">
            <a:off x="6252045" y="5474439"/>
            <a:ext cx="0" cy="321012"/>
          </a:xfrm>
          <a:prstGeom prst="line">
            <a:avLst/>
          </a:prstGeom>
          <a:ln w="228600" cap="rnd" cmpd="sng">
            <a:solidFill>
              <a:srgbClr val="C10EFF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 rot="16200000" flipV="1">
            <a:off x="5877760" y="5474439"/>
            <a:ext cx="0" cy="321012"/>
          </a:xfrm>
          <a:prstGeom prst="line">
            <a:avLst/>
          </a:prstGeom>
          <a:ln w="228600" cap="sq" cmpd="sng">
            <a:solidFill>
              <a:srgbClr val="0BFF0B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16200000" flipH="1" flipV="1">
            <a:off x="5196683" y="5418059"/>
            <a:ext cx="83361" cy="502410"/>
          </a:xfrm>
          <a:prstGeom prst="line">
            <a:avLst/>
          </a:prstGeom>
          <a:ln w="228600" cap="rnd" cmpd="sng">
            <a:solidFill>
              <a:srgbClr val="0BFF0B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Oval 20"/>
          <p:cNvSpPr/>
          <p:nvPr/>
        </p:nvSpPr>
        <p:spPr>
          <a:xfrm rot="16200000" flipV="1">
            <a:off x="5498409" y="5544680"/>
            <a:ext cx="166722" cy="165805"/>
          </a:xfrm>
          <a:prstGeom prst="ellipse">
            <a:avLst/>
          </a:prstGeom>
          <a:solidFill>
            <a:srgbClr val="0BFF0B"/>
          </a:solidFill>
          <a:ln>
            <a:solidFill>
              <a:srgbClr val="B3A2C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506033" y="-47271"/>
            <a:ext cx="79276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FFFFFF"/>
                </a:solidFill>
              </a:rPr>
              <a:t>Resulting in gametes : ready to mate </a:t>
            </a:r>
            <a:endParaRPr lang="en-US" sz="4000" dirty="0">
              <a:solidFill>
                <a:srgbClr val="FFFFFF"/>
              </a:solidFill>
            </a:endParaRPr>
          </a:p>
        </p:txBody>
      </p:sp>
      <p:sp>
        <p:nvSpPr>
          <p:cNvPr id="28" name="Oval 27"/>
          <p:cNvSpPr/>
          <p:nvPr/>
        </p:nvSpPr>
        <p:spPr>
          <a:xfrm>
            <a:off x="26005" y="814465"/>
            <a:ext cx="8921203" cy="2892965"/>
          </a:xfrm>
          <a:prstGeom prst="ellipse">
            <a:avLst/>
          </a:prstGeom>
          <a:noFill/>
          <a:ln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1093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24" grpId="0" animBg="1"/>
      <p:bldP spid="2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Rounded Rectangle 188"/>
          <p:cNvSpPr/>
          <p:nvPr/>
        </p:nvSpPr>
        <p:spPr>
          <a:xfrm>
            <a:off x="6476430" y="351517"/>
            <a:ext cx="1624137" cy="3204111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Rounded Rectangle 178"/>
          <p:cNvSpPr/>
          <p:nvPr/>
        </p:nvSpPr>
        <p:spPr>
          <a:xfrm>
            <a:off x="4727691" y="380753"/>
            <a:ext cx="1624137" cy="3204111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Rounded Rectangle 177"/>
          <p:cNvSpPr/>
          <p:nvPr/>
        </p:nvSpPr>
        <p:spPr>
          <a:xfrm>
            <a:off x="3002921" y="380753"/>
            <a:ext cx="1624137" cy="3204111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Rounded Rectangle 176"/>
          <p:cNvSpPr/>
          <p:nvPr/>
        </p:nvSpPr>
        <p:spPr>
          <a:xfrm>
            <a:off x="1245391" y="383848"/>
            <a:ext cx="1624137" cy="3204111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ounded Rectangle 24"/>
          <p:cNvSpPr/>
          <p:nvPr/>
        </p:nvSpPr>
        <p:spPr>
          <a:xfrm>
            <a:off x="126329" y="389559"/>
            <a:ext cx="1003300" cy="3204111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>
            <a:off x="1631926" y="-187270"/>
            <a:ext cx="6612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>
                    <a:lumMod val="85000"/>
                  </a:schemeClr>
                </a:solidFill>
              </a:rPr>
              <a:t>4n</a:t>
            </a:r>
            <a:endParaRPr lang="en-US" sz="36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164883" y="-80912"/>
            <a:ext cx="12097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</a:rPr>
              <a:t>Synapse </a:t>
            </a:r>
            <a:endParaRPr lang="en-US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88" name="Straight Connector 87"/>
          <p:cNvCxnSpPr/>
          <p:nvPr/>
        </p:nvCxnSpPr>
        <p:spPr>
          <a:xfrm>
            <a:off x="7101584" y="2299821"/>
            <a:ext cx="1" cy="908723"/>
          </a:xfrm>
          <a:prstGeom prst="line">
            <a:avLst/>
          </a:prstGeom>
          <a:ln w="228600" cap="rnd" cmpd="sng">
            <a:solidFill>
              <a:srgbClr val="C10EFF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>
            <a:off x="7436836" y="637206"/>
            <a:ext cx="0" cy="367301"/>
          </a:xfrm>
          <a:prstGeom prst="line">
            <a:avLst/>
          </a:prstGeom>
          <a:ln w="228600" cap="rnd" cmpd="sng">
            <a:solidFill>
              <a:srgbClr val="0BFF0B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>
            <a:stCxn id="96" idx="4"/>
          </p:cNvCxnSpPr>
          <p:nvPr/>
        </p:nvCxnSpPr>
        <p:spPr>
          <a:xfrm>
            <a:off x="7430479" y="1758280"/>
            <a:ext cx="260072" cy="1417962"/>
          </a:xfrm>
          <a:prstGeom prst="line">
            <a:avLst/>
          </a:prstGeom>
          <a:ln w="228600" cap="rnd" cmpd="sng">
            <a:solidFill>
              <a:srgbClr val="0BFF0B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>
            <a:off x="7436836" y="1132584"/>
            <a:ext cx="0" cy="367301"/>
          </a:xfrm>
          <a:prstGeom prst="line">
            <a:avLst/>
          </a:prstGeom>
          <a:ln w="228600" cap="sq" cmpd="sng">
            <a:solidFill>
              <a:srgbClr val="0BFF0B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6" name="Oval 95"/>
          <p:cNvSpPr/>
          <p:nvPr/>
        </p:nvSpPr>
        <p:spPr>
          <a:xfrm>
            <a:off x="7335097" y="1568566"/>
            <a:ext cx="190763" cy="189714"/>
          </a:xfrm>
          <a:prstGeom prst="ellipse">
            <a:avLst/>
          </a:prstGeom>
          <a:solidFill>
            <a:srgbClr val="0BFF0B"/>
          </a:solidFill>
          <a:ln>
            <a:solidFill>
              <a:srgbClr val="B3A2C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7" name="Straight Connector 96"/>
          <p:cNvCxnSpPr/>
          <p:nvPr/>
        </p:nvCxnSpPr>
        <p:spPr>
          <a:xfrm>
            <a:off x="7097999" y="751611"/>
            <a:ext cx="223727" cy="812102"/>
          </a:xfrm>
          <a:prstGeom prst="line">
            <a:avLst/>
          </a:prstGeom>
          <a:ln w="228600" cap="rnd" cmpd="sng">
            <a:solidFill>
              <a:srgbClr val="0BFF0B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>
            <a:off x="7321726" y="2294693"/>
            <a:ext cx="6357" cy="939521"/>
          </a:xfrm>
          <a:prstGeom prst="line">
            <a:avLst/>
          </a:prstGeom>
          <a:ln w="228600" cap="rnd" cmpd="sng">
            <a:solidFill>
              <a:srgbClr val="0BFF0B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>
            <a:off x="7315383" y="1815011"/>
            <a:ext cx="0" cy="367301"/>
          </a:xfrm>
          <a:prstGeom prst="line">
            <a:avLst/>
          </a:prstGeom>
          <a:ln w="228600" cap="sq" cmpd="sng">
            <a:solidFill>
              <a:srgbClr val="0BFF0B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0" name="Oval 99"/>
          <p:cNvSpPr/>
          <p:nvPr/>
        </p:nvSpPr>
        <p:spPr>
          <a:xfrm>
            <a:off x="7213644" y="1563714"/>
            <a:ext cx="190763" cy="189714"/>
          </a:xfrm>
          <a:prstGeom prst="ellipse">
            <a:avLst/>
          </a:prstGeom>
          <a:solidFill>
            <a:srgbClr val="0BFF0B"/>
          </a:solidFill>
          <a:ln>
            <a:solidFill>
              <a:srgbClr val="B3A2C7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2" name="Straight Connector 101"/>
          <p:cNvCxnSpPr>
            <a:endCxn id="104" idx="0"/>
          </p:cNvCxnSpPr>
          <p:nvPr/>
        </p:nvCxnSpPr>
        <p:spPr>
          <a:xfrm flipH="1">
            <a:off x="7092281" y="704317"/>
            <a:ext cx="95382" cy="843852"/>
          </a:xfrm>
          <a:prstGeom prst="line">
            <a:avLst/>
          </a:prstGeom>
          <a:ln w="228600" cap="rnd" cmpd="sng">
            <a:solidFill>
              <a:srgbClr val="C10EFF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/>
          <p:nvPr/>
        </p:nvCxnSpPr>
        <p:spPr>
          <a:xfrm>
            <a:off x="7098637" y="1799467"/>
            <a:ext cx="0" cy="367301"/>
          </a:xfrm>
          <a:prstGeom prst="line">
            <a:avLst/>
          </a:prstGeom>
          <a:ln w="228600" cap="sq" cmpd="sng">
            <a:solidFill>
              <a:srgbClr val="C10EFF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4" name="Oval 103"/>
          <p:cNvSpPr/>
          <p:nvPr/>
        </p:nvSpPr>
        <p:spPr>
          <a:xfrm>
            <a:off x="6996899" y="1548169"/>
            <a:ext cx="190763" cy="189714"/>
          </a:xfrm>
          <a:prstGeom prst="ellipse">
            <a:avLst/>
          </a:prstGeom>
          <a:solidFill>
            <a:srgbClr val="C10EFF"/>
          </a:solidFill>
          <a:ln>
            <a:solidFill>
              <a:srgbClr val="B3A2C7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6" name="Straight Connector 105"/>
          <p:cNvCxnSpPr>
            <a:endCxn id="108" idx="0"/>
          </p:cNvCxnSpPr>
          <p:nvPr/>
        </p:nvCxnSpPr>
        <p:spPr>
          <a:xfrm>
            <a:off x="6900418" y="631495"/>
            <a:ext cx="95382" cy="930925"/>
          </a:xfrm>
          <a:prstGeom prst="line">
            <a:avLst/>
          </a:prstGeom>
          <a:ln w="228600" cap="rnd" cmpd="sng">
            <a:solidFill>
              <a:srgbClr val="C10EFF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>
            <a:stCxn id="108" idx="4"/>
          </p:cNvCxnSpPr>
          <p:nvPr/>
        </p:nvCxnSpPr>
        <p:spPr>
          <a:xfrm flipH="1">
            <a:off x="6799777" y="1752134"/>
            <a:ext cx="196022" cy="1439361"/>
          </a:xfrm>
          <a:prstGeom prst="line">
            <a:avLst/>
          </a:prstGeom>
          <a:ln w="228600" cap="rnd" cmpd="sng">
            <a:solidFill>
              <a:srgbClr val="C10EFF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8" name="Oval 107"/>
          <p:cNvSpPr/>
          <p:nvPr/>
        </p:nvSpPr>
        <p:spPr>
          <a:xfrm>
            <a:off x="6900418" y="1562420"/>
            <a:ext cx="190763" cy="189714"/>
          </a:xfrm>
          <a:prstGeom prst="ellipse">
            <a:avLst/>
          </a:prstGeom>
          <a:solidFill>
            <a:srgbClr val="C10EFF"/>
          </a:solidFill>
          <a:ln>
            <a:solidFill>
              <a:srgbClr val="B3A2C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9" name="Straight Connector 108"/>
          <p:cNvCxnSpPr/>
          <p:nvPr/>
        </p:nvCxnSpPr>
        <p:spPr>
          <a:xfrm>
            <a:off x="1682689" y="2278432"/>
            <a:ext cx="1" cy="908723"/>
          </a:xfrm>
          <a:prstGeom prst="line">
            <a:avLst/>
          </a:prstGeom>
          <a:ln w="228600" cap="rnd" cmpd="sng">
            <a:solidFill>
              <a:srgbClr val="C10EFF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>
            <a:off x="2414588" y="648119"/>
            <a:ext cx="0" cy="367301"/>
          </a:xfrm>
          <a:prstGeom prst="line">
            <a:avLst/>
          </a:prstGeom>
          <a:ln w="228600" cap="rnd" cmpd="sng">
            <a:solidFill>
              <a:srgbClr val="0BFF0B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>
            <a:stCxn id="114" idx="4"/>
          </p:cNvCxnSpPr>
          <p:nvPr/>
        </p:nvCxnSpPr>
        <p:spPr>
          <a:xfrm>
            <a:off x="2408231" y="1769193"/>
            <a:ext cx="260072" cy="1417962"/>
          </a:xfrm>
          <a:prstGeom prst="line">
            <a:avLst/>
          </a:prstGeom>
          <a:ln w="228600" cap="rnd" cmpd="sng">
            <a:solidFill>
              <a:srgbClr val="0BFF0B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>
            <a:off x="2414588" y="1143497"/>
            <a:ext cx="0" cy="367301"/>
          </a:xfrm>
          <a:prstGeom prst="line">
            <a:avLst/>
          </a:prstGeom>
          <a:ln w="228600" cap="sq" cmpd="sng">
            <a:solidFill>
              <a:srgbClr val="0BFF0B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4" name="Oval 113"/>
          <p:cNvSpPr/>
          <p:nvPr/>
        </p:nvSpPr>
        <p:spPr>
          <a:xfrm>
            <a:off x="2312849" y="1579479"/>
            <a:ext cx="190763" cy="189714"/>
          </a:xfrm>
          <a:prstGeom prst="ellipse">
            <a:avLst/>
          </a:prstGeom>
          <a:solidFill>
            <a:srgbClr val="0BFF0B"/>
          </a:solidFill>
          <a:ln>
            <a:solidFill>
              <a:srgbClr val="B3A2C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5" name="Straight Connector 114"/>
          <p:cNvCxnSpPr>
            <a:endCxn id="118" idx="0"/>
          </p:cNvCxnSpPr>
          <p:nvPr/>
        </p:nvCxnSpPr>
        <p:spPr>
          <a:xfrm>
            <a:off x="2063051" y="762524"/>
            <a:ext cx="223727" cy="812102"/>
          </a:xfrm>
          <a:prstGeom prst="line">
            <a:avLst/>
          </a:prstGeom>
          <a:ln w="228600" cap="rnd" cmpd="sng">
            <a:solidFill>
              <a:srgbClr val="0BFF0B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/>
          <p:nvPr/>
        </p:nvCxnSpPr>
        <p:spPr>
          <a:xfrm>
            <a:off x="2293135" y="2278432"/>
            <a:ext cx="6357" cy="939521"/>
          </a:xfrm>
          <a:prstGeom prst="line">
            <a:avLst/>
          </a:prstGeom>
          <a:ln w="228600" cap="rnd" cmpd="sng">
            <a:solidFill>
              <a:srgbClr val="0BFF0B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/>
          <p:nvPr/>
        </p:nvCxnSpPr>
        <p:spPr>
          <a:xfrm>
            <a:off x="2293135" y="1825924"/>
            <a:ext cx="0" cy="367301"/>
          </a:xfrm>
          <a:prstGeom prst="line">
            <a:avLst/>
          </a:prstGeom>
          <a:ln w="228600" cap="sq" cmpd="sng">
            <a:solidFill>
              <a:srgbClr val="0BFF0B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8" name="Oval 117"/>
          <p:cNvSpPr/>
          <p:nvPr/>
        </p:nvSpPr>
        <p:spPr>
          <a:xfrm>
            <a:off x="2191396" y="1574627"/>
            <a:ext cx="190763" cy="189714"/>
          </a:xfrm>
          <a:prstGeom prst="ellipse">
            <a:avLst/>
          </a:prstGeom>
          <a:solidFill>
            <a:srgbClr val="0BFF0B"/>
          </a:solidFill>
          <a:ln>
            <a:solidFill>
              <a:srgbClr val="B3A2C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0" name="Straight Connector 119"/>
          <p:cNvCxnSpPr>
            <a:endCxn id="122" idx="0"/>
          </p:cNvCxnSpPr>
          <p:nvPr/>
        </p:nvCxnSpPr>
        <p:spPr>
          <a:xfrm flipH="1">
            <a:off x="1676333" y="715230"/>
            <a:ext cx="95382" cy="843852"/>
          </a:xfrm>
          <a:prstGeom prst="line">
            <a:avLst/>
          </a:prstGeom>
          <a:ln w="228600" cap="rnd" cmpd="sng">
            <a:solidFill>
              <a:srgbClr val="C10EFF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/>
          <p:nvPr/>
        </p:nvCxnSpPr>
        <p:spPr>
          <a:xfrm>
            <a:off x="1682689" y="1810380"/>
            <a:ext cx="0" cy="367301"/>
          </a:xfrm>
          <a:prstGeom prst="line">
            <a:avLst/>
          </a:prstGeom>
          <a:ln w="228600" cap="sq" cmpd="sng">
            <a:solidFill>
              <a:srgbClr val="C10EFF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2" name="Oval 121"/>
          <p:cNvSpPr/>
          <p:nvPr/>
        </p:nvSpPr>
        <p:spPr>
          <a:xfrm>
            <a:off x="1580951" y="1559082"/>
            <a:ext cx="190763" cy="189714"/>
          </a:xfrm>
          <a:prstGeom prst="ellipse">
            <a:avLst/>
          </a:prstGeom>
          <a:solidFill>
            <a:srgbClr val="C10EFF"/>
          </a:solidFill>
          <a:ln>
            <a:solidFill>
              <a:srgbClr val="B3A2C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4" name="Straight Connector 123"/>
          <p:cNvCxnSpPr>
            <a:endCxn id="126" idx="0"/>
          </p:cNvCxnSpPr>
          <p:nvPr/>
        </p:nvCxnSpPr>
        <p:spPr>
          <a:xfrm>
            <a:off x="1484470" y="642408"/>
            <a:ext cx="95382" cy="930925"/>
          </a:xfrm>
          <a:prstGeom prst="line">
            <a:avLst/>
          </a:prstGeom>
          <a:ln w="228600" cap="rnd" cmpd="sng">
            <a:solidFill>
              <a:srgbClr val="C10EFF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>
            <a:stCxn id="126" idx="4"/>
          </p:cNvCxnSpPr>
          <p:nvPr/>
        </p:nvCxnSpPr>
        <p:spPr>
          <a:xfrm flipH="1">
            <a:off x="1383829" y="1763047"/>
            <a:ext cx="196022" cy="1439361"/>
          </a:xfrm>
          <a:prstGeom prst="line">
            <a:avLst/>
          </a:prstGeom>
          <a:ln w="228600" cap="rnd" cmpd="sng">
            <a:solidFill>
              <a:srgbClr val="C10EFF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6" name="Oval 125"/>
          <p:cNvSpPr/>
          <p:nvPr/>
        </p:nvSpPr>
        <p:spPr>
          <a:xfrm>
            <a:off x="1484470" y="1573333"/>
            <a:ext cx="190763" cy="189714"/>
          </a:xfrm>
          <a:prstGeom prst="ellipse">
            <a:avLst/>
          </a:prstGeom>
          <a:solidFill>
            <a:srgbClr val="C10EFF"/>
          </a:solidFill>
          <a:ln>
            <a:solidFill>
              <a:srgbClr val="B3A2C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7" name="Straight Connector 126"/>
          <p:cNvCxnSpPr/>
          <p:nvPr/>
        </p:nvCxnSpPr>
        <p:spPr>
          <a:xfrm>
            <a:off x="393632" y="2256725"/>
            <a:ext cx="1" cy="908723"/>
          </a:xfrm>
          <a:prstGeom prst="line">
            <a:avLst/>
          </a:prstGeom>
          <a:ln w="228600" cap="rnd" cmpd="sng">
            <a:solidFill>
              <a:srgbClr val="C10EFF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/>
          <p:nvPr/>
        </p:nvCxnSpPr>
        <p:spPr>
          <a:xfrm>
            <a:off x="750884" y="695178"/>
            <a:ext cx="0" cy="367301"/>
          </a:xfrm>
          <a:prstGeom prst="line">
            <a:avLst/>
          </a:prstGeom>
          <a:ln w="228600" cap="rnd" cmpd="sng">
            <a:solidFill>
              <a:srgbClr val="0BFF0B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>
            <a:stCxn id="132" idx="4"/>
          </p:cNvCxnSpPr>
          <p:nvPr/>
        </p:nvCxnSpPr>
        <p:spPr>
          <a:xfrm>
            <a:off x="744528" y="1816252"/>
            <a:ext cx="6357" cy="1417962"/>
          </a:xfrm>
          <a:prstGeom prst="line">
            <a:avLst/>
          </a:prstGeom>
          <a:ln w="228600" cap="rnd" cmpd="sng">
            <a:solidFill>
              <a:srgbClr val="0BFF0B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/>
          <p:nvPr/>
        </p:nvCxnSpPr>
        <p:spPr>
          <a:xfrm>
            <a:off x="750884" y="1190556"/>
            <a:ext cx="0" cy="367301"/>
          </a:xfrm>
          <a:prstGeom prst="line">
            <a:avLst/>
          </a:prstGeom>
          <a:ln w="228600" cap="sq" cmpd="sng">
            <a:solidFill>
              <a:srgbClr val="0BFF0B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2" name="Oval 131"/>
          <p:cNvSpPr/>
          <p:nvPr/>
        </p:nvSpPr>
        <p:spPr>
          <a:xfrm>
            <a:off x="649146" y="1626538"/>
            <a:ext cx="190763" cy="189714"/>
          </a:xfrm>
          <a:prstGeom prst="ellipse">
            <a:avLst/>
          </a:prstGeom>
          <a:solidFill>
            <a:srgbClr val="0BFF0B"/>
          </a:solidFill>
          <a:ln>
            <a:solidFill>
              <a:srgbClr val="B3A2C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7" name="Straight Connector 136"/>
          <p:cNvCxnSpPr>
            <a:endCxn id="139" idx="0"/>
          </p:cNvCxnSpPr>
          <p:nvPr/>
        </p:nvCxnSpPr>
        <p:spPr>
          <a:xfrm>
            <a:off x="387276" y="693523"/>
            <a:ext cx="0" cy="843852"/>
          </a:xfrm>
          <a:prstGeom prst="line">
            <a:avLst/>
          </a:prstGeom>
          <a:ln w="228600" cap="rnd" cmpd="sng">
            <a:solidFill>
              <a:srgbClr val="C10EFF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/>
          <p:cNvCxnSpPr/>
          <p:nvPr/>
        </p:nvCxnSpPr>
        <p:spPr>
          <a:xfrm>
            <a:off x="393632" y="1788673"/>
            <a:ext cx="0" cy="367301"/>
          </a:xfrm>
          <a:prstGeom prst="line">
            <a:avLst/>
          </a:prstGeom>
          <a:ln w="228600" cap="sq" cmpd="sng">
            <a:solidFill>
              <a:srgbClr val="C10EFF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9" name="Oval 138"/>
          <p:cNvSpPr/>
          <p:nvPr/>
        </p:nvSpPr>
        <p:spPr>
          <a:xfrm>
            <a:off x="291894" y="1537375"/>
            <a:ext cx="190763" cy="189714"/>
          </a:xfrm>
          <a:prstGeom prst="ellipse">
            <a:avLst/>
          </a:prstGeom>
          <a:solidFill>
            <a:srgbClr val="C10EFF"/>
          </a:solidFill>
          <a:ln>
            <a:solidFill>
              <a:srgbClr val="B3A2C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TextBox 142"/>
          <p:cNvSpPr txBox="1"/>
          <p:nvPr/>
        </p:nvSpPr>
        <p:spPr>
          <a:xfrm>
            <a:off x="205549" y="-187270"/>
            <a:ext cx="6612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bg1">
                    <a:lumMod val="85000"/>
                  </a:schemeClr>
                </a:solidFill>
              </a:rPr>
              <a:t>2</a:t>
            </a:r>
            <a:r>
              <a:rPr lang="en-US" sz="3600" dirty="0" smtClean="0">
                <a:solidFill>
                  <a:schemeClr val="bg1">
                    <a:lumMod val="85000"/>
                  </a:schemeClr>
                </a:solidFill>
              </a:rPr>
              <a:t>n</a:t>
            </a:r>
            <a:endParaRPr lang="en-US" sz="3600" dirty="0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146" name="Straight Connector 145"/>
          <p:cNvCxnSpPr/>
          <p:nvPr/>
        </p:nvCxnSpPr>
        <p:spPr>
          <a:xfrm>
            <a:off x="3821347" y="648119"/>
            <a:ext cx="0" cy="367301"/>
          </a:xfrm>
          <a:prstGeom prst="line">
            <a:avLst/>
          </a:prstGeom>
          <a:ln w="228600" cap="rnd" cmpd="sng">
            <a:solidFill>
              <a:srgbClr val="0BFF0B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>
            <a:stCxn id="149" idx="4"/>
          </p:cNvCxnSpPr>
          <p:nvPr/>
        </p:nvCxnSpPr>
        <p:spPr>
          <a:xfrm>
            <a:off x="3814990" y="1769193"/>
            <a:ext cx="260072" cy="1417962"/>
          </a:xfrm>
          <a:prstGeom prst="line">
            <a:avLst/>
          </a:prstGeom>
          <a:ln w="228600" cap="rnd" cmpd="sng">
            <a:solidFill>
              <a:srgbClr val="0BFF0B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Connector 147"/>
          <p:cNvCxnSpPr/>
          <p:nvPr/>
        </p:nvCxnSpPr>
        <p:spPr>
          <a:xfrm>
            <a:off x="3821347" y="1143497"/>
            <a:ext cx="0" cy="367301"/>
          </a:xfrm>
          <a:prstGeom prst="line">
            <a:avLst/>
          </a:prstGeom>
          <a:ln w="228600" cap="sq" cmpd="sng">
            <a:solidFill>
              <a:srgbClr val="0BFF0B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9" name="Oval 148"/>
          <p:cNvSpPr/>
          <p:nvPr/>
        </p:nvSpPr>
        <p:spPr>
          <a:xfrm>
            <a:off x="3719608" y="1579479"/>
            <a:ext cx="190763" cy="189714"/>
          </a:xfrm>
          <a:prstGeom prst="ellipse">
            <a:avLst/>
          </a:prstGeom>
          <a:solidFill>
            <a:srgbClr val="0BFF0B"/>
          </a:solidFill>
          <a:ln>
            <a:solidFill>
              <a:srgbClr val="B3A2C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0" name="Straight Connector 149"/>
          <p:cNvCxnSpPr>
            <a:endCxn id="153" idx="0"/>
          </p:cNvCxnSpPr>
          <p:nvPr/>
        </p:nvCxnSpPr>
        <p:spPr>
          <a:xfrm>
            <a:off x="3533310" y="762524"/>
            <a:ext cx="223727" cy="812102"/>
          </a:xfrm>
          <a:prstGeom prst="line">
            <a:avLst/>
          </a:prstGeom>
          <a:ln w="228600" cap="rnd" cmpd="sng">
            <a:solidFill>
              <a:srgbClr val="0BFF0B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Connector 150"/>
          <p:cNvCxnSpPr/>
          <p:nvPr/>
        </p:nvCxnSpPr>
        <p:spPr>
          <a:xfrm>
            <a:off x="3763394" y="2278432"/>
            <a:ext cx="6357" cy="939521"/>
          </a:xfrm>
          <a:prstGeom prst="line">
            <a:avLst/>
          </a:prstGeom>
          <a:ln w="228600" cap="rnd" cmpd="sng">
            <a:solidFill>
              <a:srgbClr val="0BFF0B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Connector 151"/>
          <p:cNvCxnSpPr/>
          <p:nvPr/>
        </p:nvCxnSpPr>
        <p:spPr>
          <a:xfrm>
            <a:off x="3763394" y="1825924"/>
            <a:ext cx="0" cy="367301"/>
          </a:xfrm>
          <a:prstGeom prst="line">
            <a:avLst/>
          </a:prstGeom>
          <a:ln w="228600" cap="sq" cmpd="sng">
            <a:solidFill>
              <a:srgbClr val="0BFF0B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3" name="Oval 152"/>
          <p:cNvSpPr/>
          <p:nvPr/>
        </p:nvSpPr>
        <p:spPr>
          <a:xfrm>
            <a:off x="3661655" y="1574627"/>
            <a:ext cx="190763" cy="189714"/>
          </a:xfrm>
          <a:prstGeom prst="ellipse">
            <a:avLst/>
          </a:prstGeom>
          <a:solidFill>
            <a:srgbClr val="0BFF0B"/>
          </a:solidFill>
          <a:ln>
            <a:solidFill>
              <a:srgbClr val="B3A2C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4" name="Straight Connector 143"/>
          <p:cNvCxnSpPr/>
          <p:nvPr/>
        </p:nvCxnSpPr>
        <p:spPr>
          <a:xfrm flipH="1">
            <a:off x="3556737" y="2300113"/>
            <a:ext cx="1" cy="908723"/>
          </a:xfrm>
          <a:prstGeom prst="line">
            <a:avLst/>
          </a:prstGeom>
          <a:ln w="228600" cap="rnd" cmpd="sng">
            <a:solidFill>
              <a:srgbClr val="C10EFF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Connector 153"/>
          <p:cNvCxnSpPr>
            <a:endCxn id="156" idx="0"/>
          </p:cNvCxnSpPr>
          <p:nvPr/>
        </p:nvCxnSpPr>
        <p:spPr>
          <a:xfrm>
            <a:off x="3467712" y="736911"/>
            <a:ext cx="95382" cy="843852"/>
          </a:xfrm>
          <a:prstGeom prst="line">
            <a:avLst/>
          </a:prstGeom>
          <a:ln w="228600" cap="rnd" cmpd="sng">
            <a:solidFill>
              <a:srgbClr val="C10EFF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Connector 154"/>
          <p:cNvCxnSpPr/>
          <p:nvPr/>
        </p:nvCxnSpPr>
        <p:spPr>
          <a:xfrm flipH="1">
            <a:off x="3556738" y="1832061"/>
            <a:ext cx="0" cy="367301"/>
          </a:xfrm>
          <a:prstGeom prst="line">
            <a:avLst/>
          </a:prstGeom>
          <a:ln w="228600" cap="sq" cmpd="sng">
            <a:solidFill>
              <a:srgbClr val="C10EFF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6" name="Oval 155"/>
          <p:cNvSpPr/>
          <p:nvPr/>
        </p:nvSpPr>
        <p:spPr>
          <a:xfrm flipH="1">
            <a:off x="3467713" y="1580763"/>
            <a:ext cx="190763" cy="189714"/>
          </a:xfrm>
          <a:prstGeom prst="ellipse">
            <a:avLst/>
          </a:prstGeom>
          <a:solidFill>
            <a:srgbClr val="C10EFF"/>
          </a:solidFill>
          <a:ln>
            <a:solidFill>
              <a:srgbClr val="B3A2C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7" name="Straight Connector 156"/>
          <p:cNvCxnSpPr>
            <a:endCxn id="159" idx="0"/>
          </p:cNvCxnSpPr>
          <p:nvPr/>
        </p:nvCxnSpPr>
        <p:spPr>
          <a:xfrm flipH="1">
            <a:off x="3659575" y="664089"/>
            <a:ext cx="95382" cy="930925"/>
          </a:xfrm>
          <a:prstGeom prst="line">
            <a:avLst/>
          </a:prstGeom>
          <a:ln w="228600" cap="rnd" cmpd="sng">
            <a:solidFill>
              <a:srgbClr val="C10EFF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Connector 157"/>
          <p:cNvCxnSpPr>
            <a:stCxn id="159" idx="4"/>
          </p:cNvCxnSpPr>
          <p:nvPr/>
        </p:nvCxnSpPr>
        <p:spPr>
          <a:xfrm>
            <a:off x="3659576" y="1784728"/>
            <a:ext cx="196022" cy="1439361"/>
          </a:xfrm>
          <a:prstGeom prst="line">
            <a:avLst/>
          </a:prstGeom>
          <a:ln w="228600" cap="rnd" cmpd="sng">
            <a:solidFill>
              <a:srgbClr val="C10EFF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9" name="Oval 158"/>
          <p:cNvSpPr/>
          <p:nvPr/>
        </p:nvSpPr>
        <p:spPr>
          <a:xfrm flipH="1">
            <a:off x="3564194" y="1595014"/>
            <a:ext cx="190763" cy="189714"/>
          </a:xfrm>
          <a:prstGeom prst="ellipse">
            <a:avLst/>
          </a:prstGeom>
          <a:solidFill>
            <a:srgbClr val="C10EFF"/>
          </a:solidFill>
          <a:ln>
            <a:solidFill>
              <a:srgbClr val="B3A2C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1" name="Straight Connector 160"/>
          <p:cNvCxnSpPr/>
          <p:nvPr/>
        </p:nvCxnSpPr>
        <p:spPr>
          <a:xfrm>
            <a:off x="5872543" y="632866"/>
            <a:ext cx="0" cy="367301"/>
          </a:xfrm>
          <a:prstGeom prst="line">
            <a:avLst/>
          </a:prstGeom>
          <a:ln w="228600" cap="rnd" cmpd="sng">
            <a:solidFill>
              <a:srgbClr val="0BFF0B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/>
          <p:cNvCxnSpPr>
            <a:stCxn id="164" idx="4"/>
          </p:cNvCxnSpPr>
          <p:nvPr/>
        </p:nvCxnSpPr>
        <p:spPr>
          <a:xfrm>
            <a:off x="5866186" y="1753940"/>
            <a:ext cx="260072" cy="1417962"/>
          </a:xfrm>
          <a:prstGeom prst="line">
            <a:avLst/>
          </a:prstGeom>
          <a:ln w="228600" cap="rnd" cmpd="sng">
            <a:solidFill>
              <a:srgbClr val="0BFF0B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Connector 162"/>
          <p:cNvCxnSpPr/>
          <p:nvPr/>
        </p:nvCxnSpPr>
        <p:spPr>
          <a:xfrm>
            <a:off x="5872543" y="1128244"/>
            <a:ext cx="0" cy="367301"/>
          </a:xfrm>
          <a:prstGeom prst="line">
            <a:avLst/>
          </a:prstGeom>
          <a:ln w="228600" cap="sq" cmpd="sng">
            <a:solidFill>
              <a:srgbClr val="0BFF0B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4" name="Oval 163"/>
          <p:cNvSpPr/>
          <p:nvPr/>
        </p:nvSpPr>
        <p:spPr>
          <a:xfrm>
            <a:off x="5770804" y="1564226"/>
            <a:ext cx="190763" cy="189714"/>
          </a:xfrm>
          <a:prstGeom prst="ellipse">
            <a:avLst/>
          </a:prstGeom>
          <a:solidFill>
            <a:srgbClr val="0BFF0B"/>
          </a:solidFill>
          <a:ln>
            <a:solidFill>
              <a:srgbClr val="B3A2C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5" name="Straight Connector 164"/>
          <p:cNvCxnSpPr>
            <a:endCxn id="168" idx="0"/>
          </p:cNvCxnSpPr>
          <p:nvPr/>
        </p:nvCxnSpPr>
        <p:spPr>
          <a:xfrm>
            <a:off x="5584506" y="747271"/>
            <a:ext cx="223727" cy="812102"/>
          </a:xfrm>
          <a:prstGeom prst="line">
            <a:avLst/>
          </a:prstGeom>
          <a:ln w="228600" cap="rnd" cmpd="sng">
            <a:solidFill>
              <a:srgbClr val="0BFF0B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Connector 165"/>
          <p:cNvCxnSpPr/>
          <p:nvPr/>
        </p:nvCxnSpPr>
        <p:spPr>
          <a:xfrm>
            <a:off x="5814590" y="2263179"/>
            <a:ext cx="6357" cy="939521"/>
          </a:xfrm>
          <a:prstGeom prst="line">
            <a:avLst/>
          </a:prstGeom>
          <a:ln w="228600" cap="rnd" cmpd="sng">
            <a:solidFill>
              <a:srgbClr val="0BFF0B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Connector 166"/>
          <p:cNvCxnSpPr/>
          <p:nvPr/>
        </p:nvCxnSpPr>
        <p:spPr>
          <a:xfrm>
            <a:off x="5814590" y="1810671"/>
            <a:ext cx="0" cy="367301"/>
          </a:xfrm>
          <a:prstGeom prst="line">
            <a:avLst/>
          </a:prstGeom>
          <a:ln w="228600" cap="sq" cmpd="sng">
            <a:solidFill>
              <a:srgbClr val="0BFF0B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8" name="Oval 167"/>
          <p:cNvSpPr/>
          <p:nvPr/>
        </p:nvSpPr>
        <p:spPr>
          <a:xfrm>
            <a:off x="5712851" y="1559374"/>
            <a:ext cx="190763" cy="189714"/>
          </a:xfrm>
          <a:prstGeom prst="ellipse">
            <a:avLst/>
          </a:prstGeom>
          <a:solidFill>
            <a:srgbClr val="0BFF0B"/>
          </a:solidFill>
          <a:ln>
            <a:solidFill>
              <a:srgbClr val="B3A2C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0" name="Straight Connector 169"/>
          <p:cNvCxnSpPr/>
          <p:nvPr/>
        </p:nvCxnSpPr>
        <p:spPr>
          <a:xfrm flipH="1">
            <a:off x="5607933" y="2284860"/>
            <a:ext cx="1" cy="908723"/>
          </a:xfrm>
          <a:prstGeom prst="line">
            <a:avLst/>
          </a:prstGeom>
          <a:ln w="228600" cap="rnd" cmpd="sng">
            <a:solidFill>
              <a:srgbClr val="C10EFF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1" name="Straight Connector 170"/>
          <p:cNvCxnSpPr>
            <a:endCxn id="173" idx="0"/>
          </p:cNvCxnSpPr>
          <p:nvPr/>
        </p:nvCxnSpPr>
        <p:spPr>
          <a:xfrm>
            <a:off x="5518908" y="721658"/>
            <a:ext cx="95382" cy="843852"/>
          </a:xfrm>
          <a:prstGeom prst="line">
            <a:avLst/>
          </a:prstGeom>
          <a:ln w="228600" cap="rnd" cmpd="sng">
            <a:solidFill>
              <a:srgbClr val="C10EFF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Connector 171"/>
          <p:cNvCxnSpPr/>
          <p:nvPr/>
        </p:nvCxnSpPr>
        <p:spPr>
          <a:xfrm flipH="1">
            <a:off x="5607934" y="1816808"/>
            <a:ext cx="0" cy="367301"/>
          </a:xfrm>
          <a:prstGeom prst="line">
            <a:avLst/>
          </a:prstGeom>
          <a:ln w="228600" cap="sq" cmpd="sng">
            <a:solidFill>
              <a:srgbClr val="C10EFF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3" name="Oval 172"/>
          <p:cNvSpPr/>
          <p:nvPr/>
        </p:nvSpPr>
        <p:spPr>
          <a:xfrm flipH="1">
            <a:off x="5518909" y="1565510"/>
            <a:ext cx="190763" cy="189714"/>
          </a:xfrm>
          <a:prstGeom prst="ellipse">
            <a:avLst/>
          </a:prstGeom>
          <a:solidFill>
            <a:srgbClr val="C10EFF"/>
          </a:solidFill>
          <a:ln>
            <a:solidFill>
              <a:srgbClr val="B3A2C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4" name="Straight Connector 173"/>
          <p:cNvCxnSpPr>
            <a:endCxn id="176" idx="0"/>
          </p:cNvCxnSpPr>
          <p:nvPr/>
        </p:nvCxnSpPr>
        <p:spPr>
          <a:xfrm flipH="1">
            <a:off x="5710771" y="648836"/>
            <a:ext cx="95382" cy="930925"/>
          </a:xfrm>
          <a:prstGeom prst="line">
            <a:avLst/>
          </a:prstGeom>
          <a:ln w="228600" cap="rnd" cmpd="sng">
            <a:solidFill>
              <a:srgbClr val="C10EFF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5" name="Straight Connector 174"/>
          <p:cNvCxnSpPr>
            <a:stCxn id="176" idx="4"/>
          </p:cNvCxnSpPr>
          <p:nvPr/>
        </p:nvCxnSpPr>
        <p:spPr>
          <a:xfrm>
            <a:off x="5710772" y="1769475"/>
            <a:ext cx="196022" cy="1439361"/>
          </a:xfrm>
          <a:prstGeom prst="line">
            <a:avLst/>
          </a:prstGeom>
          <a:ln w="228600" cap="rnd" cmpd="sng">
            <a:solidFill>
              <a:srgbClr val="C10EFF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6" name="Oval 175"/>
          <p:cNvSpPr/>
          <p:nvPr/>
        </p:nvSpPr>
        <p:spPr>
          <a:xfrm flipH="1">
            <a:off x="5615390" y="1579761"/>
            <a:ext cx="190763" cy="189714"/>
          </a:xfrm>
          <a:prstGeom prst="ellipse">
            <a:avLst/>
          </a:prstGeom>
          <a:solidFill>
            <a:srgbClr val="C10EFF"/>
          </a:solidFill>
          <a:ln>
            <a:solidFill>
              <a:srgbClr val="B3A2C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Lightning Bolt 181"/>
          <p:cNvSpPr/>
          <p:nvPr/>
        </p:nvSpPr>
        <p:spPr>
          <a:xfrm>
            <a:off x="4933090" y="632866"/>
            <a:ext cx="559451" cy="274190"/>
          </a:xfrm>
          <a:prstGeom prst="lightningBol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3" name="Lightning Bolt 182"/>
          <p:cNvSpPr/>
          <p:nvPr/>
        </p:nvSpPr>
        <p:spPr>
          <a:xfrm>
            <a:off x="4959457" y="1098191"/>
            <a:ext cx="559451" cy="274190"/>
          </a:xfrm>
          <a:prstGeom prst="lightningBol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" name="Lightning Bolt 183"/>
          <p:cNvSpPr/>
          <p:nvPr/>
        </p:nvSpPr>
        <p:spPr>
          <a:xfrm>
            <a:off x="4958490" y="1372381"/>
            <a:ext cx="559451" cy="274190"/>
          </a:xfrm>
          <a:prstGeom prst="lightningBol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Lightning Bolt 184"/>
          <p:cNvSpPr/>
          <p:nvPr/>
        </p:nvSpPr>
        <p:spPr>
          <a:xfrm>
            <a:off x="4909236" y="2235786"/>
            <a:ext cx="559451" cy="274190"/>
          </a:xfrm>
          <a:prstGeom prst="lightningBol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Lightning Bolt 185"/>
          <p:cNvSpPr/>
          <p:nvPr/>
        </p:nvSpPr>
        <p:spPr>
          <a:xfrm>
            <a:off x="4958490" y="2869646"/>
            <a:ext cx="559451" cy="274190"/>
          </a:xfrm>
          <a:prstGeom prst="lightningBol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Rounded Rectangle 207"/>
          <p:cNvSpPr/>
          <p:nvPr/>
        </p:nvSpPr>
        <p:spPr>
          <a:xfrm>
            <a:off x="5251829" y="3956014"/>
            <a:ext cx="2834282" cy="2901986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9" name="Straight Connector 208"/>
          <p:cNvCxnSpPr/>
          <p:nvPr/>
        </p:nvCxnSpPr>
        <p:spPr>
          <a:xfrm>
            <a:off x="7327643" y="5779346"/>
            <a:ext cx="1" cy="908723"/>
          </a:xfrm>
          <a:prstGeom prst="line">
            <a:avLst/>
          </a:prstGeom>
          <a:ln w="228600" cap="rnd" cmpd="sng">
            <a:solidFill>
              <a:srgbClr val="C10EFF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/>
          <p:cNvCxnSpPr/>
          <p:nvPr/>
        </p:nvCxnSpPr>
        <p:spPr>
          <a:xfrm>
            <a:off x="7455454" y="4133780"/>
            <a:ext cx="0" cy="367301"/>
          </a:xfrm>
          <a:prstGeom prst="line">
            <a:avLst/>
          </a:prstGeom>
          <a:ln w="228600" cap="rnd" cmpd="sng">
            <a:solidFill>
              <a:srgbClr val="0BFF0B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2" name="Straight Connector 211"/>
          <p:cNvCxnSpPr>
            <a:stCxn id="214" idx="4"/>
          </p:cNvCxnSpPr>
          <p:nvPr/>
        </p:nvCxnSpPr>
        <p:spPr>
          <a:xfrm>
            <a:off x="7449097" y="5254854"/>
            <a:ext cx="260072" cy="1417962"/>
          </a:xfrm>
          <a:prstGeom prst="line">
            <a:avLst/>
          </a:prstGeom>
          <a:ln w="228600" cap="rnd" cmpd="sng">
            <a:solidFill>
              <a:srgbClr val="0BFF0B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3" name="Straight Connector 212"/>
          <p:cNvCxnSpPr/>
          <p:nvPr/>
        </p:nvCxnSpPr>
        <p:spPr>
          <a:xfrm>
            <a:off x="7455454" y="4629158"/>
            <a:ext cx="0" cy="367301"/>
          </a:xfrm>
          <a:prstGeom prst="line">
            <a:avLst/>
          </a:prstGeom>
          <a:ln w="228600" cap="sq" cmpd="sng">
            <a:solidFill>
              <a:srgbClr val="0BFF0B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4" name="Oval 213"/>
          <p:cNvSpPr/>
          <p:nvPr/>
        </p:nvSpPr>
        <p:spPr>
          <a:xfrm>
            <a:off x="7353715" y="5065140"/>
            <a:ext cx="190763" cy="189714"/>
          </a:xfrm>
          <a:prstGeom prst="ellipse">
            <a:avLst/>
          </a:prstGeom>
          <a:solidFill>
            <a:srgbClr val="0BFF0B"/>
          </a:solidFill>
          <a:ln>
            <a:solidFill>
              <a:srgbClr val="B3A2C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5" name="Straight Connector 214"/>
          <p:cNvCxnSpPr>
            <a:endCxn id="218" idx="0"/>
          </p:cNvCxnSpPr>
          <p:nvPr/>
        </p:nvCxnSpPr>
        <p:spPr>
          <a:xfrm>
            <a:off x="7103917" y="4248185"/>
            <a:ext cx="223727" cy="812102"/>
          </a:xfrm>
          <a:prstGeom prst="line">
            <a:avLst/>
          </a:prstGeom>
          <a:ln w="228600" cap="rnd" cmpd="sng">
            <a:solidFill>
              <a:srgbClr val="0BFF0B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/>
          <p:cNvCxnSpPr/>
          <p:nvPr/>
        </p:nvCxnSpPr>
        <p:spPr>
          <a:xfrm>
            <a:off x="7334001" y="5311585"/>
            <a:ext cx="0" cy="367301"/>
          </a:xfrm>
          <a:prstGeom prst="line">
            <a:avLst/>
          </a:prstGeom>
          <a:ln w="228600" cap="sq" cmpd="sng">
            <a:solidFill>
              <a:srgbClr val="0BFF0B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8" name="Oval 217"/>
          <p:cNvSpPr/>
          <p:nvPr/>
        </p:nvSpPr>
        <p:spPr>
          <a:xfrm>
            <a:off x="7232262" y="5060288"/>
            <a:ext cx="190763" cy="189714"/>
          </a:xfrm>
          <a:prstGeom prst="ellipse">
            <a:avLst/>
          </a:prstGeom>
          <a:solidFill>
            <a:srgbClr val="0BFF0B"/>
          </a:solidFill>
          <a:ln>
            <a:solidFill>
              <a:srgbClr val="B3A2C7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6" name="Straight Connector 215"/>
          <p:cNvCxnSpPr/>
          <p:nvPr/>
        </p:nvCxnSpPr>
        <p:spPr>
          <a:xfrm>
            <a:off x="6076830" y="5768111"/>
            <a:ext cx="6357" cy="939521"/>
          </a:xfrm>
          <a:prstGeom prst="line">
            <a:avLst/>
          </a:prstGeom>
          <a:ln w="228600" cap="rnd" cmpd="sng">
            <a:solidFill>
              <a:srgbClr val="0BFF0B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/>
          <p:cNvCxnSpPr>
            <a:endCxn id="221" idx="0"/>
          </p:cNvCxnSpPr>
          <p:nvPr/>
        </p:nvCxnSpPr>
        <p:spPr>
          <a:xfrm flipH="1">
            <a:off x="6076648" y="4177735"/>
            <a:ext cx="95382" cy="843852"/>
          </a:xfrm>
          <a:prstGeom prst="line">
            <a:avLst/>
          </a:prstGeom>
          <a:ln w="228600" cap="rnd" cmpd="sng">
            <a:solidFill>
              <a:srgbClr val="C10EFF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/>
          <p:cNvCxnSpPr/>
          <p:nvPr/>
        </p:nvCxnSpPr>
        <p:spPr>
          <a:xfrm>
            <a:off x="6083004" y="5272885"/>
            <a:ext cx="0" cy="367301"/>
          </a:xfrm>
          <a:prstGeom prst="line">
            <a:avLst/>
          </a:prstGeom>
          <a:ln w="228600" cap="sq" cmpd="sng">
            <a:solidFill>
              <a:srgbClr val="C10EFF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1" name="Oval 220"/>
          <p:cNvSpPr/>
          <p:nvPr/>
        </p:nvSpPr>
        <p:spPr>
          <a:xfrm>
            <a:off x="5981266" y="5021587"/>
            <a:ext cx="190763" cy="189714"/>
          </a:xfrm>
          <a:prstGeom prst="ellipse">
            <a:avLst/>
          </a:prstGeom>
          <a:solidFill>
            <a:srgbClr val="C10EFF"/>
          </a:solidFill>
          <a:ln>
            <a:solidFill>
              <a:srgbClr val="C10E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3" name="Straight Connector 222"/>
          <p:cNvCxnSpPr>
            <a:endCxn id="225" idx="0"/>
          </p:cNvCxnSpPr>
          <p:nvPr/>
        </p:nvCxnSpPr>
        <p:spPr>
          <a:xfrm>
            <a:off x="5884785" y="4104913"/>
            <a:ext cx="95382" cy="930925"/>
          </a:xfrm>
          <a:prstGeom prst="line">
            <a:avLst/>
          </a:prstGeom>
          <a:ln w="228600" cap="rnd" cmpd="sng">
            <a:solidFill>
              <a:srgbClr val="C10EFF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4" name="Straight Connector 223"/>
          <p:cNvCxnSpPr>
            <a:stCxn id="225" idx="4"/>
          </p:cNvCxnSpPr>
          <p:nvPr/>
        </p:nvCxnSpPr>
        <p:spPr>
          <a:xfrm flipH="1">
            <a:off x="5784144" y="5225552"/>
            <a:ext cx="196022" cy="1439361"/>
          </a:xfrm>
          <a:prstGeom prst="line">
            <a:avLst/>
          </a:prstGeom>
          <a:ln w="228600" cap="rnd" cmpd="sng">
            <a:solidFill>
              <a:srgbClr val="C10EFF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5" name="Oval 224"/>
          <p:cNvSpPr/>
          <p:nvPr/>
        </p:nvSpPr>
        <p:spPr>
          <a:xfrm>
            <a:off x="5884785" y="5035838"/>
            <a:ext cx="190763" cy="189714"/>
          </a:xfrm>
          <a:prstGeom prst="ellipse">
            <a:avLst/>
          </a:prstGeom>
          <a:solidFill>
            <a:srgbClr val="C10EFF"/>
          </a:solidFill>
          <a:ln>
            <a:solidFill>
              <a:srgbClr val="B3A2C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6" name="Rounded Rectangle 225"/>
          <p:cNvSpPr/>
          <p:nvPr/>
        </p:nvSpPr>
        <p:spPr>
          <a:xfrm>
            <a:off x="1893409" y="3956014"/>
            <a:ext cx="2834282" cy="2909253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3" name="Straight Connector 232"/>
          <p:cNvCxnSpPr/>
          <p:nvPr/>
        </p:nvCxnSpPr>
        <p:spPr>
          <a:xfrm>
            <a:off x="3905776" y="4161130"/>
            <a:ext cx="0" cy="367301"/>
          </a:xfrm>
          <a:prstGeom prst="line">
            <a:avLst/>
          </a:prstGeom>
          <a:ln w="228600" cap="rnd" cmpd="sng">
            <a:solidFill>
              <a:srgbClr val="0BFF0B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4" name="Straight Connector 233"/>
          <p:cNvCxnSpPr>
            <a:stCxn id="236" idx="4"/>
          </p:cNvCxnSpPr>
          <p:nvPr/>
        </p:nvCxnSpPr>
        <p:spPr>
          <a:xfrm>
            <a:off x="3899419" y="5282204"/>
            <a:ext cx="260072" cy="1417962"/>
          </a:xfrm>
          <a:prstGeom prst="line">
            <a:avLst/>
          </a:prstGeom>
          <a:ln w="228600" cap="rnd" cmpd="sng">
            <a:solidFill>
              <a:srgbClr val="0BFF0B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5" name="Straight Connector 234"/>
          <p:cNvCxnSpPr/>
          <p:nvPr/>
        </p:nvCxnSpPr>
        <p:spPr>
          <a:xfrm>
            <a:off x="3905776" y="4656508"/>
            <a:ext cx="0" cy="367301"/>
          </a:xfrm>
          <a:prstGeom prst="line">
            <a:avLst/>
          </a:prstGeom>
          <a:ln w="228600" cap="sq" cmpd="sng">
            <a:solidFill>
              <a:srgbClr val="0BFF0B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6" name="Oval 235"/>
          <p:cNvSpPr/>
          <p:nvPr/>
        </p:nvSpPr>
        <p:spPr>
          <a:xfrm>
            <a:off x="3804037" y="5092490"/>
            <a:ext cx="190763" cy="189714"/>
          </a:xfrm>
          <a:prstGeom prst="ellipse">
            <a:avLst/>
          </a:prstGeom>
          <a:solidFill>
            <a:srgbClr val="0BFF0B"/>
          </a:solidFill>
          <a:ln>
            <a:solidFill>
              <a:srgbClr val="B3A2C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8" name="Straight Connector 227"/>
          <p:cNvCxnSpPr/>
          <p:nvPr/>
        </p:nvCxnSpPr>
        <p:spPr>
          <a:xfrm>
            <a:off x="2732475" y="5767927"/>
            <a:ext cx="1" cy="908723"/>
          </a:xfrm>
          <a:prstGeom prst="line">
            <a:avLst/>
          </a:prstGeom>
          <a:ln w="228600" cap="rnd" cmpd="sng">
            <a:solidFill>
              <a:srgbClr val="C10EFF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0" name="Straight Connector 229"/>
          <p:cNvCxnSpPr>
            <a:endCxn id="232" idx="0"/>
          </p:cNvCxnSpPr>
          <p:nvPr/>
        </p:nvCxnSpPr>
        <p:spPr>
          <a:xfrm>
            <a:off x="2508749" y="4236766"/>
            <a:ext cx="223727" cy="812102"/>
          </a:xfrm>
          <a:prstGeom prst="line">
            <a:avLst/>
          </a:prstGeom>
          <a:ln w="228600" cap="rnd" cmpd="sng">
            <a:solidFill>
              <a:srgbClr val="0BFF0B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1" name="Straight Connector 230"/>
          <p:cNvCxnSpPr/>
          <p:nvPr/>
        </p:nvCxnSpPr>
        <p:spPr>
          <a:xfrm>
            <a:off x="2738833" y="5300166"/>
            <a:ext cx="0" cy="367301"/>
          </a:xfrm>
          <a:prstGeom prst="line">
            <a:avLst/>
          </a:prstGeom>
          <a:ln w="228600" cap="sq" cmpd="sng">
            <a:solidFill>
              <a:srgbClr val="0BFF0B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2" name="Oval 231"/>
          <p:cNvSpPr/>
          <p:nvPr/>
        </p:nvSpPr>
        <p:spPr>
          <a:xfrm>
            <a:off x="2637094" y="5048869"/>
            <a:ext cx="190763" cy="189714"/>
          </a:xfrm>
          <a:prstGeom prst="ellipse">
            <a:avLst/>
          </a:prstGeom>
          <a:solidFill>
            <a:srgbClr val="0BFF0B"/>
          </a:solidFill>
          <a:ln>
            <a:solidFill>
              <a:srgbClr val="B3A2C7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7" name="Straight Connector 46"/>
          <p:cNvCxnSpPr/>
          <p:nvPr/>
        </p:nvCxnSpPr>
        <p:spPr>
          <a:xfrm>
            <a:off x="6668970" y="3924565"/>
            <a:ext cx="0" cy="2901986"/>
          </a:xfrm>
          <a:prstGeom prst="line">
            <a:avLst/>
          </a:prstGeom>
          <a:ln w="57150" cmpd="sng">
            <a:solidFill>
              <a:schemeClr val="tx1">
                <a:lumMod val="65000"/>
                <a:lumOff val="35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6" name="Straight Connector 245"/>
          <p:cNvCxnSpPr>
            <a:endCxn id="226" idx="2"/>
          </p:cNvCxnSpPr>
          <p:nvPr/>
        </p:nvCxnSpPr>
        <p:spPr>
          <a:xfrm>
            <a:off x="3267494" y="3924565"/>
            <a:ext cx="43056" cy="2940702"/>
          </a:xfrm>
          <a:prstGeom prst="line">
            <a:avLst/>
          </a:prstGeom>
          <a:ln w="57150" cmpd="sng">
            <a:solidFill>
              <a:schemeClr val="tx1">
                <a:lumMod val="65000"/>
                <a:lumOff val="35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7" name="TextBox 246"/>
          <p:cNvSpPr txBox="1"/>
          <p:nvPr/>
        </p:nvSpPr>
        <p:spPr>
          <a:xfrm>
            <a:off x="4940455" y="-72106"/>
            <a:ext cx="10202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</a:rPr>
              <a:t>Breaks</a:t>
            </a:r>
            <a:endParaRPr lang="en-US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48" name="TextBox 247"/>
          <p:cNvSpPr txBox="1"/>
          <p:nvPr/>
        </p:nvSpPr>
        <p:spPr>
          <a:xfrm>
            <a:off x="6301511" y="-63547"/>
            <a:ext cx="20801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</a:rPr>
              <a:t>Recombination </a:t>
            </a:r>
            <a:endParaRPr lang="en-US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53" name="TextBox 252"/>
          <p:cNvSpPr txBox="1"/>
          <p:nvPr/>
        </p:nvSpPr>
        <p:spPr>
          <a:xfrm>
            <a:off x="5251829" y="3556882"/>
            <a:ext cx="29817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</a:rPr>
              <a:t>MI : </a:t>
            </a:r>
            <a:r>
              <a:rPr lang="en-US" sz="2400" dirty="0" err="1" smtClean="0">
                <a:solidFill>
                  <a:schemeClr val="bg1">
                    <a:lumMod val="95000"/>
                  </a:schemeClr>
                </a:solidFill>
              </a:rPr>
              <a:t>Hom</a:t>
            </a:r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</a:rPr>
              <a:t>. Segregation </a:t>
            </a:r>
            <a:endParaRPr lang="en-US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54" name="TextBox 253"/>
          <p:cNvSpPr txBox="1"/>
          <p:nvPr/>
        </p:nvSpPr>
        <p:spPr>
          <a:xfrm>
            <a:off x="1954191" y="3556882"/>
            <a:ext cx="27917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</a:rPr>
              <a:t>MII : Sis. Segregation </a:t>
            </a:r>
            <a:endParaRPr lang="en-US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56" name="Rounded Rectangle 255"/>
          <p:cNvSpPr/>
          <p:nvPr/>
        </p:nvSpPr>
        <p:spPr>
          <a:xfrm>
            <a:off x="418171" y="3931216"/>
            <a:ext cx="1059889" cy="2909253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3" name="Straight Connector 262"/>
          <p:cNvCxnSpPr/>
          <p:nvPr/>
        </p:nvCxnSpPr>
        <p:spPr>
          <a:xfrm>
            <a:off x="1057473" y="5779346"/>
            <a:ext cx="1" cy="908723"/>
          </a:xfrm>
          <a:prstGeom prst="line">
            <a:avLst/>
          </a:prstGeom>
          <a:ln w="228600" cap="rnd" cmpd="sng">
            <a:solidFill>
              <a:srgbClr val="C10EFF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4" name="Straight Connector 263"/>
          <p:cNvCxnSpPr>
            <a:endCxn id="266" idx="0"/>
          </p:cNvCxnSpPr>
          <p:nvPr/>
        </p:nvCxnSpPr>
        <p:spPr>
          <a:xfrm>
            <a:off x="833747" y="4248185"/>
            <a:ext cx="223727" cy="812102"/>
          </a:xfrm>
          <a:prstGeom prst="line">
            <a:avLst/>
          </a:prstGeom>
          <a:ln w="228600" cap="rnd" cmpd="sng">
            <a:solidFill>
              <a:srgbClr val="0BFF0B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/>
          <p:cNvCxnSpPr/>
          <p:nvPr/>
        </p:nvCxnSpPr>
        <p:spPr>
          <a:xfrm>
            <a:off x="1063831" y="5311585"/>
            <a:ext cx="0" cy="367301"/>
          </a:xfrm>
          <a:prstGeom prst="line">
            <a:avLst/>
          </a:prstGeom>
          <a:ln w="228600" cap="sq" cmpd="sng">
            <a:solidFill>
              <a:srgbClr val="0BFF0B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6" name="Oval 265"/>
          <p:cNvSpPr/>
          <p:nvPr/>
        </p:nvSpPr>
        <p:spPr>
          <a:xfrm>
            <a:off x="962092" y="5060288"/>
            <a:ext cx="190763" cy="189714"/>
          </a:xfrm>
          <a:prstGeom prst="ellipse">
            <a:avLst/>
          </a:prstGeom>
          <a:solidFill>
            <a:srgbClr val="0BFF0B"/>
          </a:solidFill>
          <a:ln>
            <a:solidFill>
              <a:srgbClr val="B3A2C7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9" name="TextBox 268"/>
          <p:cNvSpPr txBox="1"/>
          <p:nvPr/>
        </p:nvSpPr>
        <p:spPr>
          <a:xfrm>
            <a:off x="113930" y="3555628"/>
            <a:ext cx="15687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2F2F2"/>
                </a:solidFill>
              </a:rPr>
              <a:t>1n Gamete</a:t>
            </a:r>
            <a:endParaRPr lang="en-US" sz="2400" dirty="0">
              <a:solidFill>
                <a:srgbClr val="F2F2F2"/>
              </a:solidFill>
            </a:endParaRPr>
          </a:p>
        </p:txBody>
      </p:sp>
      <p:sp>
        <p:nvSpPr>
          <p:cNvPr id="13" name="Freeform 12"/>
          <p:cNvSpPr/>
          <p:nvPr/>
        </p:nvSpPr>
        <p:spPr>
          <a:xfrm>
            <a:off x="8331200" y="1540933"/>
            <a:ext cx="457655" cy="3674534"/>
          </a:xfrm>
          <a:custGeom>
            <a:avLst/>
            <a:gdLst>
              <a:gd name="connsiteX0" fmla="*/ 67733 w 457655"/>
              <a:gd name="connsiteY0" fmla="*/ 0 h 3674534"/>
              <a:gd name="connsiteX1" fmla="*/ 457200 w 457655"/>
              <a:gd name="connsiteY1" fmla="*/ 1896534 h 3674534"/>
              <a:gd name="connsiteX2" fmla="*/ 0 w 457655"/>
              <a:gd name="connsiteY2" fmla="*/ 3674534 h 3674534"/>
              <a:gd name="connsiteX3" fmla="*/ 0 w 457655"/>
              <a:gd name="connsiteY3" fmla="*/ 3674534 h 3674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655" h="3674534">
                <a:moveTo>
                  <a:pt x="67733" y="0"/>
                </a:moveTo>
                <a:cubicBezTo>
                  <a:pt x="268111" y="642056"/>
                  <a:pt x="468489" y="1284112"/>
                  <a:pt x="457200" y="1896534"/>
                </a:cubicBezTo>
                <a:cubicBezTo>
                  <a:pt x="445911" y="2508956"/>
                  <a:pt x="0" y="3674534"/>
                  <a:pt x="0" y="3674534"/>
                </a:cubicBezTo>
                <a:lnTo>
                  <a:pt x="0" y="3674534"/>
                </a:lnTo>
              </a:path>
            </a:pathLst>
          </a:custGeom>
          <a:ln w="57150" cmpd="sng">
            <a:solidFill>
              <a:schemeClr val="bg1">
                <a:lumMod val="75000"/>
              </a:schemeClr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5009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52 0.0044 L -0.02465 0.0044 " pathEditMode="relative" ptsTypes="AA">
                                      <p:cBhvr>
                                        <p:cTn id="95" dur="3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7 0.00579 L 0.02917 0.00579 " pathEditMode="relative" ptsTypes="AA">
                                      <p:cBhvr>
                                        <p:cTn id="97" dur="3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9" grpId="0" animBg="1"/>
      <p:bldP spid="179" grpId="0" animBg="1"/>
      <p:bldP spid="178" grpId="0" animBg="1"/>
      <p:bldP spid="177" grpId="0" animBg="1"/>
      <p:bldP spid="40" grpId="0"/>
      <p:bldP spid="18" grpId="0"/>
      <p:bldP spid="100" grpId="0" animBg="1"/>
      <p:bldP spid="104" grpId="0" animBg="1"/>
      <p:bldP spid="118" grpId="0" animBg="1"/>
      <p:bldP spid="122" grpId="0" animBg="1"/>
      <p:bldP spid="126" grpId="0" animBg="1"/>
      <p:bldP spid="153" grpId="0" animBg="1"/>
      <p:bldP spid="168" grpId="0" animBg="1"/>
      <p:bldP spid="182" grpId="0" animBg="1"/>
      <p:bldP spid="183" grpId="0" animBg="1"/>
      <p:bldP spid="184" grpId="0" animBg="1"/>
      <p:bldP spid="185" grpId="0" animBg="1"/>
      <p:bldP spid="186" grpId="0" animBg="1"/>
      <p:bldP spid="208" grpId="0" animBg="1"/>
      <p:bldP spid="226" grpId="0" animBg="1"/>
      <p:bldP spid="247" grpId="0"/>
      <p:bldP spid="247" grpId="1"/>
      <p:bldP spid="248" grpId="0"/>
      <p:bldP spid="253" grpId="0"/>
      <p:bldP spid="254" grpId="0"/>
      <p:bldP spid="256" grpId="0" animBg="1"/>
      <p:bldP spid="26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9837" r="10390"/>
          <a:stretch/>
        </p:blipFill>
        <p:spPr>
          <a:xfrm>
            <a:off x="2750358" y="1158013"/>
            <a:ext cx="3523053" cy="246122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0085" y="1490121"/>
            <a:ext cx="270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23  Haploid (1n)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05932" y="570224"/>
            <a:ext cx="22226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FFFF"/>
                </a:solidFill>
              </a:rPr>
              <a:t>Fusion gametes: </a:t>
            </a: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63943" y="1634782"/>
            <a:ext cx="270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23  Haploid (1n)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352212" y="2639098"/>
            <a:ext cx="1926773" cy="900259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 rot="16200000">
            <a:off x="1167889" y="2406304"/>
            <a:ext cx="82733" cy="1055831"/>
            <a:chOff x="6699682" y="2179517"/>
            <a:chExt cx="226804" cy="2894442"/>
          </a:xfrm>
        </p:grpSpPr>
        <p:cxnSp>
          <p:nvCxnSpPr>
            <p:cNvPr id="11" name="Straight Connector 10"/>
            <p:cNvCxnSpPr>
              <a:endCxn id="15" idx="0"/>
            </p:cNvCxnSpPr>
            <p:nvPr/>
          </p:nvCxnSpPr>
          <p:spPr>
            <a:xfrm flipH="1">
              <a:off x="6813084" y="2179517"/>
              <a:ext cx="113402" cy="1003280"/>
            </a:xfrm>
            <a:prstGeom prst="line">
              <a:avLst/>
            </a:prstGeom>
            <a:ln w="76200" cap="rnd" cmpd="sng">
              <a:solidFill>
                <a:srgbClr val="C10EFF"/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5400000" flipV="1">
              <a:off x="6309373" y="4562691"/>
              <a:ext cx="1014979" cy="7558"/>
            </a:xfrm>
            <a:prstGeom prst="line">
              <a:avLst/>
            </a:prstGeom>
            <a:ln w="76200" cap="rnd" cmpd="sng">
              <a:solidFill>
                <a:srgbClr val="0BFF0B"/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6820642" y="3481572"/>
              <a:ext cx="0" cy="436695"/>
            </a:xfrm>
            <a:prstGeom prst="line">
              <a:avLst/>
            </a:prstGeom>
            <a:ln w="76200" cap="sq" cmpd="sng">
              <a:solidFill>
                <a:srgbClr val="C10EFF"/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Oval 14"/>
            <p:cNvSpPr/>
            <p:nvPr/>
          </p:nvSpPr>
          <p:spPr>
            <a:xfrm>
              <a:off x="6699682" y="3182797"/>
              <a:ext cx="226804" cy="225556"/>
            </a:xfrm>
            <a:prstGeom prst="ellipse">
              <a:avLst/>
            </a:prstGeom>
            <a:solidFill>
              <a:srgbClr val="C10EFF"/>
            </a:solidFill>
            <a:ln w="76200" cmpd="sng">
              <a:solidFill>
                <a:srgbClr val="C10E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" name="Group 15"/>
          <p:cNvGrpSpPr/>
          <p:nvPr/>
        </p:nvGrpSpPr>
        <p:grpSpPr>
          <a:xfrm rot="16200000" flipV="1">
            <a:off x="1389960" y="2902317"/>
            <a:ext cx="125306" cy="667590"/>
            <a:chOff x="6622883" y="2351857"/>
            <a:chExt cx="343512" cy="1830124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728723" y="2351857"/>
              <a:ext cx="237672" cy="822864"/>
            </a:xfrm>
            <a:prstGeom prst="line">
              <a:avLst/>
            </a:prstGeom>
            <a:ln w="76200" cap="rnd" cmpd="sng">
              <a:solidFill>
                <a:srgbClr val="0BFF0B"/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stCxn id="19" idx="4"/>
            </p:cNvCxnSpPr>
            <p:nvPr/>
          </p:nvCxnSpPr>
          <p:spPr>
            <a:xfrm>
              <a:off x="6736285" y="3418917"/>
              <a:ext cx="113402" cy="763064"/>
            </a:xfrm>
            <a:prstGeom prst="line">
              <a:avLst/>
            </a:prstGeom>
            <a:ln w="76200" cap="rnd" cmpd="sng">
              <a:solidFill>
                <a:srgbClr val="0BFF0B"/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Oval 18"/>
            <p:cNvSpPr/>
            <p:nvPr/>
          </p:nvSpPr>
          <p:spPr>
            <a:xfrm>
              <a:off x="6622883" y="3193361"/>
              <a:ext cx="226804" cy="225556"/>
            </a:xfrm>
            <a:prstGeom prst="ellipse">
              <a:avLst/>
            </a:prstGeom>
            <a:solidFill>
              <a:srgbClr val="0BFF0B"/>
            </a:solidFill>
            <a:ln w="76200" cmpd="sng">
              <a:solidFill>
                <a:srgbClr val="0BFF0B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Oval 19"/>
          <p:cNvSpPr/>
          <p:nvPr/>
        </p:nvSpPr>
        <p:spPr>
          <a:xfrm>
            <a:off x="82290" y="2219183"/>
            <a:ext cx="2441286" cy="1921929"/>
          </a:xfrm>
          <a:prstGeom prst="ellipse">
            <a:avLst/>
          </a:prstGeom>
          <a:noFill/>
          <a:ln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6633865" y="2545569"/>
            <a:ext cx="1926773" cy="900259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" name="Group 22"/>
          <p:cNvGrpSpPr/>
          <p:nvPr/>
        </p:nvGrpSpPr>
        <p:grpSpPr>
          <a:xfrm rot="16200000">
            <a:off x="7464663" y="2297653"/>
            <a:ext cx="82733" cy="1086073"/>
            <a:chOff x="6699682" y="2179517"/>
            <a:chExt cx="226804" cy="2977348"/>
          </a:xfrm>
        </p:grpSpPr>
        <p:cxnSp>
          <p:nvCxnSpPr>
            <p:cNvPr id="24" name="Straight Connector 23"/>
            <p:cNvCxnSpPr>
              <a:endCxn id="28" idx="0"/>
            </p:cNvCxnSpPr>
            <p:nvPr/>
          </p:nvCxnSpPr>
          <p:spPr>
            <a:xfrm flipH="1">
              <a:off x="6813084" y="2179517"/>
              <a:ext cx="113402" cy="1003280"/>
            </a:xfrm>
            <a:prstGeom prst="line">
              <a:avLst/>
            </a:prstGeom>
            <a:ln w="76200" cap="rnd" cmpd="sng">
              <a:solidFill>
                <a:srgbClr val="FF0000"/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6820642" y="4720170"/>
              <a:ext cx="0" cy="436695"/>
            </a:xfrm>
            <a:prstGeom prst="line">
              <a:avLst/>
            </a:prstGeom>
            <a:ln w="76200" cap="rnd" cmpd="sng">
              <a:solidFill>
                <a:srgbClr val="FFFF00"/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6820642" y="4123164"/>
              <a:ext cx="0" cy="436695"/>
            </a:xfrm>
            <a:prstGeom prst="line">
              <a:avLst/>
            </a:prstGeom>
            <a:ln w="76200" cap="sq" cmpd="sng">
              <a:solidFill>
                <a:srgbClr val="FF0000"/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6820642" y="3481572"/>
              <a:ext cx="0" cy="436695"/>
            </a:xfrm>
            <a:prstGeom prst="line">
              <a:avLst/>
            </a:prstGeom>
            <a:ln w="76200" cap="sq" cmpd="sng">
              <a:solidFill>
                <a:srgbClr val="FF0000"/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Oval 27"/>
            <p:cNvSpPr/>
            <p:nvPr/>
          </p:nvSpPr>
          <p:spPr>
            <a:xfrm>
              <a:off x="6699682" y="3182797"/>
              <a:ext cx="226804" cy="225556"/>
            </a:xfrm>
            <a:prstGeom prst="ellipse">
              <a:avLst/>
            </a:prstGeom>
            <a:solidFill>
              <a:srgbClr val="C10EFF"/>
            </a:solidFill>
            <a:ln w="7620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" name="Group 28"/>
          <p:cNvGrpSpPr/>
          <p:nvPr/>
        </p:nvGrpSpPr>
        <p:grpSpPr>
          <a:xfrm rot="16200000" flipV="1">
            <a:off x="7671613" y="2808788"/>
            <a:ext cx="125306" cy="667590"/>
            <a:chOff x="6622883" y="2351857"/>
            <a:chExt cx="343512" cy="1830124"/>
          </a:xfrm>
        </p:grpSpPr>
        <p:cxnSp>
          <p:nvCxnSpPr>
            <p:cNvPr id="30" name="Straight Connector 29"/>
            <p:cNvCxnSpPr/>
            <p:nvPr/>
          </p:nvCxnSpPr>
          <p:spPr>
            <a:xfrm flipH="1">
              <a:off x="6728723" y="2351857"/>
              <a:ext cx="237672" cy="822864"/>
            </a:xfrm>
            <a:prstGeom prst="line">
              <a:avLst/>
            </a:prstGeom>
            <a:ln w="76200" cap="rnd" cmpd="sng">
              <a:solidFill>
                <a:srgbClr val="FFF33C"/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>
              <a:stCxn id="32" idx="4"/>
            </p:cNvCxnSpPr>
            <p:nvPr/>
          </p:nvCxnSpPr>
          <p:spPr>
            <a:xfrm>
              <a:off x="6736285" y="3418917"/>
              <a:ext cx="113402" cy="763064"/>
            </a:xfrm>
            <a:prstGeom prst="line">
              <a:avLst/>
            </a:prstGeom>
            <a:ln w="76200" cap="rnd" cmpd="sng">
              <a:solidFill>
                <a:srgbClr val="FFF33C"/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Oval 31"/>
            <p:cNvSpPr/>
            <p:nvPr/>
          </p:nvSpPr>
          <p:spPr>
            <a:xfrm>
              <a:off x="6622883" y="3193361"/>
              <a:ext cx="226804" cy="225556"/>
            </a:xfrm>
            <a:prstGeom prst="ellipse">
              <a:avLst/>
            </a:prstGeom>
            <a:solidFill>
              <a:srgbClr val="FFFF00"/>
            </a:solidFill>
            <a:ln w="76200" cmpd="sng">
              <a:solidFill>
                <a:srgbClr val="FFF33C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Oval 32"/>
          <p:cNvSpPr/>
          <p:nvPr/>
        </p:nvSpPr>
        <p:spPr>
          <a:xfrm>
            <a:off x="6363943" y="2125654"/>
            <a:ext cx="2441286" cy="1921929"/>
          </a:xfrm>
          <a:prstGeom prst="ellipse">
            <a:avLst/>
          </a:prstGeom>
          <a:noFill/>
          <a:ln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2278985" y="3884102"/>
            <a:ext cx="1031854" cy="25701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H="1">
            <a:off x="5752125" y="3823629"/>
            <a:ext cx="961262" cy="317483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Oval 37"/>
          <p:cNvSpPr/>
          <p:nvPr/>
        </p:nvSpPr>
        <p:spPr>
          <a:xfrm>
            <a:off x="3556800" y="4451453"/>
            <a:ext cx="1926773" cy="116405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9" name="Group 38"/>
          <p:cNvGrpSpPr/>
          <p:nvPr/>
        </p:nvGrpSpPr>
        <p:grpSpPr>
          <a:xfrm rot="16200000">
            <a:off x="4335959" y="4280055"/>
            <a:ext cx="82733" cy="1086073"/>
            <a:chOff x="6699682" y="2179517"/>
            <a:chExt cx="226804" cy="2977348"/>
          </a:xfrm>
        </p:grpSpPr>
        <p:cxnSp>
          <p:nvCxnSpPr>
            <p:cNvPr id="40" name="Straight Connector 39"/>
            <p:cNvCxnSpPr>
              <a:endCxn id="44" idx="0"/>
            </p:cNvCxnSpPr>
            <p:nvPr/>
          </p:nvCxnSpPr>
          <p:spPr>
            <a:xfrm flipH="1">
              <a:off x="6813084" y="2179517"/>
              <a:ext cx="113402" cy="1003280"/>
            </a:xfrm>
            <a:prstGeom prst="line">
              <a:avLst/>
            </a:prstGeom>
            <a:ln w="76200" cap="rnd" cmpd="sng">
              <a:solidFill>
                <a:srgbClr val="FF0000"/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6820642" y="4720170"/>
              <a:ext cx="0" cy="436695"/>
            </a:xfrm>
            <a:prstGeom prst="line">
              <a:avLst/>
            </a:prstGeom>
            <a:ln w="76200" cap="rnd" cmpd="sng">
              <a:solidFill>
                <a:srgbClr val="FFFF00"/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6260982" y="4033670"/>
              <a:ext cx="1111759" cy="7558"/>
            </a:xfrm>
            <a:prstGeom prst="line">
              <a:avLst/>
            </a:prstGeom>
            <a:ln w="76200" cap="sq" cmpd="sng">
              <a:solidFill>
                <a:srgbClr val="FF0000"/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l 43"/>
            <p:cNvSpPr/>
            <p:nvPr/>
          </p:nvSpPr>
          <p:spPr>
            <a:xfrm>
              <a:off x="6699682" y="3182797"/>
              <a:ext cx="226804" cy="225556"/>
            </a:xfrm>
            <a:prstGeom prst="ellipse">
              <a:avLst/>
            </a:prstGeom>
            <a:solidFill>
              <a:srgbClr val="C10EFF"/>
            </a:solidFill>
            <a:ln w="7620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5" name="Group 44"/>
          <p:cNvGrpSpPr/>
          <p:nvPr/>
        </p:nvGrpSpPr>
        <p:grpSpPr>
          <a:xfrm rot="16200000" flipV="1">
            <a:off x="4618509" y="4851662"/>
            <a:ext cx="125306" cy="667590"/>
            <a:chOff x="6622883" y="2351857"/>
            <a:chExt cx="343512" cy="1830124"/>
          </a:xfrm>
        </p:grpSpPr>
        <p:cxnSp>
          <p:nvCxnSpPr>
            <p:cNvPr id="46" name="Straight Connector 45"/>
            <p:cNvCxnSpPr/>
            <p:nvPr/>
          </p:nvCxnSpPr>
          <p:spPr>
            <a:xfrm flipH="1">
              <a:off x="6728723" y="2351857"/>
              <a:ext cx="237672" cy="822864"/>
            </a:xfrm>
            <a:prstGeom prst="line">
              <a:avLst/>
            </a:prstGeom>
            <a:ln w="76200" cap="rnd" cmpd="sng">
              <a:solidFill>
                <a:srgbClr val="FFF33C"/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>
              <a:stCxn id="48" idx="4"/>
            </p:cNvCxnSpPr>
            <p:nvPr/>
          </p:nvCxnSpPr>
          <p:spPr>
            <a:xfrm>
              <a:off x="6736285" y="3418917"/>
              <a:ext cx="113402" cy="763064"/>
            </a:xfrm>
            <a:prstGeom prst="line">
              <a:avLst/>
            </a:prstGeom>
            <a:ln w="76200" cap="rnd" cmpd="sng">
              <a:solidFill>
                <a:srgbClr val="FFF33C"/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Oval 47"/>
            <p:cNvSpPr/>
            <p:nvPr/>
          </p:nvSpPr>
          <p:spPr>
            <a:xfrm>
              <a:off x="6622883" y="3193361"/>
              <a:ext cx="226804" cy="225556"/>
            </a:xfrm>
            <a:prstGeom prst="ellipse">
              <a:avLst/>
            </a:prstGeom>
            <a:solidFill>
              <a:srgbClr val="FFFF00"/>
            </a:solidFill>
            <a:ln w="76200" cmpd="sng">
              <a:solidFill>
                <a:srgbClr val="FFF33C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9" name="Oval 48"/>
          <p:cNvSpPr/>
          <p:nvPr/>
        </p:nvSpPr>
        <p:spPr>
          <a:xfrm>
            <a:off x="3310839" y="4092938"/>
            <a:ext cx="2441286" cy="1921929"/>
          </a:xfrm>
          <a:prstGeom prst="ellipse">
            <a:avLst/>
          </a:prstGeom>
          <a:noFill/>
          <a:ln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0" name="Group 49"/>
          <p:cNvGrpSpPr/>
          <p:nvPr/>
        </p:nvGrpSpPr>
        <p:grpSpPr>
          <a:xfrm rot="5400000" flipV="1">
            <a:off x="4343482" y="4418594"/>
            <a:ext cx="82733" cy="1086072"/>
            <a:chOff x="6699682" y="2179517"/>
            <a:chExt cx="226804" cy="2977346"/>
          </a:xfrm>
        </p:grpSpPr>
        <p:cxnSp>
          <p:nvCxnSpPr>
            <p:cNvPr id="51" name="Straight Connector 50"/>
            <p:cNvCxnSpPr>
              <a:endCxn id="55" idx="0"/>
            </p:cNvCxnSpPr>
            <p:nvPr/>
          </p:nvCxnSpPr>
          <p:spPr>
            <a:xfrm flipH="1">
              <a:off x="6813084" y="2179517"/>
              <a:ext cx="113402" cy="1003280"/>
            </a:xfrm>
            <a:prstGeom prst="line">
              <a:avLst/>
            </a:prstGeom>
            <a:ln w="76200" cap="rnd" cmpd="sng">
              <a:solidFill>
                <a:srgbClr val="C10EFF"/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 flipV="1">
              <a:off x="6187258" y="4523477"/>
              <a:ext cx="1259216" cy="7555"/>
            </a:xfrm>
            <a:prstGeom prst="line">
              <a:avLst/>
            </a:prstGeom>
            <a:ln w="76200" cap="rnd" cmpd="sng">
              <a:solidFill>
                <a:srgbClr val="0BFF0B"/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820642" y="3481572"/>
              <a:ext cx="0" cy="436695"/>
            </a:xfrm>
            <a:prstGeom prst="line">
              <a:avLst/>
            </a:prstGeom>
            <a:ln w="76200" cap="sq" cmpd="sng">
              <a:solidFill>
                <a:srgbClr val="C10EFF"/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Oval 54"/>
            <p:cNvSpPr/>
            <p:nvPr/>
          </p:nvSpPr>
          <p:spPr>
            <a:xfrm>
              <a:off x="6699682" y="3182797"/>
              <a:ext cx="226804" cy="225556"/>
            </a:xfrm>
            <a:prstGeom prst="ellipse">
              <a:avLst/>
            </a:prstGeom>
            <a:solidFill>
              <a:srgbClr val="C10EFF"/>
            </a:solidFill>
            <a:ln w="76200" cmpd="sng">
              <a:solidFill>
                <a:srgbClr val="C10E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6" name="Group 55"/>
          <p:cNvGrpSpPr/>
          <p:nvPr/>
        </p:nvGrpSpPr>
        <p:grpSpPr>
          <a:xfrm rot="5400000">
            <a:off x="4618509" y="5023088"/>
            <a:ext cx="125306" cy="667590"/>
            <a:chOff x="6622883" y="2351857"/>
            <a:chExt cx="343512" cy="1830124"/>
          </a:xfrm>
        </p:grpSpPr>
        <p:cxnSp>
          <p:nvCxnSpPr>
            <p:cNvPr id="57" name="Straight Connector 56"/>
            <p:cNvCxnSpPr/>
            <p:nvPr/>
          </p:nvCxnSpPr>
          <p:spPr>
            <a:xfrm flipH="1">
              <a:off x="6728723" y="2351857"/>
              <a:ext cx="237672" cy="822864"/>
            </a:xfrm>
            <a:prstGeom prst="line">
              <a:avLst/>
            </a:prstGeom>
            <a:ln w="76200" cap="rnd" cmpd="sng">
              <a:solidFill>
                <a:srgbClr val="0BFF0B"/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>
              <a:stCxn id="59" idx="4"/>
            </p:cNvCxnSpPr>
            <p:nvPr/>
          </p:nvCxnSpPr>
          <p:spPr>
            <a:xfrm>
              <a:off x="6736285" y="3418917"/>
              <a:ext cx="113402" cy="763064"/>
            </a:xfrm>
            <a:prstGeom prst="line">
              <a:avLst/>
            </a:prstGeom>
            <a:ln w="76200" cap="rnd" cmpd="sng">
              <a:solidFill>
                <a:srgbClr val="0BFF0B"/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Oval 58"/>
            <p:cNvSpPr/>
            <p:nvPr/>
          </p:nvSpPr>
          <p:spPr>
            <a:xfrm>
              <a:off x="6622883" y="3193361"/>
              <a:ext cx="226804" cy="225556"/>
            </a:xfrm>
            <a:prstGeom prst="ellipse">
              <a:avLst/>
            </a:prstGeom>
            <a:solidFill>
              <a:srgbClr val="0BFF0B"/>
            </a:solidFill>
            <a:ln w="76200" cmpd="sng">
              <a:solidFill>
                <a:srgbClr val="0BFF0B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2" name="TextBox 61"/>
          <p:cNvSpPr txBox="1"/>
          <p:nvPr/>
        </p:nvSpPr>
        <p:spPr>
          <a:xfrm>
            <a:off x="3991759" y="6059157"/>
            <a:ext cx="1280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2F2F2"/>
                </a:solidFill>
              </a:rPr>
              <a:t>Diploid (2n)</a:t>
            </a:r>
            <a:endParaRPr lang="en-US" dirty="0">
              <a:solidFill>
                <a:srgbClr val="F2F2F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08702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49" grpId="0" animBg="1"/>
      <p:bldP spid="6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2F2F2"/>
                </a:solidFill>
              </a:rPr>
              <a:t>Introduction</a:t>
            </a:r>
          </a:p>
          <a:p>
            <a:pPr lvl="1"/>
            <a:r>
              <a:rPr lang="en-US" dirty="0">
                <a:solidFill>
                  <a:srgbClr val="F2F2F2"/>
                </a:solidFill>
              </a:rPr>
              <a:t>Person identification </a:t>
            </a:r>
          </a:p>
          <a:p>
            <a:pPr lvl="1"/>
            <a:r>
              <a:rPr lang="en-US" dirty="0">
                <a:solidFill>
                  <a:srgbClr val="F2F2F2"/>
                </a:solidFill>
              </a:rPr>
              <a:t>Molecular understanding of heritability</a:t>
            </a:r>
          </a:p>
          <a:p>
            <a:endParaRPr lang="en-US" dirty="0">
              <a:solidFill>
                <a:srgbClr val="F2F2F2"/>
              </a:solidFill>
            </a:endParaRPr>
          </a:p>
          <a:p>
            <a:r>
              <a:rPr lang="en-US" dirty="0" err="1">
                <a:solidFill>
                  <a:srgbClr val="F2F2F2"/>
                </a:solidFill>
              </a:rPr>
              <a:t>M</a:t>
            </a:r>
            <a:r>
              <a:rPr lang="en-US" dirty="0" err="1" smtClean="0">
                <a:solidFill>
                  <a:srgbClr val="F2F2F2"/>
                </a:solidFill>
              </a:rPr>
              <a:t>inION</a:t>
            </a:r>
            <a:r>
              <a:rPr lang="en-US" dirty="0" smtClean="0">
                <a:solidFill>
                  <a:srgbClr val="F2F2F2"/>
                </a:solidFill>
              </a:rPr>
              <a:t> activation </a:t>
            </a:r>
          </a:p>
          <a:p>
            <a:endParaRPr lang="en-US" dirty="0">
              <a:solidFill>
                <a:srgbClr val="F2F2F2"/>
              </a:solidFill>
            </a:endParaRPr>
          </a:p>
          <a:p>
            <a:r>
              <a:rPr lang="en-US" dirty="0" smtClean="0">
                <a:solidFill>
                  <a:srgbClr val="F2F2F2"/>
                </a:solidFill>
              </a:rPr>
              <a:t>Discuss assignments </a:t>
            </a:r>
          </a:p>
          <a:p>
            <a:pPr lvl="1"/>
            <a:endParaRPr lang="en-US" dirty="0" smtClean="0">
              <a:solidFill>
                <a:srgbClr val="F2F2F2"/>
              </a:solidFill>
            </a:endParaRPr>
          </a:p>
          <a:p>
            <a:endParaRPr lang="en-US" dirty="0">
              <a:solidFill>
                <a:srgbClr val="F2F2F2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-114300" y="33698"/>
            <a:ext cx="9385300" cy="1177203"/>
          </a:xfrm>
          <a:prstGeom prst="rect">
            <a:avLst/>
          </a:prstGeom>
          <a:gradFill flip="none" rotWithShape="1">
            <a:gsLst>
              <a:gs pos="57000">
                <a:schemeClr val="tx1">
                  <a:lumMod val="75000"/>
                  <a:lumOff val="25000"/>
                  <a:alpha val="56000"/>
                </a:schemeClr>
              </a:gs>
              <a:gs pos="100000">
                <a:srgbClr val="4F806B">
                  <a:alpha val="56000"/>
                </a:srgbClr>
              </a:gs>
            </a:gsLst>
            <a:path path="shap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dirty="0" err="1" smtClean="0">
                <a:solidFill>
                  <a:srgbClr val="FFFFFF"/>
                </a:solidFill>
                <a:latin typeface="Copperplate Gothic Bold"/>
                <a:cs typeface="Copperplate Gothic Bold"/>
              </a:rPr>
              <a:t>Hackathon</a:t>
            </a:r>
            <a:r>
              <a:rPr lang="en-US" sz="5400" dirty="0" smtClean="0">
                <a:solidFill>
                  <a:srgbClr val="FFFFFF"/>
                </a:solidFill>
                <a:latin typeface="Copperplate Gothic Bold"/>
                <a:cs typeface="Copperplate Gothic Bold"/>
              </a:rPr>
              <a:t> # 2</a:t>
            </a:r>
            <a:endParaRPr lang="en-US" sz="5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57257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Rectangle 86"/>
          <p:cNvSpPr/>
          <p:nvPr/>
        </p:nvSpPr>
        <p:spPr>
          <a:xfrm>
            <a:off x="3502258" y="5786927"/>
            <a:ext cx="3785461" cy="141087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tangle 85"/>
          <p:cNvSpPr/>
          <p:nvPr/>
        </p:nvSpPr>
        <p:spPr>
          <a:xfrm>
            <a:off x="1355422" y="2514600"/>
            <a:ext cx="3785461" cy="141087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/>
          <p:cNvCxnSpPr>
            <a:endCxn id="9" idx="0"/>
          </p:cNvCxnSpPr>
          <p:nvPr/>
        </p:nvCxnSpPr>
        <p:spPr>
          <a:xfrm flipV="1">
            <a:off x="1846129" y="1807599"/>
            <a:ext cx="979743" cy="2"/>
          </a:xfrm>
          <a:prstGeom prst="line">
            <a:avLst/>
          </a:prstGeom>
          <a:ln w="177800" cap="rnd" cmpd="sng">
            <a:solidFill>
              <a:srgbClr val="FF0000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rot="16200000">
            <a:off x="4543531" y="1594376"/>
            <a:ext cx="0" cy="426450"/>
          </a:xfrm>
          <a:prstGeom prst="line">
            <a:avLst/>
          </a:prstGeom>
          <a:ln w="177800" cap="rnd" cmpd="sng">
            <a:solidFill>
              <a:srgbClr val="FFFF00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3117635" y="1800220"/>
            <a:ext cx="1085677" cy="7381"/>
          </a:xfrm>
          <a:prstGeom prst="line">
            <a:avLst/>
          </a:prstGeom>
          <a:ln w="177800" cap="sq" cmpd="sng">
            <a:solidFill>
              <a:srgbClr val="FF0000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 rot="16200000">
            <a:off x="2825263" y="1697467"/>
            <a:ext cx="221482" cy="220264"/>
          </a:xfrm>
          <a:prstGeom prst="ellipse">
            <a:avLst/>
          </a:prstGeom>
          <a:solidFill>
            <a:srgbClr val="FF0000"/>
          </a:solidFill>
          <a:ln w="7620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>
            <a:endCxn id="18" idx="0"/>
          </p:cNvCxnSpPr>
          <p:nvPr/>
        </p:nvCxnSpPr>
        <p:spPr>
          <a:xfrm flipV="1">
            <a:off x="1846129" y="2178477"/>
            <a:ext cx="999883" cy="20082"/>
          </a:xfrm>
          <a:prstGeom prst="line">
            <a:avLst/>
          </a:prstGeom>
          <a:ln w="177800" cap="rnd" cmpd="sng">
            <a:solidFill>
              <a:srgbClr val="C10EFF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3544090" y="2184831"/>
            <a:ext cx="1229674" cy="7378"/>
          </a:xfrm>
          <a:prstGeom prst="line">
            <a:avLst/>
          </a:prstGeom>
          <a:ln w="177800" cap="rnd" cmpd="sng">
            <a:solidFill>
              <a:srgbClr val="0BFF0B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rot="5400000" flipV="1">
            <a:off x="3351002" y="1972633"/>
            <a:ext cx="0" cy="426450"/>
          </a:xfrm>
          <a:prstGeom prst="line">
            <a:avLst/>
          </a:prstGeom>
          <a:ln w="177800" cap="sq" cmpd="sng">
            <a:solidFill>
              <a:srgbClr val="C10EFF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/>
        </p:nvSpPr>
        <p:spPr>
          <a:xfrm rot="5400000" flipV="1">
            <a:off x="2845403" y="2068345"/>
            <a:ext cx="221482" cy="220264"/>
          </a:xfrm>
          <a:prstGeom prst="ellipse">
            <a:avLst/>
          </a:prstGeom>
          <a:solidFill>
            <a:srgbClr val="C10EFF"/>
          </a:solidFill>
          <a:ln w="76200" cmpd="sng">
            <a:solidFill>
              <a:srgbClr val="C10E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Connector 25"/>
          <p:cNvCxnSpPr>
            <a:endCxn id="29" idx="0"/>
          </p:cNvCxnSpPr>
          <p:nvPr/>
        </p:nvCxnSpPr>
        <p:spPr>
          <a:xfrm flipV="1">
            <a:off x="3502258" y="771409"/>
            <a:ext cx="979743" cy="2"/>
          </a:xfrm>
          <a:prstGeom prst="line">
            <a:avLst/>
          </a:prstGeom>
          <a:ln w="177800" cap="rnd" cmpd="sng">
            <a:solidFill>
              <a:srgbClr val="FF0000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rot="16200000">
            <a:off x="6199660" y="558186"/>
            <a:ext cx="0" cy="426450"/>
          </a:xfrm>
          <a:prstGeom prst="line">
            <a:avLst/>
          </a:prstGeom>
          <a:ln w="177800" cap="rnd" cmpd="sng">
            <a:solidFill>
              <a:srgbClr val="FFFF00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4773764" y="764030"/>
            <a:ext cx="1085677" cy="7381"/>
          </a:xfrm>
          <a:prstGeom prst="line">
            <a:avLst/>
          </a:prstGeom>
          <a:ln w="177800" cap="sq" cmpd="sng">
            <a:solidFill>
              <a:srgbClr val="FF0000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Oval 28"/>
          <p:cNvSpPr/>
          <p:nvPr/>
        </p:nvSpPr>
        <p:spPr>
          <a:xfrm rot="16200000">
            <a:off x="4481392" y="661277"/>
            <a:ext cx="221482" cy="220264"/>
          </a:xfrm>
          <a:prstGeom prst="ellipse">
            <a:avLst/>
          </a:prstGeom>
          <a:solidFill>
            <a:srgbClr val="FF0000"/>
          </a:solidFill>
          <a:ln w="7620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0" name="Straight Connector 29"/>
          <p:cNvCxnSpPr>
            <a:endCxn id="33" idx="0"/>
          </p:cNvCxnSpPr>
          <p:nvPr/>
        </p:nvCxnSpPr>
        <p:spPr>
          <a:xfrm flipV="1">
            <a:off x="38374" y="753989"/>
            <a:ext cx="999883" cy="20082"/>
          </a:xfrm>
          <a:prstGeom prst="line">
            <a:avLst/>
          </a:prstGeom>
          <a:ln w="177800" cap="rnd" cmpd="sng">
            <a:solidFill>
              <a:srgbClr val="C10EFF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1736335" y="753993"/>
            <a:ext cx="1229674" cy="7378"/>
          </a:xfrm>
          <a:prstGeom prst="line">
            <a:avLst/>
          </a:prstGeom>
          <a:ln w="165100" cap="rnd" cmpd="sng">
            <a:solidFill>
              <a:srgbClr val="0BFF0B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rot="5400000" flipV="1">
            <a:off x="1543247" y="535445"/>
            <a:ext cx="0" cy="426450"/>
          </a:xfrm>
          <a:prstGeom prst="line">
            <a:avLst/>
          </a:prstGeom>
          <a:ln w="177800" cap="sq" cmpd="sng">
            <a:solidFill>
              <a:srgbClr val="C10EFF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Oval 32"/>
          <p:cNvSpPr/>
          <p:nvPr/>
        </p:nvSpPr>
        <p:spPr>
          <a:xfrm rot="5400000" flipV="1">
            <a:off x="1037648" y="643857"/>
            <a:ext cx="221482" cy="220264"/>
          </a:xfrm>
          <a:prstGeom prst="ellipse">
            <a:avLst/>
          </a:prstGeom>
          <a:solidFill>
            <a:srgbClr val="C10EFF"/>
          </a:solidFill>
          <a:ln w="76200" cmpd="sng">
            <a:solidFill>
              <a:srgbClr val="C10E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Connector 38"/>
          <p:cNvCxnSpPr>
            <a:endCxn id="42" idx="0"/>
          </p:cNvCxnSpPr>
          <p:nvPr/>
        </p:nvCxnSpPr>
        <p:spPr>
          <a:xfrm>
            <a:off x="1756472" y="3626911"/>
            <a:ext cx="1229675" cy="7383"/>
          </a:xfrm>
          <a:prstGeom prst="line">
            <a:avLst/>
          </a:prstGeom>
          <a:ln w="177800" cap="rnd" cmpd="sng">
            <a:solidFill>
              <a:srgbClr val="C10EFF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rot="5400000" flipV="1">
            <a:off x="3491137" y="3428450"/>
            <a:ext cx="0" cy="426450"/>
          </a:xfrm>
          <a:prstGeom prst="line">
            <a:avLst/>
          </a:prstGeom>
          <a:ln w="177800" cap="sq" cmpd="sng">
            <a:solidFill>
              <a:srgbClr val="C10EFF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Oval 41"/>
          <p:cNvSpPr/>
          <p:nvPr/>
        </p:nvSpPr>
        <p:spPr>
          <a:xfrm rot="5400000" flipV="1">
            <a:off x="2985538" y="3524162"/>
            <a:ext cx="221482" cy="220264"/>
          </a:xfrm>
          <a:prstGeom prst="ellipse">
            <a:avLst/>
          </a:prstGeom>
          <a:solidFill>
            <a:srgbClr val="C10EFF"/>
          </a:solidFill>
          <a:ln w="76200" cmpd="sng">
            <a:solidFill>
              <a:srgbClr val="C10E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>
            <a:off x="640575" y="118278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D9D9D9"/>
                </a:solidFill>
              </a:rPr>
              <a:t>Jessy</a:t>
            </a:r>
            <a:endParaRPr lang="en-US" dirty="0">
              <a:solidFill>
                <a:srgbClr val="D9D9D9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184082" y="128473"/>
            <a:ext cx="652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D9D9D9"/>
                </a:solidFill>
              </a:rPr>
              <a:t>Chris</a:t>
            </a:r>
            <a:endParaRPr lang="en-US" dirty="0">
              <a:solidFill>
                <a:srgbClr val="D9D9D9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361366" y="1233033"/>
            <a:ext cx="12721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D9D9D9"/>
                </a:solidFill>
              </a:rPr>
              <a:t>Son George</a:t>
            </a:r>
            <a:endParaRPr lang="en-US" dirty="0">
              <a:solidFill>
                <a:srgbClr val="D9D9D9"/>
              </a:solidFill>
            </a:endParaRPr>
          </a:p>
        </p:txBody>
      </p:sp>
      <p:cxnSp>
        <p:nvCxnSpPr>
          <p:cNvPr id="50" name="Straight Connector 49"/>
          <p:cNvCxnSpPr>
            <a:endCxn id="53" idx="0"/>
          </p:cNvCxnSpPr>
          <p:nvPr/>
        </p:nvCxnSpPr>
        <p:spPr>
          <a:xfrm flipV="1">
            <a:off x="5661258" y="3634290"/>
            <a:ext cx="979743" cy="2"/>
          </a:xfrm>
          <a:prstGeom prst="line">
            <a:avLst/>
          </a:prstGeom>
          <a:ln w="177800" cap="rnd" cmpd="sng">
            <a:solidFill>
              <a:srgbClr val="3366FF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rot="16200000">
            <a:off x="8333260" y="3421067"/>
            <a:ext cx="0" cy="426450"/>
          </a:xfrm>
          <a:prstGeom prst="line">
            <a:avLst/>
          </a:prstGeom>
          <a:ln w="177800" cap="rnd" cmpd="sng">
            <a:solidFill>
              <a:srgbClr val="3366FF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6932764" y="3626911"/>
            <a:ext cx="1085677" cy="7381"/>
          </a:xfrm>
          <a:prstGeom prst="line">
            <a:avLst/>
          </a:prstGeom>
          <a:ln w="177800" cap="sq" cmpd="sng">
            <a:solidFill>
              <a:srgbClr val="3366FF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Oval 52"/>
          <p:cNvSpPr/>
          <p:nvPr/>
        </p:nvSpPr>
        <p:spPr>
          <a:xfrm rot="16200000">
            <a:off x="6640392" y="3524158"/>
            <a:ext cx="221482" cy="220264"/>
          </a:xfrm>
          <a:prstGeom prst="ellipse">
            <a:avLst/>
          </a:prstGeom>
          <a:solidFill>
            <a:srgbClr val="3366FF"/>
          </a:solidFill>
          <a:ln w="76200" cmpd="sng">
            <a:solidFill>
              <a:srgbClr val="3366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5" name="Straight Arrow Connector 54"/>
          <p:cNvCxnSpPr/>
          <p:nvPr/>
        </p:nvCxnSpPr>
        <p:spPr>
          <a:xfrm>
            <a:off x="3239812" y="831353"/>
            <a:ext cx="0" cy="45892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>
            <a:off x="3277912" y="2630070"/>
            <a:ext cx="0" cy="45892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2347658" y="2603891"/>
            <a:ext cx="8921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meiosis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381262" y="2904324"/>
            <a:ext cx="9600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D9D9D9"/>
                </a:solidFill>
              </a:rPr>
              <a:t>Bethany </a:t>
            </a:r>
            <a:endParaRPr lang="en-US" dirty="0">
              <a:solidFill>
                <a:srgbClr val="D9D9D9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3096183" y="316736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D9D9D9"/>
                </a:solidFill>
              </a:rPr>
              <a:t>x</a:t>
            </a:r>
            <a:endParaRPr lang="en-US" dirty="0">
              <a:solidFill>
                <a:srgbClr val="D9D9D9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5115483" y="3335241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D9D9D9"/>
                </a:solidFill>
              </a:rPr>
              <a:t>x</a:t>
            </a:r>
            <a:endParaRPr lang="en-US" dirty="0">
              <a:solidFill>
                <a:srgbClr val="D9D9D9"/>
              </a:solidFill>
            </a:endParaRPr>
          </a:p>
        </p:txBody>
      </p:sp>
      <p:cxnSp>
        <p:nvCxnSpPr>
          <p:cNvPr id="62" name="Straight Connector 61"/>
          <p:cNvCxnSpPr>
            <a:endCxn id="65" idx="0"/>
          </p:cNvCxnSpPr>
          <p:nvPr/>
        </p:nvCxnSpPr>
        <p:spPr>
          <a:xfrm>
            <a:off x="4076271" y="5487933"/>
            <a:ext cx="1013972" cy="2"/>
          </a:xfrm>
          <a:prstGeom prst="line">
            <a:avLst/>
          </a:prstGeom>
          <a:ln w="177800" cap="rnd" cmpd="sng">
            <a:solidFill>
              <a:srgbClr val="C10EFF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rot="5400000" flipV="1">
            <a:off x="5595233" y="5282091"/>
            <a:ext cx="0" cy="426450"/>
          </a:xfrm>
          <a:prstGeom prst="line">
            <a:avLst/>
          </a:prstGeom>
          <a:ln w="177800" cap="sq" cmpd="sng">
            <a:solidFill>
              <a:srgbClr val="C10EFF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Oval 64"/>
          <p:cNvSpPr/>
          <p:nvPr/>
        </p:nvSpPr>
        <p:spPr>
          <a:xfrm rot="5400000" flipV="1">
            <a:off x="5089634" y="5377803"/>
            <a:ext cx="221482" cy="220264"/>
          </a:xfrm>
          <a:prstGeom prst="ellipse">
            <a:avLst/>
          </a:prstGeom>
          <a:solidFill>
            <a:srgbClr val="C10EFF"/>
          </a:solidFill>
          <a:ln w="76200" cmpd="sng">
            <a:solidFill>
              <a:srgbClr val="C10E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6" name="Straight Connector 65"/>
          <p:cNvCxnSpPr>
            <a:endCxn id="69" idx="0"/>
          </p:cNvCxnSpPr>
          <p:nvPr/>
        </p:nvCxnSpPr>
        <p:spPr>
          <a:xfrm flipV="1">
            <a:off x="4076271" y="5010650"/>
            <a:ext cx="979743" cy="2"/>
          </a:xfrm>
          <a:prstGeom prst="line">
            <a:avLst/>
          </a:prstGeom>
          <a:ln w="177800" cap="rnd" cmpd="sng">
            <a:solidFill>
              <a:srgbClr val="3366FF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 rot="16200000">
            <a:off x="6748273" y="4797427"/>
            <a:ext cx="0" cy="426450"/>
          </a:xfrm>
          <a:prstGeom prst="line">
            <a:avLst/>
          </a:prstGeom>
          <a:ln w="177800" cap="rnd" cmpd="sng">
            <a:solidFill>
              <a:srgbClr val="3366FF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5347777" y="5003271"/>
            <a:ext cx="1085677" cy="7381"/>
          </a:xfrm>
          <a:prstGeom prst="line">
            <a:avLst/>
          </a:prstGeom>
          <a:ln w="177800" cap="sq" cmpd="sng">
            <a:solidFill>
              <a:srgbClr val="3366FF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Oval 68"/>
          <p:cNvSpPr/>
          <p:nvPr/>
        </p:nvSpPr>
        <p:spPr>
          <a:xfrm rot="16200000">
            <a:off x="5055405" y="4900518"/>
            <a:ext cx="221482" cy="220264"/>
          </a:xfrm>
          <a:prstGeom prst="ellipse">
            <a:avLst/>
          </a:prstGeom>
          <a:solidFill>
            <a:srgbClr val="3366FF"/>
          </a:solidFill>
          <a:ln w="76200" cmpd="sng">
            <a:solidFill>
              <a:srgbClr val="3366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TextBox 70"/>
          <p:cNvSpPr txBox="1"/>
          <p:nvPr/>
        </p:nvSpPr>
        <p:spPr>
          <a:xfrm>
            <a:off x="4837459" y="4301604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D9D9D9"/>
                </a:solidFill>
              </a:rPr>
              <a:t>Missy</a:t>
            </a:r>
            <a:endParaRPr lang="en-US" dirty="0">
              <a:solidFill>
                <a:srgbClr val="D9D9D9"/>
              </a:solidFill>
            </a:endParaRPr>
          </a:p>
        </p:txBody>
      </p:sp>
      <p:cxnSp>
        <p:nvCxnSpPr>
          <p:cNvPr id="72" name="Straight Arrow Connector 71"/>
          <p:cNvCxnSpPr/>
          <p:nvPr/>
        </p:nvCxnSpPr>
        <p:spPr>
          <a:xfrm>
            <a:off x="5265989" y="3836570"/>
            <a:ext cx="0" cy="45892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 rot="5400000" flipV="1">
            <a:off x="5704087" y="6291741"/>
            <a:ext cx="0" cy="426450"/>
          </a:xfrm>
          <a:prstGeom prst="line">
            <a:avLst/>
          </a:prstGeom>
          <a:ln w="177800" cap="sq" cmpd="sng">
            <a:solidFill>
              <a:srgbClr val="C10EFF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 rot="16200000">
            <a:off x="6854226" y="6291210"/>
            <a:ext cx="0" cy="426450"/>
          </a:xfrm>
          <a:prstGeom prst="line">
            <a:avLst/>
          </a:prstGeom>
          <a:ln w="177800" cap="rnd" cmpd="sng">
            <a:solidFill>
              <a:srgbClr val="FFFF00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 flipV="1">
            <a:off x="5897175" y="6503933"/>
            <a:ext cx="743826" cy="0"/>
          </a:xfrm>
          <a:prstGeom prst="line">
            <a:avLst/>
          </a:prstGeom>
          <a:ln w="177800" cap="sq" cmpd="sng">
            <a:solidFill>
              <a:srgbClr val="0BFF0B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>
            <a:off x="5304089" y="5813106"/>
            <a:ext cx="0" cy="45892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/>
        </p:nvSpPr>
        <p:spPr>
          <a:xfrm>
            <a:off x="4373835" y="5786927"/>
            <a:ext cx="8921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meiosis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7316536" y="6106926"/>
            <a:ext cx="36420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D9D9D9"/>
                </a:solidFill>
              </a:rPr>
              <a:t>x</a:t>
            </a:r>
            <a:endParaRPr lang="en-US" sz="3200" dirty="0">
              <a:solidFill>
                <a:srgbClr val="D9D9D9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8145435" y="6106926"/>
            <a:ext cx="37482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2F2F2"/>
                </a:solidFill>
              </a:rPr>
              <a:t>?</a:t>
            </a:r>
            <a:endParaRPr lang="en-US" sz="3200" dirty="0">
              <a:solidFill>
                <a:srgbClr val="F2F2F2"/>
              </a:solidFill>
            </a:endParaRPr>
          </a:p>
        </p:txBody>
      </p:sp>
      <p:cxnSp>
        <p:nvCxnSpPr>
          <p:cNvPr id="91" name="Straight Connector 90"/>
          <p:cNvCxnSpPr/>
          <p:nvPr/>
        </p:nvCxnSpPr>
        <p:spPr>
          <a:xfrm rot="16200000">
            <a:off x="4574360" y="3432736"/>
            <a:ext cx="0" cy="426450"/>
          </a:xfrm>
          <a:prstGeom prst="line">
            <a:avLst/>
          </a:prstGeom>
          <a:ln w="177800" cap="rnd" cmpd="sng">
            <a:solidFill>
              <a:srgbClr val="FFFF00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3767862" y="3646998"/>
            <a:ext cx="625944" cy="0"/>
          </a:xfrm>
          <a:prstGeom prst="line">
            <a:avLst/>
          </a:prstGeom>
          <a:ln w="177800" cap="sq" cmpd="sng">
            <a:solidFill>
              <a:srgbClr val="0BFF0B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 flipV="1">
            <a:off x="6546838" y="5494283"/>
            <a:ext cx="426450" cy="1532"/>
          </a:xfrm>
          <a:prstGeom prst="line">
            <a:avLst/>
          </a:prstGeom>
          <a:ln w="177800" cap="rnd" cmpd="sng">
            <a:solidFill>
              <a:srgbClr val="FFFF00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 flipV="1">
            <a:off x="5803012" y="5495313"/>
            <a:ext cx="743826" cy="0"/>
          </a:xfrm>
          <a:prstGeom prst="line">
            <a:avLst/>
          </a:prstGeom>
          <a:ln w="177800" cap="sq" cmpd="sng">
            <a:solidFill>
              <a:srgbClr val="0BFF0B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4076271" y="6504435"/>
            <a:ext cx="851329" cy="0"/>
          </a:xfrm>
          <a:prstGeom prst="line">
            <a:avLst/>
          </a:prstGeom>
          <a:ln w="177800" cap="rnd" cmpd="sng">
            <a:solidFill>
              <a:srgbClr val="3366FF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>
            <a:endCxn id="77" idx="0"/>
          </p:cNvCxnSpPr>
          <p:nvPr/>
        </p:nvCxnSpPr>
        <p:spPr>
          <a:xfrm flipV="1">
            <a:off x="4927600" y="6503935"/>
            <a:ext cx="271497" cy="0"/>
          </a:xfrm>
          <a:prstGeom prst="line">
            <a:avLst/>
          </a:prstGeom>
          <a:ln w="177800" cap="sq" cmpd="sng">
            <a:solidFill>
              <a:srgbClr val="C10EFF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7" name="Oval 76"/>
          <p:cNvSpPr/>
          <p:nvPr/>
        </p:nvSpPr>
        <p:spPr>
          <a:xfrm rot="5400000" flipV="1">
            <a:off x="5198488" y="6393803"/>
            <a:ext cx="221482" cy="220264"/>
          </a:xfrm>
          <a:prstGeom prst="ellipse">
            <a:avLst/>
          </a:prstGeom>
          <a:solidFill>
            <a:srgbClr val="C10EFF"/>
          </a:solidFill>
          <a:ln w="76200" cmpd="sng">
            <a:solidFill>
              <a:srgbClr val="C10E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4744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 animBg="1"/>
      <p:bldP spid="86" grpId="0" animBg="1"/>
      <p:bldP spid="9" grpId="0" animBg="1"/>
      <p:bldP spid="18" grpId="0" animBg="1"/>
      <p:bldP spid="42" grpId="0" animBg="1"/>
      <p:bldP spid="49" grpId="0"/>
      <p:bldP spid="53" grpId="0" animBg="1"/>
      <p:bldP spid="57" grpId="0"/>
      <p:bldP spid="58" grpId="0"/>
      <p:bldP spid="60" grpId="0"/>
      <p:bldP spid="65" grpId="0" animBg="1"/>
      <p:bldP spid="69" grpId="0" animBg="1"/>
      <p:bldP spid="71" grpId="0"/>
      <p:bldP spid="84" grpId="0"/>
      <p:bldP spid="85" grpId="0"/>
      <p:bldP spid="7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r="7968"/>
          <a:stretch/>
        </p:blipFill>
        <p:spPr>
          <a:xfrm>
            <a:off x="3809999" y="3352632"/>
            <a:ext cx="3149601" cy="33678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Next generation inherits blocks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5000" y="1417638"/>
            <a:ext cx="8229600" cy="1274762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Blocks get smaller every generation</a:t>
            </a:r>
          </a:p>
          <a:p>
            <a:pPr lvl="1"/>
            <a:r>
              <a:rPr lang="en-US" dirty="0" smtClean="0">
                <a:solidFill>
                  <a:srgbClr val="FFFFFF"/>
                </a:solidFill>
              </a:rPr>
              <a:t>Infer IBD </a:t>
            </a:r>
          </a:p>
          <a:p>
            <a:pPr lvl="1"/>
            <a:endParaRPr lang="en-US" dirty="0" smtClean="0">
              <a:solidFill>
                <a:srgbClr val="FFFFFF"/>
              </a:solidFill>
            </a:endParaRPr>
          </a:p>
          <a:p>
            <a:endParaRPr lang="en-US" dirty="0">
              <a:solidFill>
                <a:srgbClr val="FFFFFF"/>
              </a:solidFill>
            </a:endParaRPr>
          </a:p>
          <a:p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l="29400" t="22801" r="29400" b="4400"/>
          <a:stretch/>
        </p:blipFill>
        <p:spPr>
          <a:xfrm>
            <a:off x="8066733" y="4143282"/>
            <a:ext cx="988367" cy="1746435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H="1">
            <a:off x="3359150" y="4951984"/>
            <a:ext cx="469900" cy="0"/>
          </a:xfrm>
          <a:prstGeom prst="straightConnector1">
            <a:avLst/>
          </a:prstGeom>
          <a:ln>
            <a:solidFill>
              <a:srgbClr val="D9D9D9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8234491" y="2946905"/>
            <a:ext cx="541209" cy="1015663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rgbClr val="F2F2F2"/>
                </a:solidFill>
              </a:rPr>
              <a:t>?</a:t>
            </a:r>
            <a:endParaRPr lang="en-US" sz="6000" dirty="0">
              <a:solidFill>
                <a:srgbClr val="F2F2F2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7057555" y="4990762"/>
            <a:ext cx="876300" cy="0"/>
          </a:xfrm>
          <a:prstGeom prst="straightConnector1">
            <a:avLst/>
          </a:prstGeom>
          <a:ln>
            <a:solidFill>
              <a:srgbClr val="D9D9D9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3937000" y="4978231"/>
            <a:ext cx="266700" cy="0"/>
          </a:xfrm>
          <a:prstGeom prst="line">
            <a:avLst/>
          </a:prstGeom>
          <a:ln w="762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4203700" y="4241800"/>
            <a:ext cx="0" cy="736431"/>
          </a:xfrm>
          <a:prstGeom prst="line">
            <a:avLst/>
          </a:prstGeom>
          <a:ln w="762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4203700" y="4394031"/>
            <a:ext cx="381000" cy="0"/>
          </a:xfrm>
          <a:prstGeom prst="line">
            <a:avLst/>
          </a:prstGeom>
          <a:ln w="762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4597400" y="3683000"/>
            <a:ext cx="0" cy="736431"/>
          </a:xfrm>
          <a:prstGeom prst="line">
            <a:avLst/>
          </a:prstGeom>
          <a:ln w="762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4597400" y="4216231"/>
            <a:ext cx="495300" cy="0"/>
          </a:xfrm>
          <a:prstGeom prst="line">
            <a:avLst/>
          </a:prstGeom>
          <a:ln w="762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5092700" y="4127500"/>
            <a:ext cx="0" cy="889000"/>
          </a:xfrm>
          <a:prstGeom prst="line">
            <a:avLst/>
          </a:prstGeom>
          <a:ln w="762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5092700" y="4864100"/>
            <a:ext cx="558800" cy="0"/>
          </a:xfrm>
          <a:prstGeom prst="line">
            <a:avLst/>
          </a:prstGeom>
          <a:ln w="762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5651500" y="4775200"/>
            <a:ext cx="0" cy="1016000"/>
          </a:xfrm>
          <a:prstGeom prst="line">
            <a:avLst/>
          </a:prstGeom>
          <a:ln w="762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6248400" y="4000500"/>
            <a:ext cx="0" cy="1016000"/>
          </a:xfrm>
          <a:prstGeom prst="line">
            <a:avLst/>
          </a:prstGeom>
          <a:ln w="762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5689600" y="5016500"/>
            <a:ext cx="558800" cy="0"/>
          </a:xfrm>
          <a:prstGeom prst="line">
            <a:avLst/>
          </a:prstGeom>
          <a:ln w="762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6248400" y="4813131"/>
            <a:ext cx="558800" cy="0"/>
          </a:xfrm>
          <a:prstGeom prst="line">
            <a:avLst/>
          </a:prstGeom>
          <a:ln w="762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6794500" y="4686131"/>
            <a:ext cx="0" cy="1016000"/>
          </a:xfrm>
          <a:prstGeom prst="line">
            <a:avLst/>
          </a:prstGeom>
          <a:ln w="762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5651500" y="5702131"/>
            <a:ext cx="609600" cy="0"/>
          </a:xfrm>
          <a:prstGeom prst="line">
            <a:avLst/>
          </a:prstGeom>
          <a:ln w="76200" cmpd="sng">
            <a:solidFill>
              <a:srgbClr val="3366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6235700" y="5702131"/>
            <a:ext cx="25400" cy="1018391"/>
          </a:xfrm>
          <a:prstGeom prst="line">
            <a:avLst/>
          </a:prstGeom>
          <a:ln w="76200" cmpd="sng">
            <a:solidFill>
              <a:srgbClr val="3366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6299200" y="6290407"/>
            <a:ext cx="558800" cy="0"/>
          </a:xfrm>
          <a:prstGeom prst="line">
            <a:avLst/>
          </a:prstGeom>
          <a:ln w="76200" cmpd="sng">
            <a:solidFill>
              <a:srgbClr val="3366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6807200" y="6082992"/>
            <a:ext cx="25400" cy="868322"/>
          </a:xfrm>
          <a:prstGeom prst="line">
            <a:avLst/>
          </a:prstGeom>
          <a:ln w="76200" cmpd="sng">
            <a:solidFill>
              <a:srgbClr val="3366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6656370" y="2952402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D9D9D9"/>
                </a:solidFill>
              </a:rPr>
              <a:t>1</a:t>
            </a:r>
            <a:endParaRPr lang="en-US" dirty="0">
              <a:solidFill>
                <a:srgbClr val="D9D9D9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110270" y="2952402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D9D9D9"/>
                </a:solidFill>
              </a:rPr>
              <a:t>2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5538770" y="2952402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D9D9D9"/>
                </a:solidFill>
              </a:rPr>
              <a:t>3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4979970" y="2952402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D9D9D9"/>
                </a:solidFill>
              </a:rPr>
              <a:t>4</a:t>
            </a:r>
            <a:endParaRPr lang="en-US" dirty="0">
              <a:solidFill>
                <a:srgbClr val="D9D9D9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4433870" y="2952402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D9D9D9"/>
                </a:solidFill>
              </a:rPr>
              <a:t>5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3862370" y="2952402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D9D9D9"/>
                </a:solidFill>
              </a:rPr>
              <a:t>6</a:t>
            </a:r>
            <a:endParaRPr lang="en-US" dirty="0">
              <a:solidFill>
                <a:srgbClr val="D9D9D9"/>
              </a:solidFill>
            </a:endParaRPr>
          </a:p>
        </p:txBody>
      </p:sp>
      <p:pic>
        <p:nvPicPr>
          <p:cNvPr id="72" name="Picture 71"/>
          <p:cNvPicPr>
            <a:picLocks noChangeAspect="1"/>
          </p:cNvPicPr>
          <p:nvPr/>
        </p:nvPicPr>
        <p:blipFill rotWithShape="1">
          <a:blip r:embed="rId4"/>
          <a:srcRect l="29400" t="22801" r="29400" b="4400"/>
          <a:stretch/>
        </p:blipFill>
        <p:spPr>
          <a:xfrm>
            <a:off x="8066733" y="6082992"/>
            <a:ext cx="988367" cy="1746435"/>
          </a:xfrm>
          <a:prstGeom prst="rect">
            <a:avLst/>
          </a:prstGeom>
        </p:spPr>
      </p:pic>
      <p:pic>
        <p:nvPicPr>
          <p:cNvPr id="75" name="Picture 74"/>
          <p:cNvPicPr>
            <a:picLocks noChangeAspect="1"/>
          </p:cNvPicPr>
          <p:nvPr/>
        </p:nvPicPr>
        <p:blipFill rotWithShape="1">
          <a:blip r:embed="rId5"/>
          <a:srcRect t="32414" b="5339"/>
          <a:stretch/>
        </p:blipFill>
        <p:spPr>
          <a:xfrm>
            <a:off x="-379331" y="4304323"/>
            <a:ext cx="3738481" cy="1448608"/>
          </a:xfrm>
          <a:prstGeom prst="rect">
            <a:avLst/>
          </a:prstGeom>
        </p:spPr>
      </p:pic>
      <p:sp>
        <p:nvSpPr>
          <p:cNvPr id="76" name="TextBox 75"/>
          <p:cNvSpPr txBox="1"/>
          <p:nvPr/>
        </p:nvSpPr>
        <p:spPr>
          <a:xfrm>
            <a:off x="3359150" y="2994968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D9D9D9"/>
                </a:solidFill>
              </a:rPr>
              <a:t>~</a:t>
            </a:r>
            <a:endParaRPr lang="en-US" dirty="0">
              <a:solidFill>
                <a:srgbClr val="D9D9D9"/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092700" y="2608470"/>
            <a:ext cx="1243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D9D9D9"/>
                </a:solidFill>
              </a:rPr>
              <a:t>Generation </a:t>
            </a:r>
            <a:endParaRPr lang="en-US" dirty="0">
              <a:solidFill>
                <a:srgbClr val="D9D9D9"/>
              </a:solidFill>
            </a:endParaRPr>
          </a:p>
        </p:txBody>
      </p:sp>
      <p:cxnSp>
        <p:nvCxnSpPr>
          <p:cNvPr id="78" name="Straight Arrow Connector 77"/>
          <p:cNvCxnSpPr/>
          <p:nvPr/>
        </p:nvCxnSpPr>
        <p:spPr>
          <a:xfrm flipH="1">
            <a:off x="7057555" y="6480895"/>
            <a:ext cx="876300" cy="0"/>
          </a:xfrm>
          <a:prstGeom prst="straightConnector1">
            <a:avLst/>
          </a:prstGeom>
          <a:ln>
            <a:solidFill>
              <a:srgbClr val="D9D9D9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54671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730612" y="0"/>
            <a:ext cx="10674712" cy="697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24047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Consumer sequencing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534512" y="3410602"/>
            <a:ext cx="111234" cy="330200"/>
          </a:xfrm>
          <a:prstGeom prst="rect">
            <a:avLst/>
          </a:prstGeom>
          <a:solidFill>
            <a:srgbClr val="3366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834078" y="3410602"/>
            <a:ext cx="111234" cy="330200"/>
          </a:xfrm>
          <a:prstGeom prst="rect">
            <a:avLst/>
          </a:prstGeom>
          <a:solidFill>
            <a:srgbClr val="3366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303060" y="3410602"/>
            <a:ext cx="111234" cy="330200"/>
          </a:xfrm>
          <a:prstGeom prst="rect">
            <a:avLst/>
          </a:prstGeom>
          <a:solidFill>
            <a:srgbClr val="C10E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077004" y="3410602"/>
            <a:ext cx="111234" cy="330200"/>
          </a:xfrm>
          <a:prstGeom prst="rect">
            <a:avLst/>
          </a:prstGeom>
          <a:solidFill>
            <a:srgbClr val="C10E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517475" y="3410602"/>
            <a:ext cx="111234" cy="330200"/>
          </a:xfrm>
          <a:prstGeom prst="rect">
            <a:avLst/>
          </a:prstGeom>
          <a:solidFill>
            <a:srgbClr val="0BFF0B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900979" y="3410602"/>
            <a:ext cx="111234" cy="330200"/>
          </a:xfrm>
          <a:prstGeom prst="rect">
            <a:avLst/>
          </a:prstGeom>
          <a:solidFill>
            <a:srgbClr val="0BFF0B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8264452" y="3410602"/>
            <a:ext cx="111234" cy="33020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 flipV="1">
            <a:off x="7217528" y="3840411"/>
            <a:ext cx="0" cy="426450"/>
          </a:xfrm>
          <a:prstGeom prst="line">
            <a:avLst/>
          </a:prstGeom>
          <a:ln w="177800" cap="sq" cmpd="sng">
            <a:solidFill>
              <a:srgbClr val="C10EFF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16200000">
            <a:off x="8367667" y="3827180"/>
            <a:ext cx="0" cy="426450"/>
          </a:xfrm>
          <a:prstGeom prst="line">
            <a:avLst/>
          </a:prstGeom>
          <a:ln w="177800" cap="rnd" cmpd="sng">
            <a:solidFill>
              <a:srgbClr val="FFFF00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7430753" y="4046253"/>
            <a:ext cx="723689" cy="7383"/>
          </a:xfrm>
          <a:prstGeom prst="line">
            <a:avLst/>
          </a:prstGeom>
          <a:ln w="177800" cap="sq" cmpd="sng">
            <a:solidFill>
              <a:srgbClr val="0BFF0B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519647" y="4036978"/>
            <a:ext cx="818249" cy="0"/>
          </a:xfrm>
          <a:prstGeom prst="line">
            <a:avLst/>
          </a:prstGeom>
          <a:ln w="177800" cap="rnd" cmpd="sng">
            <a:solidFill>
              <a:srgbClr val="3366FF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6414294" y="4036978"/>
            <a:ext cx="237927" cy="0"/>
          </a:xfrm>
          <a:prstGeom prst="line">
            <a:avLst/>
          </a:prstGeom>
          <a:ln w="177800" cap="sq" cmpd="sng">
            <a:solidFill>
              <a:srgbClr val="C10EFF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 rot="5400000" flipV="1">
            <a:off x="6711929" y="3936123"/>
            <a:ext cx="221482" cy="220264"/>
          </a:xfrm>
          <a:prstGeom prst="ellipse">
            <a:avLst/>
          </a:prstGeom>
          <a:solidFill>
            <a:srgbClr val="C10EFF"/>
          </a:solidFill>
          <a:ln w="76200" cmpd="sng">
            <a:solidFill>
              <a:srgbClr val="C10E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608080" y="3259302"/>
            <a:ext cx="40078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2F2F2"/>
                </a:solidFill>
              </a:rPr>
              <a:t>Samples the genome for SNPs: </a:t>
            </a:r>
            <a:endParaRPr lang="en-US" sz="2400" dirty="0">
              <a:solidFill>
                <a:srgbClr val="F2F2F2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797646" y="4286020"/>
            <a:ext cx="295465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2F2F2"/>
                </a:solidFill>
              </a:rPr>
              <a:t>Ancestry 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2F2F2"/>
                </a:solidFill>
              </a:rPr>
              <a:t>Identify </a:t>
            </a:r>
            <a:r>
              <a:rPr lang="en-US" dirty="0" err="1">
                <a:solidFill>
                  <a:srgbClr val="F2F2F2"/>
                </a:solidFill>
              </a:rPr>
              <a:t>N</a:t>
            </a:r>
            <a:r>
              <a:rPr lang="en-US" dirty="0" err="1" smtClean="0">
                <a:solidFill>
                  <a:srgbClr val="F2F2F2"/>
                </a:solidFill>
              </a:rPr>
              <a:t>eatherthal</a:t>
            </a:r>
            <a:r>
              <a:rPr lang="en-US" dirty="0" smtClean="0">
                <a:solidFill>
                  <a:srgbClr val="F2F2F2"/>
                </a:solidFill>
              </a:rPr>
              <a:t> in you 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2F2F2"/>
                </a:solidFill>
              </a:rPr>
              <a:t>(Phenotypic traits 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2F2F2"/>
                </a:solidFill>
              </a:rPr>
              <a:t>(Disease associated traits) </a:t>
            </a:r>
            <a:endParaRPr lang="en-US" dirty="0">
              <a:solidFill>
                <a:srgbClr val="F2F2F2"/>
              </a:solidFill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8566" y="1143000"/>
            <a:ext cx="1689629" cy="1601365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10838" y="1143000"/>
            <a:ext cx="1674154" cy="1601364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57607" y="1142999"/>
            <a:ext cx="2854606" cy="1601365"/>
          </a:xfrm>
          <a:prstGeom prst="rect">
            <a:avLst/>
          </a:prstGeom>
        </p:spPr>
      </p:pic>
      <p:cxnSp>
        <p:nvCxnSpPr>
          <p:cNvPr id="30" name="Straight Arrow Connector 29"/>
          <p:cNvCxnSpPr>
            <a:stCxn id="17" idx="3"/>
          </p:cNvCxnSpPr>
          <p:nvPr/>
        </p:nvCxnSpPr>
        <p:spPr>
          <a:xfrm>
            <a:off x="4615908" y="3490135"/>
            <a:ext cx="735025" cy="48932"/>
          </a:xfrm>
          <a:prstGeom prst="straightConnector1">
            <a:avLst/>
          </a:prstGeom>
          <a:ln w="38100" cmpd="sng">
            <a:solidFill>
              <a:srgbClr val="FFFF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85470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6" grpId="0" animBg="1"/>
      <p:bldP spid="17" grpId="0"/>
      <p:bldP spid="2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2F2F2"/>
                </a:solidFill>
              </a:rPr>
              <a:t>What </a:t>
            </a:r>
            <a:r>
              <a:rPr lang="en-US" dirty="0" err="1" smtClean="0">
                <a:solidFill>
                  <a:srgbClr val="F2F2F2"/>
                </a:solidFill>
              </a:rPr>
              <a:t>DNA.land</a:t>
            </a:r>
            <a:r>
              <a:rPr lang="en-US" dirty="0" smtClean="0">
                <a:solidFill>
                  <a:srgbClr val="F2F2F2"/>
                </a:solidFill>
              </a:rPr>
              <a:t> does: </a:t>
            </a:r>
            <a:endParaRPr lang="en-US" dirty="0">
              <a:solidFill>
                <a:srgbClr val="F2F2F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38258" y="1614119"/>
            <a:ext cx="538425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</a:rPr>
              <a:t>It takes</a:t>
            </a:r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</a:rPr>
              <a:t>: DNA SNP data (23&amp;me, ancestry, </a:t>
            </a:r>
          </a:p>
          <a:p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	</a:t>
            </a:r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</a:rPr>
              <a:t>				family tree ) </a:t>
            </a:r>
          </a:p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	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38258" y="3238350"/>
            <a:ext cx="393174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</a:rPr>
              <a:t>It does </a:t>
            </a:r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</a:rPr>
              <a:t>: Imputation </a:t>
            </a:r>
          </a:p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Prediction of the original DNA sequence </a:t>
            </a:r>
          </a:p>
        </p:txBody>
      </p:sp>
      <p:sp>
        <p:nvSpPr>
          <p:cNvPr id="54" name="Rectangle 53"/>
          <p:cNvSpPr/>
          <p:nvPr/>
        </p:nvSpPr>
        <p:spPr>
          <a:xfrm>
            <a:off x="5679966" y="1931282"/>
            <a:ext cx="111234" cy="330200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5979532" y="1931282"/>
            <a:ext cx="111234" cy="330200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/>
          <p:cNvSpPr/>
          <p:nvPr/>
        </p:nvSpPr>
        <p:spPr>
          <a:xfrm>
            <a:off x="6448514" y="1931282"/>
            <a:ext cx="111234" cy="330200"/>
          </a:xfrm>
          <a:prstGeom prst="rect">
            <a:avLst/>
          </a:prstGeom>
          <a:solidFill>
            <a:srgbClr val="C10E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7222458" y="1931282"/>
            <a:ext cx="111234" cy="330200"/>
          </a:xfrm>
          <a:prstGeom prst="rect">
            <a:avLst/>
          </a:prstGeom>
          <a:solidFill>
            <a:srgbClr val="C10E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7662929" y="1931282"/>
            <a:ext cx="111234" cy="330200"/>
          </a:xfrm>
          <a:prstGeom prst="rect">
            <a:avLst/>
          </a:prstGeom>
          <a:solidFill>
            <a:srgbClr val="0BFF0B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/>
          <p:cNvSpPr/>
          <p:nvPr/>
        </p:nvSpPr>
        <p:spPr>
          <a:xfrm>
            <a:off x="8046433" y="1931282"/>
            <a:ext cx="111234" cy="330200"/>
          </a:xfrm>
          <a:prstGeom prst="rect">
            <a:avLst/>
          </a:prstGeom>
          <a:solidFill>
            <a:srgbClr val="0BFF0B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/>
          <p:cNvSpPr/>
          <p:nvPr/>
        </p:nvSpPr>
        <p:spPr>
          <a:xfrm>
            <a:off x="8409906" y="1931282"/>
            <a:ext cx="111234" cy="330200"/>
          </a:xfrm>
          <a:prstGeom prst="rect">
            <a:avLst/>
          </a:prstGeom>
          <a:solidFill>
            <a:srgbClr val="3366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5661869" y="3481714"/>
            <a:ext cx="111234" cy="33020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/>
          <p:cNvSpPr/>
          <p:nvPr/>
        </p:nvSpPr>
        <p:spPr>
          <a:xfrm>
            <a:off x="5961435" y="3481714"/>
            <a:ext cx="111234" cy="33020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/>
          <p:cNvSpPr/>
          <p:nvPr/>
        </p:nvSpPr>
        <p:spPr>
          <a:xfrm>
            <a:off x="6430417" y="3481714"/>
            <a:ext cx="111234" cy="330200"/>
          </a:xfrm>
          <a:prstGeom prst="rect">
            <a:avLst/>
          </a:prstGeom>
          <a:solidFill>
            <a:srgbClr val="C10E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/>
          <p:cNvSpPr/>
          <p:nvPr/>
        </p:nvSpPr>
        <p:spPr>
          <a:xfrm>
            <a:off x="7204361" y="3481714"/>
            <a:ext cx="111234" cy="330200"/>
          </a:xfrm>
          <a:prstGeom prst="rect">
            <a:avLst/>
          </a:prstGeom>
          <a:solidFill>
            <a:srgbClr val="C10E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/>
          <p:cNvSpPr/>
          <p:nvPr/>
        </p:nvSpPr>
        <p:spPr>
          <a:xfrm>
            <a:off x="7644832" y="3481714"/>
            <a:ext cx="111234" cy="330200"/>
          </a:xfrm>
          <a:prstGeom prst="rect">
            <a:avLst/>
          </a:prstGeom>
          <a:solidFill>
            <a:srgbClr val="0BFF0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/>
          <p:cNvSpPr/>
          <p:nvPr/>
        </p:nvSpPr>
        <p:spPr>
          <a:xfrm>
            <a:off x="8028336" y="3481714"/>
            <a:ext cx="111234" cy="330200"/>
          </a:xfrm>
          <a:prstGeom prst="rect">
            <a:avLst/>
          </a:prstGeom>
          <a:solidFill>
            <a:srgbClr val="0BFF0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/>
          <p:cNvSpPr/>
          <p:nvPr/>
        </p:nvSpPr>
        <p:spPr>
          <a:xfrm>
            <a:off x="8391809" y="3481714"/>
            <a:ext cx="111234" cy="330200"/>
          </a:xfrm>
          <a:prstGeom prst="rect">
            <a:avLst/>
          </a:prstGeom>
          <a:solidFill>
            <a:srgbClr val="3366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/>
          <p:cNvSpPr/>
          <p:nvPr/>
        </p:nvSpPr>
        <p:spPr>
          <a:xfrm>
            <a:off x="5773103" y="3481714"/>
            <a:ext cx="188332" cy="330200"/>
          </a:xfrm>
          <a:prstGeom prst="rect">
            <a:avLst/>
          </a:prstGeom>
          <a:solidFill>
            <a:srgbClr val="FF544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/>
          <p:cNvSpPr/>
          <p:nvPr/>
        </p:nvSpPr>
        <p:spPr>
          <a:xfrm>
            <a:off x="6072669" y="3481714"/>
            <a:ext cx="357748" cy="330200"/>
          </a:xfrm>
          <a:prstGeom prst="rect">
            <a:avLst/>
          </a:prstGeom>
          <a:gradFill flip="none" rotWithShape="1">
            <a:gsLst>
              <a:gs pos="0">
                <a:srgbClr val="FF5440"/>
              </a:gs>
              <a:gs pos="100000">
                <a:srgbClr val="CF7DFF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/>
          <p:cNvSpPr/>
          <p:nvPr/>
        </p:nvSpPr>
        <p:spPr>
          <a:xfrm>
            <a:off x="6541651" y="3481714"/>
            <a:ext cx="662710" cy="330200"/>
          </a:xfrm>
          <a:prstGeom prst="rect">
            <a:avLst/>
          </a:prstGeom>
          <a:solidFill>
            <a:srgbClr val="CE4E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/>
          <p:cNvSpPr/>
          <p:nvPr/>
        </p:nvSpPr>
        <p:spPr>
          <a:xfrm>
            <a:off x="7313477" y="3481714"/>
            <a:ext cx="331355" cy="330200"/>
          </a:xfrm>
          <a:prstGeom prst="rect">
            <a:avLst/>
          </a:prstGeom>
          <a:gradFill flip="none" rotWithShape="1">
            <a:gsLst>
              <a:gs pos="0">
                <a:srgbClr val="CE4EFF"/>
              </a:gs>
              <a:gs pos="100000">
                <a:srgbClr val="42FF40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/>
          <p:cNvSpPr/>
          <p:nvPr/>
        </p:nvSpPr>
        <p:spPr>
          <a:xfrm>
            <a:off x="8139571" y="3481714"/>
            <a:ext cx="252238" cy="330200"/>
          </a:xfrm>
          <a:prstGeom prst="rect">
            <a:avLst/>
          </a:prstGeom>
          <a:gradFill flip="none" rotWithShape="1">
            <a:gsLst>
              <a:gs pos="0">
                <a:srgbClr val="42FF40"/>
              </a:gs>
              <a:gs pos="100000">
                <a:srgbClr val="6791FF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Rectangle 83"/>
          <p:cNvSpPr/>
          <p:nvPr/>
        </p:nvSpPr>
        <p:spPr>
          <a:xfrm>
            <a:off x="7754544" y="3481714"/>
            <a:ext cx="273792" cy="330200"/>
          </a:xfrm>
          <a:prstGeom prst="rect">
            <a:avLst/>
          </a:prstGeom>
          <a:solidFill>
            <a:srgbClr val="A3FF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Content Placeholder 2"/>
          <p:cNvSpPr>
            <a:spLocks noGrp="1"/>
          </p:cNvSpPr>
          <p:nvPr>
            <p:ph idx="1"/>
          </p:nvPr>
        </p:nvSpPr>
        <p:spPr>
          <a:xfrm>
            <a:off x="2615599" y="4152283"/>
            <a:ext cx="4757344" cy="2566018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rgbClr val="FFFFFF"/>
                </a:solidFill>
              </a:rPr>
              <a:t>You need context to infer the words. 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rgbClr val="FFFFFF"/>
                </a:solidFill>
              </a:rPr>
              <a:t>B_ R_K   O_ AM_   _S  _R _ S _D_ _ T </a:t>
            </a:r>
          </a:p>
          <a:p>
            <a:endParaRPr lang="en-US" sz="2000" dirty="0">
              <a:solidFill>
                <a:srgbClr val="FFFFFF"/>
              </a:solidFill>
            </a:endParaRPr>
          </a:p>
          <a:p>
            <a:endParaRPr lang="en-US" sz="2000" dirty="0">
              <a:solidFill>
                <a:srgbClr val="FFFFFF"/>
              </a:solidFill>
            </a:endParaRPr>
          </a:p>
          <a:p>
            <a:r>
              <a:rPr lang="en-US" sz="2000" dirty="0" smtClean="0">
                <a:solidFill>
                  <a:srgbClr val="FFFFFF"/>
                </a:solidFill>
              </a:rPr>
              <a:t>We get context by sequencing </a:t>
            </a:r>
            <a:endParaRPr lang="en-US" sz="2000" dirty="0">
              <a:solidFill>
                <a:srgbClr val="FFFFFF"/>
              </a:solidFill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rgbClr val="FFFFFF"/>
                </a:solidFill>
              </a:rPr>
              <a:t>A_ _ _ T G C A _ _ _ _ _ T C T C _ _ _ _ </a:t>
            </a:r>
            <a:endParaRPr lang="en-US" sz="2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48043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1" grpId="0" animBg="1"/>
      <p:bldP spid="82" grpId="0" animBg="1"/>
      <p:bldP spid="83" grpId="0" animBg="1"/>
      <p:bldP spid="84" grpId="0" animBg="1"/>
      <p:bldP spid="105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Arrow Connector 3"/>
          <p:cNvCxnSpPr/>
          <p:nvPr/>
        </p:nvCxnSpPr>
        <p:spPr>
          <a:xfrm>
            <a:off x="5732185" y="5753100"/>
            <a:ext cx="0" cy="355600"/>
          </a:xfrm>
          <a:prstGeom prst="straightConnector1">
            <a:avLst/>
          </a:prstGeom>
          <a:ln>
            <a:solidFill>
              <a:srgbClr val="D9D9D9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>
            <a:off x="6697538" y="5397500"/>
            <a:ext cx="0" cy="711200"/>
          </a:xfrm>
          <a:prstGeom prst="straightConnector1">
            <a:avLst/>
          </a:prstGeom>
          <a:ln>
            <a:solidFill>
              <a:srgbClr val="D9D9D9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7438706" y="5531366"/>
            <a:ext cx="145710" cy="526534"/>
          </a:xfrm>
          <a:prstGeom prst="straightConnector1">
            <a:avLst/>
          </a:prstGeom>
          <a:ln>
            <a:solidFill>
              <a:srgbClr val="D9D9D9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8361585" y="5397500"/>
            <a:ext cx="0" cy="711200"/>
          </a:xfrm>
          <a:prstGeom prst="straightConnector1">
            <a:avLst/>
          </a:prstGeom>
          <a:ln>
            <a:solidFill>
              <a:srgbClr val="D9D9D9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144537" y="5315832"/>
            <a:ext cx="1208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2F2F2"/>
                </a:solidFill>
              </a:rPr>
              <a:t>Grand-Dad</a:t>
            </a:r>
            <a:endParaRPr lang="en-US" dirty="0">
              <a:solidFill>
                <a:srgbClr val="F2F2F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063064" y="5131166"/>
            <a:ext cx="5585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2F2F2"/>
                </a:solidFill>
              </a:rPr>
              <a:t>Dad</a:t>
            </a:r>
            <a:endParaRPr lang="en-US" dirty="0">
              <a:solidFill>
                <a:srgbClr val="F2F2F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47330" y="4946500"/>
            <a:ext cx="13246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2F2F2"/>
                </a:solidFill>
              </a:rPr>
              <a:t>Grand-mum</a:t>
            </a:r>
            <a:endParaRPr lang="en-US" dirty="0">
              <a:solidFill>
                <a:srgbClr val="F2F2F2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80344" y="48304"/>
            <a:ext cx="524122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</a:rPr>
              <a:t>Identity by decent (IBD): </a:t>
            </a:r>
          </a:p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Find shared blocks back and infer family relation ships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601453" y="6199514"/>
            <a:ext cx="111234" cy="33020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5901019" y="6199514"/>
            <a:ext cx="111234" cy="33020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6370001" y="6199514"/>
            <a:ext cx="111234" cy="330200"/>
          </a:xfrm>
          <a:prstGeom prst="rect">
            <a:avLst/>
          </a:prstGeom>
          <a:solidFill>
            <a:srgbClr val="C10E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7143945" y="6199514"/>
            <a:ext cx="111234" cy="330200"/>
          </a:xfrm>
          <a:prstGeom prst="rect">
            <a:avLst/>
          </a:prstGeom>
          <a:solidFill>
            <a:srgbClr val="C10E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7584416" y="6199514"/>
            <a:ext cx="111234" cy="330200"/>
          </a:xfrm>
          <a:prstGeom prst="rect">
            <a:avLst/>
          </a:prstGeom>
          <a:solidFill>
            <a:srgbClr val="0BFF0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7967920" y="6199514"/>
            <a:ext cx="111234" cy="330200"/>
          </a:xfrm>
          <a:prstGeom prst="rect">
            <a:avLst/>
          </a:prstGeom>
          <a:solidFill>
            <a:srgbClr val="0BFF0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8331393" y="6199514"/>
            <a:ext cx="111234" cy="330200"/>
          </a:xfrm>
          <a:prstGeom prst="rect">
            <a:avLst/>
          </a:prstGeom>
          <a:solidFill>
            <a:srgbClr val="3366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5712687" y="6199514"/>
            <a:ext cx="188332" cy="330200"/>
          </a:xfrm>
          <a:prstGeom prst="rect">
            <a:avLst/>
          </a:prstGeom>
          <a:solidFill>
            <a:srgbClr val="FF544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6012253" y="6199514"/>
            <a:ext cx="357748" cy="330200"/>
          </a:xfrm>
          <a:prstGeom prst="rect">
            <a:avLst/>
          </a:prstGeom>
          <a:gradFill flip="none" rotWithShape="1">
            <a:gsLst>
              <a:gs pos="0">
                <a:srgbClr val="FF5440"/>
              </a:gs>
              <a:gs pos="100000">
                <a:srgbClr val="CF7DFF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6481235" y="6199514"/>
            <a:ext cx="662710" cy="330200"/>
          </a:xfrm>
          <a:prstGeom prst="rect">
            <a:avLst/>
          </a:prstGeom>
          <a:solidFill>
            <a:srgbClr val="CE4E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7253061" y="6199514"/>
            <a:ext cx="331355" cy="330200"/>
          </a:xfrm>
          <a:prstGeom prst="rect">
            <a:avLst/>
          </a:prstGeom>
          <a:gradFill flip="none" rotWithShape="1">
            <a:gsLst>
              <a:gs pos="0">
                <a:srgbClr val="CE4EFF"/>
              </a:gs>
              <a:gs pos="100000">
                <a:srgbClr val="42FF40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8079155" y="6199514"/>
            <a:ext cx="252238" cy="330200"/>
          </a:xfrm>
          <a:prstGeom prst="rect">
            <a:avLst/>
          </a:prstGeom>
          <a:gradFill flip="none" rotWithShape="1">
            <a:gsLst>
              <a:gs pos="0">
                <a:srgbClr val="42FF40"/>
              </a:gs>
              <a:gs pos="100000">
                <a:srgbClr val="6791FF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7694128" y="6199514"/>
            <a:ext cx="273792" cy="330200"/>
          </a:xfrm>
          <a:prstGeom prst="rect">
            <a:avLst/>
          </a:prstGeom>
          <a:solidFill>
            <a:srgbClr val="A3FF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3653060" y="1054796"/>
            <a:ext cx="186139" cy="552557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4154354" y="1054796"/>
            <a:ext cx="186139" cy="552557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5091549" y="1054796"/>
            <a:ext cx="186139" cy="552557"/>
          </a:xfrm>
          <a:prstGeom prst="rect">
            <a:avLst/>
          </a:prstGeom>
          <a:solidFill>
            <a:srgbClr val="C10E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6386668" y="1054796"/>
            <a:ext cx="186139" cy="552557"/>
          </a:xfrm>
          <a:prstGeom prst="rect">
            <a:avLst/>
          </a:prstGeom>
          <a:solidFill>
            <a:srgbClr val="C10E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7288852" y="1054796"/>
            <a:ext cx="186139" cy="552557"/>
          </a:xfrm>
          <a:prstGeom prst="rect">
            <a:avLst/>
          </a:prstGeom>
          <a:solidFill>
            <a:srgbClr val="0BFF0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 flipH="1">
            <a:off x="7683941" y="1054796"/>
            <a:ext cx="246667" cy="552557"/>
          </a:xfrm>
          <a:prstGeom prst="rect">
            <a:avLst/>
          </a:prstGeom>
          <a:solidFill>
            <a:srgbClr val="0BFF0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8653145" y="1054796"/>
            <a:ext cx="186139" cy="552557"/>
          </a:xfrm>
          <a:prstGeom prst="rect">
            <a:avLst/>
          </a:prstGeom>
          <a:solidFill>
            <a:srgbClr val="3366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3839199" y="1054796"/>
            <a:ext cx="315155" cy="552557"/>
          </a:xfrm>
          <a:prstGeom prst="rect">
            <a:avLst/>
          </a:prstGeom>
          <a:solidFill>
            <a:srgbClr val="FF544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4403993" y="1054796"/>
            <a:ext cx="598656" cy="552557"/>
          </a:xfrm>
          <a:prstGeom prst="rect">
            <a:avLst/>
          </a:prstGeom>
          <a:gradFill flip="none" rotWithShape="1">
            <a:gsLst>
              <a:gs pos="0">
                <a:srgbClr val="FF5440"/>
              </a:gs>
              <a:gs pos="100000">
                <a:srgbClr val="CF7DFF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5277688" y="1054796"/>
            <a:ext cx="1108980" cy="552557"/>
          </a:xfrm>
          <a:prstGeom prst="rect">
            <a:avLst/>
          </a:prstGeom>
          <a:solidFill>
            <a:srgbClr val="CE4E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6734363" y="1054796"/>
            <a:ext cx="554490" cy="552557"/>
          </a:xfrm>
          <a:prstGeom prst="rect">
            <a:avLst/>
          </a:prstGeom>
          <a:gradFill flip="none" rotWithShape="1">
            <a:gsLst>
              <a:gs pos="0">
                <a:srgbClr val="CE4EFF"/>
              </a:gs>
              <a:gs pos="100000">
                <a:srgbClr val="42FF40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8019295" y="1054796"/>
            <a:ext cx="633850" cy="552557"/>
          </a:xfrm>
          <a:prstGeom prst="rect">
            <a:avLst/>
          </a:prstGeom>
          <a:gradFill flip="none" rotWithShape="1">
            <a:gsLst>
              <a:gs pos="0">
                <a:srgbClr val="42FF40"/>
              </a:gs>
              <a:gs pos="100000">
                <a:srgbClr val="6791FF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7472445" y="1054796"/>
            <a:ext cx="211496" cy="552557"/>
          </a:xfrm>
          <a:prstGeom prst="rect">
            <a:avLst/>
          </a:prstGeom>
          <a:solidFill>
            <a:srgbClr val="A3FF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3" name="Straight Connector 42"/>
          <p:cNvCxnSpPr>
            <a:endCxn id="46" idx="0"/>
          </p:cNvCxnSpPr>
          <p:nvPr/>
        </p:nvCxnSpPr>
        <p:spPr>
          <a:xfrm flipV="1">
            <a:off x="3604446" y="2281505"/>
            <a:ext cx="1639503" cy="3"/>
          </a:xfrm>
          <a:prstGeom prst="line">
            <a:avLst/>
          </a:prstGeom>
          <a:ln w="177800" cap="rnd" cmpd="sng">
            <a:solidFill>
              <a:srgbClr val="FF0000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rot="16200000">
            <a:off x="7927781" y="1924698"/>
            <a:ext cx="0" cy="713622"/>
          </a:xfrm>
          <a:prstGeom prst="line">
            <a:avLst/>
          </a:prstGeom>
          <a:ln w="177800" cap="rnd" cmpd="sng">
            <a:solidFill>
              <a:srgbClr val="FFFF00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5732185" y="2269157"/>
            <a:ext cx="1816773" cy="12351"/>
          </a:xfrm>
          <a:prstGeom prst="line">
            <a:avLst/>
          </a:prstGeom>
          <a:ln w="177800" cap="sq" cmpd="sng">
            <a:solidFill>
              <a:srgbClr val="FF0000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Oval 45"/>
          <p:cNvSpPr/>
          <p:nvPr/>
        </p:nvSpPr>
        <p:spPr>
          <a:xfrm rot="16200000">
            <a:off x="5242930" y="2097210"/>
            <a:ext cx="370628" cy="368590"/>
          </a:xfrm>
          <a:prstGeom prst="ellipse">
            <a:avLst/>
          </a:prstGeom>
          <a:solidFill>
            <a:srgbClr val="FF0000"/>
          </a:solidFill>
          <a:ln w="762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8" name="Straight Connector 47"/>
          <p:cNvCxnSpPr/>
          <p:nvPr/>
        </p:nvCxnSpPr>
        <p:spPr>
          <a:xfrm flipH="1">
            <a:off x="4271028" y="2352519"/>
            <a:ext cx="35726" cy="582523"/>
          </a:xfrm>
          <a:prstGeom prst="line">
            <a:avLst/>
          </a:prstGeom>
          <a:ln w="38100" cmpd="sng"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3676665" y="2352519"/>
            <a:ext cx="1" cy="582523"/>
          </a:xfrm>
          <a:prstGeom prst="line">
            <a:avLst/>
          </a:prstGeom>
          <a:ln w="38100" cmpd="sng"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>
            <a:endCxn id="75" idx="0"/>
          </p:cNvCxnSpPr>
          <p:nvPr/>
        </p:nvCxnSpPr>
        <p:spPr>
          <a:xfrm flipV="1">
            <a:off x="5863057" y="3899704"/>
            <a:ext cx="979743" cy="2"/>
          </a:xfrm>
          <a:prstGeom prst="line">
            <a:avLst/>
          </a:prstGeom>
          <a:ln w="177800" cap="rnd" cmpd="sng">
            <a:solidFill>
              <a:srgbClr val="3366FF"/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 rot="16200000">
            <a:off x="8535059" y="3686481"/>
            <a:ext cx="0" cy="426450"/>
          </a:xfrm>
          <a:prstGeom prst="line">
            <a:avLst/>
          </a:prstGeom>
          <a:ln w="177800" cap="rnd" cmpd="sng">
            <a:solidFill>
              <a:srgbClr val="3366FF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>
            <a:off x="7134563" y="3892325"/>
            <a:ext cx="1085677" cy="7381"/>
          </a:xfrm>
          <a:prstGeom prst="line">
            <a:avLst/>
          </a:prstGeom>
          <a:ln w="177800" cap="sq" cmpd="sng">
            <a:solidFill>
              <a:srgbClr val="3366FF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5" name="Oval 74"/>
          <p:cNvSpPr/>
          <p:nvPr/>
        </p:nvSpPr>
        <p:spPr>
          <a:xfrm rot="16200000">
            <a:off x="6842191" y="3789572"/>
            <a:ext cx="221482" cy="220264"/>
          </a:xfrm>
          <a:prstGeom prst="ellipse">
            <a:avLst/>
          </a:prstGeom>
          <a:solidFill>
            <a:srgbClr val="3366FF"/>
          </a:solidFill>
          <a:ln w="76200" cmpd="sng">
            <a:solidFill>
              <a:srgbClr val="3366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6" name="Straight Connector 75"/>
          <p:cNvCxnSpPr/>
          <p:nvPr/>
        </p:nvCxnSpPr>
        <p:spPr>
          <a:xfrm>
            <a:off x="8801184" y="3287858"/>
            <a:ext cx="0" cy="586448"/>
          </a:xfrm>
          <a:prstGeom prst="line">
            <a:avLst/>
          </a:prstGeom>
          <a:ln w="38100" cmpd="sng">
            <a:solidFill>
              <a:srgbClr val="3366FF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 flipH="1">
            <a:off x="8442627" y="3313258"/>
            <a:ext cx="1" cy="475704"/>
          </a:xfrm>
          <a:prstGeom prst="line">
            <a:avLst/>
          </a:prstGeom>
          <a:ln w="38100" cmpd="sng">
            <a:solidFill>
              <a:srgbClr val="3366FF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291700" y="1074012"/>
            <a:ext cx="259478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2F2F2"/>
                </a:solidFill>
              </a:rPr>
              <a:t>Find segments </a:t>
            </a:r>
            <a:endParaRPr lang="en-US" sz="3200" dirty="0">
              <a:solidFill>
                <a:srgbClr val="F2F2F2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291700" y="4329824"/>
            <a:ext cx="799890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2F2F2"/>
                </a:solidFill>
              </a:rPr>
              <a:t>Find segment length for prediction of distance:  </a:t>
            </a:r>
            <a:endParaRPr lang="en-US" sz="3200" dirty="0">
              <a:solidFill>
                <a:srgbClr val="F2F2F2"/>
              </a:solidFill>
            </a:endParaRPr>
          </a:p>
        </p:txBody>
      </p:sp>
      <p:sp>
        <p:nvSpPr>
          <p:cNvPr id="90" name="Rectangle 89"/>
          <p:cNvSpPr/>
          <p:nvPr/>
        </p:nvSpPr>
        <p:spPr>
          <a:xfrm>
            <a:off x="3619321" y="2760701"/>
            <a:ext cx="186139" cy="552557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ectangle 90"/>
          <p:cNvSpPr/>
          <p:nvPr/>
        </p:nvSpPr>
        <p:spPr>
          <a:xfrm>
            <a:off x="4120615" y="2760701"/>
            <a:ext cx="186139" cy="552557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Rectangle 91"/>
          <p:cNvSpPr/>
          <p:nvPr/>
        </p:nvSpPr>
        <p:spPr>
          <a:xfrm>
            <a:off x="5057810" y="2760701"/>
            <a:ext cx="186139" cy="552557"/>
          </a:xfrm>
          <a:prstGeom prst="rect">
            <a:avLst/>
          </a:prstGeom>
          <a:solidFill>
            <a:srgbClr val="C10E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ectangle 92"/>
          <p:cNvSpPr/>
          <p:nvPr/>
        </p:nvSpPr>
        <p:spPr>
          <a:xfrm>
            <a:off x="6352929" y="2760701"/>
            <a:ext cx="186139" cy="552557"/>
          </a:xfrm>
          <a:prstGeom prst="rect">
            <a:avLst/>
          </a:prstGeom>
          <a:solidFill>
            <a:srgbClr val="C10E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Rectangle 93"/>
          <p:cNvSpPr/>
          <p:nvPr/>
        </p:nvSpPr>
        <p:spPr>
          <a:xfrm>
            <a:off x="7255113" y="2760701"/>
            <a:ext cx="186139" cy="552557"/>
          </a:xfrm>
          <a:prstGeom prst="rect">
            <a:avLst/>
          </a:prstGeom>
          <a:solidFill>
            <a:srgbClr val="0BFF0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Rectangle 94"/>
          <p:cNvSpPr/>
          <p:nvPr/>
        </p:nvSpPr>
        <p:spPr>
          <a:xfrm flipH="1">
            <a:off x="7650202" y="2760701"/>
            <a:ext cx="246667" cy="552557"/>
          </a:xfrm>
          <a:prstGeom prst="rect">
            <a:avLst/>
          </a:prstGeom>
          <a:solidFill>
            <a:srgbClr val="0BFF0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Rectangle 95"/>
          <p:cNvSpPr/>
          <p:nvPr/>
        </p:nvSpPr>
        <p:spPr>
          <a:xfrm>
            <a:off x="8619406" y="2760701"/>
            <a:ext cx="186139" cy="552557"/>
          </a:xfrm>
          <a:prstGeom prst="rect">
            <a:avLst/>
          </a:prstGeom>
          <a:solidFill>
            <a:srgbClr val="3366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Rectangle 96"/>
          <p:cNvSpPr/>
          <p:nvPr/>
        </p:nvSpPr>
        <p:spPr>
          <a:xfrm>
            <a:off x="3805460" y="2760701"/>
            <a:ext cx="315155" cy="552557"/>
          </a:xfrm>
          <a:prstGeom prst="rect">
            <a:avLst/>
          </a:prstGeom>
          <a:solidFill>
            <a:srgbClr val="FF544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Rectangle 97"/>
          <p:cNvSpPr/>
          <p:nvPr/>
        </p:nvSpPr>
        <p:spPr>
          <a:xfrm>
            <a:off x="4370254" y="2760701"/>
            <a:ext cx="598656" cy="552557"/>
          </a:xfrm>
          <a:prstGeom prst="rect">
            <a:avLst/>
          </a:prstGeom>
          <a:gradFill flip="none" rotWithShape="1">
            <a:gsLst>
              <a:gs pos="0">
                <a:srgbClr val="FF5440"/>
              </a:gs>
              <a:gs pos="100000">
                <a:srgbClr val="CF7DFF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Rectangle 98"/>
          <p:cNvSpPr/>
          <p:nvPr/>
        </p:nvSpPr>
        <p:spPr>
          <a:xfrm>
            <a:off x="5243949" y="2760701"/>
            <a:ext cx="1108980" cy="552557"/>
          </a:xfrm>
          <a:prstGeom prst="rect">
            <a:avLst/>
          </a:prstGeom>
          <a:solidFill>
            <a:srgbClr val="CE4E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Rectangle 99"/>
          <p:cNvSpPr/>
          <p:nvPr/>
        </p:nvSpPr>
        <p:spPr>
          <a:xfrm>
            <a:off x="6700624" y="2760701"/>
            <a:ext cx="554490" cy="552557"/>
          </a:xfrm>
          <a:prstGeom prst="rect">
            <a:avLst/>
          </a:prstGeom>
          <a:gradFill flip="none" rotWithShape="1">
            <a:gsLst>
              <a:gs pos="0">
                <a:srgbClr val="CE4EFF"/>
              </a:gs>
              <a:gs pos="100000">
                <a:srgbClr val="42FF40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7985556" y="2760701"/>
            <a:ext cx="633850" cy="552557"/>
          </a:xfrm>
          <a:prstGeom prst="rect">
            <a:avLst/>
          </a:prstGeom>
          <a:gradFill flip="none" rotWithShape="1">
            <a:gsLst>
              <a:gs pos="0">
                <a:srgbClr val="42FF40"/>
              </a:gs>
              <a:gs pos="100000">
                <a:srgbClr val="6791FF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7438706" y="2760701"/>
            <a:ext cx="211496" cy="552557"/>
          </a:xfrm>
          <a:prstGeom prst="rect">
            <a:avLst/>
          </a:prstGeom>
          <a:solidFill>
            <a:srgbClr val="A3FF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TextBox 102"/>
          <p:cNvSpPr txBox="1"/>
          <p:nvPr/>
        </p:nvSpPr>
        <p:spPr>
          <a:xfrm>
            <a:off x="291700" y="2728482"/>
            <a:ext cx="235653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2F2F2"/>
                </a:solidFill>
              </a:rPr>
              <a:t>Find overlap: </a:t>
            </a:r>
            <a:endParaRPr lang="en-US" sz="3200" dirty="0">
              <a:solidFill>
                <a:srgbClr val="F2F2F2"/>
              </a:solidFill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6259803" y="4914600"/>
            <a:ext cx="6876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2F2F2"/>
                </a:solidFill>
              </a:rPr>
              <a:t>Mum</a:t>
            </a:r>
            <a:endParaRPr lang="en-US" dirty="0">
              <a:solidFill>
                <a:srgbClr val="F2F2F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58661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46" grpId="0" animBg="1"/>
      <p:bldP spid="75" grpId="0" animBg="1"/>
      <p:bldP spid="86" grpId="0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/>
      <p:bldP spid="11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Rectangle 102"/>
          <p:cNvSpPr/>
          <p:nvPr/>
        </p:nvSpPr>
        <p:spPr>
          <a:xfrm>
            <a:off x="4034299" y="3434114"/>
            <a:ext cx="4652501" cy="53250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267500" y="2046138"/>
            <a:ext cx="3263099" cy="126856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93662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2F2F2"/>
                </a:solidFill>
              </a:rPr>
              <a:t>DNA.land</a:t>
            </a:r>
            <a:r>
              <a:rPr lang="en-US" dirty="0" smtClean="0">
                <a:solidFill>
                  <a:srgbClr val="F2F2F2"/>
                </a:solidFill>
              </a:rPr>
              <a:t> output: </a:t>
            </a:r>
            <a:endParaRPr lang="en-US" dirty="0">
              <a:solidFill>
                <a:srgbClr val="F2F2F2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86226" y="2784802"/>
            <a:ext cx="111234" cy="33020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85792" y="2784802"/>
            <a:ext cx="111234" cy="33020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254774" y="2784802"/>
            <a:ext cx="111234" cy="330200"/>
          </a:xfrm>
          <a:prstGeom prst="rect">
            <a:avLst/>
          </a:prstGeom>
          <a:solidFill>
            <a:srgbClr val="C10E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028718" y="2784802"/>
            <a:ext cx="111234" cy="330200"/>
          </a:xfrm>
          <a:prstGeom prst="rect">
            <a:avLst/>
          </a:prstGeom>
          <a:solidFill>
            <a:srgbClr val="C10E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469189" y="2784802"/>
            <a:ext cx="111234" cy="330200"/>
          </a:xfrm>
          <a:prstGeom prst="rect">
            <a:avLst/>
          </a:prstGeom>
          <a:solidFill>
            <a:srgbClr val="0BFF0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852693" y="2784802"/>
            <a:ext cx="111234" cy="330200"/>
          </a:xfrm>
          <a:prstGeom prst="rect">
            <a:avLst/>
          </a:prstGeom>
          <a:solidFill>
            <a:srgbClr val="0BFF0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3216166" y="2784802"/>
            <a:ext cx="111234" cy="330200"/>
          </a:xfrm>
          <a:prstGeom prst="rect">
            <a:avLst/>
          </a:prstGeom>
          <a:solidFill>
            <a:srgbClr val="3366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597460" y="2784802"/>
            <a:ext cx="188332" cy="330200"/>
          </a:xfrm>
          <a:prstGeom prst="rect">
            <a:avLst/>
          </a:prstGeom>
          <a:solidFill>
            <a:srgbClr val="FF544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897026" y="2784802"/>
            <a:ext cx="357748" cy="330200"/>
          </a:xfrm>
          <a:prstGeom prst="rect">
            <a:avLst/>
          </a:prstGeom>
          <a:gradFill flip="none" rotWithShape="1">
            <a:gsLst>
              <a:gs pos="0">
                <a:srgbClr val="FF5440"/>
              </a:gs>
              <a:gs pos="100000">
                <a:srgbClr val="CF7DFF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366008" y="2784802"/>
            <a:ext cx="662710" cy="330200"/>
          </a:xfrm>
          <a:prstGeom prst="rect">
            <a:avLst/>
          </a:prstGeom>
          <a:solidFill>
            <a:srgbClr val="CE4E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2137834" y="2784802"/>
            <a:ext cx="331355" cy="330200"/>
          </a:xfrm>
          <a:prstGeom prst="rect">
            <a:avLst/>
          </a:prstGeom>
          <a:gradFill flip="none" rotWithShape="1">
            <a:gsLst>
              <a:gs pos="0">
                <a:srgbClr val="CE4EFF"/>
              </a:gs>
              <a:gs pos="100000">
                <a:srgbClr val="42FF40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2963928" y="2784802"/>
            <a:ext cx="252238" cy="330200"/>
          </a:xfrm>
          <a:prstGeom prst="rect">
            <a:avLst/>
          </a:prstGeom>
          <a:gradFill flip="none" rotWithShape="1">
            <a:gsLst>
              <a:gs pos="0">
                <a:srgbClr val="42FF40"/>
              </a:gs>
              <a:gs pos="100000">
                <a:srgbClr val="6791FF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2578901" y="2784802"/>
            <a:ext cx="273792" cy="330200"/>
          </a:xfrm>
          <a:prstGeom prst="rect">
            <a:avLst/>
          </a:prstGeom>
          <a:solidFill>
            <a:srgbClr val="A3FF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57200" y="1056976"/>
            <a:ext cx="799890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2F2F2"/>
                </a:solidFill>
              </a:rPr>
              <a:t>Find segment length for prediction of distance:  </a:t>
            </a:r>
            <a:endParaRPr lang="en-US" sz="3200" dirty="0">
              <a:solidFill>
                <a:srgbClr val="F2F2F2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60400" y="2230804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Missy 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267500" y="3915821"/>
            <a:ext cx="3263099" cy="126856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486226" y="4550102"/>
            <a:ext cx="111234" cy="33020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983003" y="4550102"/>
            <a:ext cx="111234" cy="330200"/>
          </a:xfrm>
          <a:prstGeom prst="rect">
            <a:avLst/>
          </a:prstGeom>
          <a:solidFill>
            <a:srgbClr val="C10E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1705083" y="4550102"/>
            <a:ext cx="161818" cy="330200"/>
          </a:xfrm>
          <a:prstGeom prst="rect">
            <a:avLst/>
          </a:prstGeom>
          <a:solidFill>
            <a:srgbClr val="0BFF0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2852693" y="4550102"/>
            <a:ext cx="111234" cy="330200"/>
          </a:xfrm>
          <a:prstGeom prst="rect">
            <a:avLst/>
          </a:prstGeom>
          <a:solidFill>
            <a:srgbClr val="0BFF0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3216166" y="4550102"/>
            <a:ext cx="111234" cy="330200"/>
          </a:xfrm>
          <a:prstGeom prst="rect">
            <a:avLst/>
          </a:prstGeom>
          <a:solidFill>
            <a:srgbClr val="3366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597460" y="4550102"/>
            <a:ext cx="188332" cy="330200"/>
          </a:xfrm>
          <a:prstGeom prst="rect">
            <a:avLst/>
          </a:prstGeom>
          <a:solidFill>
            <a:srgbClr val="FF544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778195" y="4550102"/>
            <a:ext cx="222468" cy="330200"/>
          </a:xfrm>
          <a:prstGeom prst="rect">
            <a:avLst/>
          </a:prstGeom>
          <a:gradFill flip="none" rotWithShape="1">
            <a:gsLst>
              <a:gs pos="0">
                <a:srgbClr val="FF5440"/>
              </a:gs>
              <a:gs pos="100000">
                <a:srgbClr val="CF7DFF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1094237" y="4550102"/>
            <a:ext cx="671063" cy="330200"/>
          </a:xfrm>
          <a:prstGeom prst="rect">
            <a:avLst/>
          </a:prstGeom>
          <a:gradFill flip="none" rotWithShape="1">
            <a:gsLst>
              <a:gs pos="0">
                <a:srgbClr val="CE4EFF"/>
              </a:gs>
              <a:gs pos="100000">
                <a:srgbClr val="42FF40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2963928" y="4550102"/>
            <a:ext cx="252238" cy="330200"/>
          </a:xfrm>
          <a:prstGeom prst="rect">
            <a:avLst/>
          </a:prstGeom>
          <a:gradFill flip="none" rotWithShape="1">
            <a:gsLst>
              <a:gs pos="0">
                <a:srgbClr val="42FF40"/>
              </a:gs>
              <a:gs pos="100000">
                <a:srgbClr val="6791FF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1866902" y="4550102"/>
            <a:ext cx="985792" cy="330200"/>
          </a:xfrm>
          <a:prstGeom prst="rect">
            <a:avLst/>
          </a:prstGeom>
          <a:solidFill>
            <a:srgbClr val="A3FF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/>
          <p:cNvSpPr txBox="1"/>
          <p:nvPr/>
        </p:nvSpPr>
        <p:spPr>
          <a:xfrm>
            <a:off x="660400" y="3996104"/>
            <a:ext cx="1428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Missy’s sister  </a:t>
            </a:r>
            <a:endParaRPr lang="en-US" dirty="0"/>
          </a:p>
        </p:txBody>
      </p:sp>
      <p:cxnSp>
        <p:nvCxnSpPr>
          <p:cNvPr id="45" name="Straight Arrow Connector 44"/>
          <p:cNvCxnSpPr/>
          <p:nvPr/>
        </p:nvCxnSpPr>
        <p:spPr>
          <a:xfrm>
            <a:off x="3599165" y="2967567"/>
            <a:ext cx="1946502" cy="283633"/>
          </a:xfrm>
          <a:prstGeom prst="straightConnector1">
            <a:avLst/>
          </a:prstGeom>
          <a:ln>
            <a:solidFill>
              <a:srgbClr val="FFFF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Rectangle 47"/>
          <p:cNvSpPr/>
          <p:nvPr/>
        </p:nvSpPr>
        <p:spPr>
          <a:xfrm>
            <a:off x="5697757" y="3042231"/>
            <a:ext cx="111234" cy="33020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6209860" y="3042231"/>
            <a:ext cx="111234" cy="33020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6466305" y="3042231"/>
            <a:ext cx="111234" cy="330200"/>
          </a:xfrm>
          <a:prstGeom prst="rect">
            <a:avLst/>
          </a:prstGeom>
          <a:solidFill>
            <a:srgbClr val="C10E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>
            <a:off x="7240249" y="3042231"/>
            <a:ext cx="111234" cy="330200"/>
          </a:xfrm>
          <a:prstGeom prst="rect">
            <a:avLst/>
          </a:prstGeom>
          <a:solidFill>
            <a:srgbClr val="C10E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7680720" y="3042231"/>
            <a:ext cx="111234" cy="330200"/>
          </a:xfrm>
          <a:prstGeom prst="rect">
            <a:avLst/>
          </a:prstGeom>
          <a:solidFill>
            <a:srgbClr val="0BFF0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8064224" y="3042231"/>
            <a:ext cx="111234" cy="330200"/>
          </a:xfrm>
          <a:prstGeom prst="rect">
            <a:avLst/>
          </a:prstGeom>
          <a:solidFill>
            <a:srgbClr val="0BFF0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/>
          <p:cNvSpPr/>
          <p:nvPr/>
        </p:nvSpPr>
        <p:spPr>
          <a:xfrm>
            <a:off x="8427697" y="3042231"/>
            <a:ext cx="111234" cy="330200"/>
          </a:xfrm>
          <a:prstGeom prst="rect">
            <a:avLst/>
          </a:prstGeom>
          <a:solidFill>
            <a:srgbClr val="3366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5808991" y="3042231"/>
            <a:ext cx="410354" cy="330200"/>
          </a:xfrm>
          <a:prstGeom prst="rect">
            <a:avLst/>
          </a:prstGeom>
          <a:solidFill>
            <a:srgbClr val="FF544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/>
          <p:cNvSpPr/>
          <p:nvPr/>
        </p:nvSpPr>
        <p:spPr>
          <a:xfrm>
            <a:off x="6312919" y="3042231"/>
            <a:ext cx="153386" cy="330200"/>
          </a:xfrm>
          <a:prstGeom prst="rect">
            <a:avLst/>
          </a:prstGeom>
          <a:gradFill flip="none" rotWithShape="1">
            <a:gsLst>
              <a:gs pos="0">
                <a:srgbClr val="FF5440"/>
              </a:gs>
              <a:gs pos="100000">
                <a:srgbClr val="CF7DFF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6577539" y="3042231"/>
            <a:ext cx="662710" cy="330200"/>
          </a:xfrm>
          <a:prstGeom prst="rect">
            <a:avLst/>
          </a:prstGeom>
          <a:solidFill>
            <a:srgbClr val="CE4E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7349365" y="3042231"/>
            <a:ext cx="331355" cy="330200"/>
          </a:xfrm>
          <a:prstGeom prst="rect">
            <a:avLst/>
          </a:prstGeom>
          <a:gradFill flip="none" rotWithShape="1">
            <a:gsLst>
              <a:gs pos="0">
                <a:srgbClr val="CE4EFF"/>
              </a:gs>
              <a:gs pos="100000">
                <a:srgbClr val="42FF40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/>
          <p:cNvSpPr/>
          <p:nvPr/>
        </p:nvSpPr>
        <p:spPr>
          <a:xfrm>
            <a:off x="8175459" y="3042231"/>
            <a:ext cx="252238" cy="330200"/>
          </a:xfrm>
          <a:prstGeom prst="rect">
            <a:avLst/>
          </a:prstGeom>
          <a:gradFill flip="none" rotWithShape="1">
            <a:gsLst>
              <a:gs pos="0">
                <a:srgbClr val="42FF40"/>
              </a:gs>
              <a:gs pos="100000">
                <a:srgbClr val="6791FF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/>
          <p:cNvSpPr/>
          <p:nvPr/>
        </p:nvSpPr>
        <p:spPr>
          <a:xfrm>
            <a:off x="7790432" y="3042231"/>
            <a:ext cx="273792" cy="330200"/>
          </a:xfrm>
          <a:prstGeom prst="rect">
            <a:avLst/>
          </a:prstGeom>
          <a:solidFill>
            <a:srgbClr val="A3FF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/>
          <p:cNvSpPr/>
          <p:nvPr/>
        </p:nvSpPr>
        <p:spPr>
          <a:xfrm>
            <a:off x="5704908" y="3996104"/>
            <a:ext cx="111234" cy="33020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/>
          <p:cNvSpPr/>
          <p:nvPr/>
        </p:nvSpPr>
        <p:spPr>
          <a:xfrm>
            <a:off x="6201685" y="3996104"/>
            <a:ext cx="111234" cy="330200"/>
          </a:xfrm>
          <a:prstGeom prst="rect">
            <a:avLst/>
          </a:prstGeom>
          <a:solidFill>
            <a:srgbClr val="C10E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/>
          <p:cNvSpPr/>
          <p:nvPr/>
        </p:nvSpPr>
        <p:spPr>
          <a:xfrm>
            <a:off x="6923765" y="3996104"/>
            <a:ext cx="161818" cy="330200"/>
          </a:xfrm>
          <a:prstGeom prst="rect">
            <a:avLst/>
          </a:prstGeom>
          <a:solidFill>
            <a:srgbClr val="0BFF0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/>
          <p:cNvSpPr/>
          <p:nvPr/>
        </p:nvSpPr>
        <p:spPr>
          <a:xfrm>
            <a:off x="8071375" y="3996104"/>
            <a:ext cx="111234" cy="330200"/>
          </a:xfrm>
          <a:prstGeom prst="rect">
            <a:avLst/>
          </a:prstGeom>
          <a:solidFill>
            <a:srgbClr val="0BFF0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/>
          <p:cNvSpPr/>
          <p:nvPr/>
        </p:nvSpPr>
        <p:spPr>
          <a:xfrm>
            <a:off x="8434848" y="3996104"/>
            <a:ext cx="111234" cy="330200"/>
          </a:xfrm>
          <a:prstGeom prst="rect">
            <a:avLst/>
          </a:prstGeom>
          <a:solidFill>
            <a:srgbClr val="3366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/>
          <p:cNvSpPr/>
          <p:nvPr/>
        </p:nvSpPr>
        <p:spPr>
          <a:xfrm>
            <a:off x="5816142" y="3996104"/>
            <a:ext cx="188332" cy="330200"/>
          </a:xfrm>
          <a:prstGeom prst="rect">
            <a:avLst/>
          </a:prstGeom>
          <a:solidFill>
            <a:srgbClr val="FF544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/>
          <p:cNvSpPr/>
          <p:nvPr/>
        </p:nvSpPr>
        <p:spPr>
          <a:xfrm>
            <a:off x="5996877" y="3996104"/>
            <a:ext cx="222468" cy="330200"/>
          </a:xfrm>
          <a:prstGeom prst="rect">
            <a:avLst/>
          </a:prstGeom>
          <a:gradFill flip="none" rotWithShape="1">
            <a:gsLst>
              <a:gs pos="0">
                <a:srgbClr val="FF5440"/>
              </a:gs>
              <a:gs pos="100000">
                <a:srgbClr val="CF7DFF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6312919" y="3996104"/>
            <a:ext cx="671063" cy="330200"/>
          </a:xfrm>
          <a:prstGeom prst="rect">
            <a:avLst/>
          </a:prstGeom>
          <a:gradFill flip="none" rotWithShape="1">
            <a:gsLst>
              <a:gs pos="0">
                <a:srgbClr val="CE4EFF"/>
              </a:gs>
              <a:gs pos="100000">
                <a:srgbClr val="42FF40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8182610" y="3996104"/>
            <a:ext cx="252238" cy="330200"/>
          </a:xfrm>
          <a:prstGeom prst="rect">
            <a:avLst/>
          </a:prstGeom>
          <a:gradFill flip="none" rotWithShape="1">
            <a:gsLst>
              <a:gs pos="0">
                <a:srgbClr val="42FF40"/>
              </a:gs>
              <a:gs pos="100000">
                <a:srgbClr val="6791FF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/>
          <p:cNvSpPr/>
          <p:nvPr/>
        </p:nvSpPr>
        <p:spPr>
          <a:xfrm>
            <a:off x="7085584" y="3996104"/>
            <a:ext cx="985792" cy="330200"/>
          </a:xfrm>
          <a:prstGeom prst="rect">
            <a:avLst/>
          </a:prstGeom>
          <a:solidFill>
            <a:srgbClr val="A3FF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TextBox 72"/>
          <p:cNvSpPr txBox="1"/>
          <p:nvPr/>
        </p:nvSpPr>
        <p:spPr>
          <a:xfrm>
            <a:off x="4458531" y="3533777"/>
            <a:ext cx="11477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DNA-land: 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5697757" y="3543881"/>
            <a:ext cx="313942" cy="337923"/>
          </a:xfrm>
          <a:prstGeom prst="rect">
            <a:avLst/>
          </a:prstGeom>
          <a:solidFill>
            <a:srgbClr val="A3FF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/>
          <p:cNvSpPr/>
          <p:nvPr/>
        </p:nvSpPr>
        <p:spPr>
          <a:xfrm>
            <a:off x="6004474" y="3546369"/>
            <a:ext cx="381807" cy="337923"/>
          </a:xfrm>
          <a:prstGeom prst="rect">
            <a:avLst/>
          </a:prstGeom>
          <a:solidFill>
            <a:srgbClr val="FFB8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/>
          <p:cNvSpPr/>
          <p:nvPr/>
        </p:nvSpPr>
        <p:spPr>
          <a:xfrm>
            <a:off x="6581063" y="3543881"/>
            <a:ext cx="948218" cy="337923"/>
          </a:xfrm>
          <a:prstGeom prst="rect">
            <a:avLst/>
          </a:prstGeom>
          <a:solidFill>
            <a:srgbClr val="FFB8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/>
          <p:cNvSpPr/>
          <p:nvPr/>
        </p:nvSpPr>
        <p:spPr>
          <a:xfrm>
            <a:off x="6386281" y="3543881"/>
            <a:ext cx="191258" cy="337923"/>
          </a:xfrm>
          <a:prstGeom prst="rect">
            <a:avLst/>
          </a:prstGeom>
          <a:solidFill>
            <a:srgbClr val="A3FF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Rectangle 83"/>
          <p:cNvSpPr/>
          <p:nvPr/>
        </p:nvSpPr>
        <p:spPr>
          <a:xfrm>
            <a:off x="7529280" y="3546369"/>
            <a:ext cx="1016801" cy="337923"/>
          </a:xfrm>
          <a:prstGeom prst="rect">
            <a:avLst/>
          </a:prstGeom>
          <a:solidFill>
            <a:srgbClr val="A3FF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1" name="Straight Connector 90"/>
          <p:cNvCxnSpPr/>
          <p:nvPr/>
        </p:nvCxnSpPr>
        <p:spPr>
          <a:xfrm>
            <a:off x="5704908" y="3383315"/>
            <a:ext cx="0" cy="612789"/>
          </a:xfrm>
          <a:prstGeom prst="line">
            <a:avLst/>
          </a:prstGeom>
          <a:ln>
            <a:solidFill>
              <a:srgbClr val="FFFFFF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>
            <a:off x="6011699" y="3383315"/>
            <a:ext cx="0" cy="612789"/>
          </a:xfrm>
          <a:prstGeom prst="line">
            <a:avLst/>
          </a:prstGeom>
          <a:ln>
            <a:solidFill>
              <a:srgbClr val="FFFFFF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>
            <a:off x="6386281" y="3372431"/>
            <a:ext cx="0" cy="612789"/>
          </a:xfrm>
          <a:prstGeom prst="line">
            <a:avLst/>
          </a:prstGeom>
          <a:ln>
            <a:solidFill>
              <a:srgbClr val="FFFFFF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>
            <a:off x="6575720" y="3383315"/>
            <a:ext cx="0" cy="612789"/>
          </a:xfrm>
          <a:prstGeom prst="line">
            <a:avLst/>
          </a:prstGeom>
          <a:ln>
            <a:solidFill>
              <a:srgbClr val="FFFFFF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>
            <a:off x="7530637" y="3383315"/>
            <a:ext cx="0" cy="612789"/>
          </a:xfrm>
          <a:prstGeom prst="line">
            <a:avLst/>
          </a:prstGeom>
          <a:ln>
            <a:solidFill>
              <a:srgbClr val="FFFFFF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/>
          <p:cNvCxnSpPr/>
          <p:nvPr/>
        </p:nvCxnSpPr>
        <p:spPr>
          <a:xfrm flipV="1">
            <a:off x="3599165" y="4223619"/>
            <a:ext cx="1946502" cy="283633"/>
          </a:xfrm>
          <a:prstGeom prst="straightConnector1">
            <a:avLst/>
          </a:prstGeom>
          <a:ln>
            <a:solidFill>
              <a:srgbClr val="FFFF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9" name="Rectangle 98"/>
          <p:cNvSpPr/>
          <p:nvPr/>
        </p:nvSpPr>
        <p:spPr>
          <a:xfrm>
            <a:off x="6491086" y="4708852"/>
            <a:ext cx="265314" cy="337923"/>
          </a:xfrm>
          <a:prstGeom prst="rect">
            <a:avLst/>
          </a:prstGeom>
          <a:solidFill>
            <a:srgbClr val="FFB8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Rectangle 99"/>
          <p:cNvSpPr/>
          <p:nvPr/>
        </p:nvSpPr>
        <p:spPr>
          <a:xfrm>
            <a:off x="6482619" y="5086632"/>
            <a:ext cx="280819" cy="337923"/>
          </a:xfrm>
          <a:prstGeom prst="rect">
            <a:avLst/>
          </a:prstGeom>
          <a:solidFill>
            <a:srgbClr val="A3FF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TextBox 100"/>
          <p:cNvSpPr txBox="1"/>
          <p:nvPr/>
        </p:nvSpPr>
        <p:spPr>
          <a:xfrm>
            <a:off x="6737546" y="4684075"/>
            <a:ext cx="12236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B8FF"/>
                </a:solidFill>
              </a:rPr>
              <a:t>Not shared </a:t>
            </a:r>
            <a:endParaRPr lang="en-US" dirty="0">
              <a:solidFill>
                <a:srgbClr val="FFB8FF"/>
              </a:solidFill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6737546" y="5046775"/>
            <a:ext cx="839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BFF0B"/>
                </a:solidFill>
              </a:rPr>
              <a:t>Shared </a:t>
            </a:r>
            <a:endParaRPr lang="en-US" dirty="0">
              <a:solidFill>
                <a:srgbClr val="0BFF0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50293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 animBg="1"/>
      <p:bldP spid="73" grpId="0"/>
      <p:bldP spid="80" grpId="0" animBg="1"/>
      <p:bldP spid="81" grpId="0" animBg="1"/>
      <p:bldP spid="82" grpId="0" animBg="1"/>
      <p:bldP spid="83" grpId="0" animBg="1"/>
      <p:bldP spid="84" grpId="0" animBg="1"/>
      <p:bldP spid="99" grpId="0" animBg="1"/>
      <p:bldP spid="100" grpId="0" animBg="1"/>
      <p:bldP spid="101" grpId="0"/>
      <p:bldP spid="10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3663" y="190499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>
                <a:solidFill>
                  <a:srgbClr val="F2F2F2"/>
                </a:solidFill>
              </a:rPr>
              <a:t>DNA.land</a:t>
            </a:r>
            <a:r>
              <a:rPr lang="en-US" dirty="0" smtClean="0">
                <a:solidFill>
                  <a:srgbClr val="F2F2F2"/>
                </a:solidFill>
              </a:rPr>
              <a:t> examples:</a:t>
            </a:r>
            <a:br>
              <a:rPr lang="en-US" dirty="0" smtClean="0">
                <a:solidFill>
                  <a:srgbClr val="F2F2F2"/>
                </a:solidFill>
              </a:rPr>
            </a:br>
            <a:r>
              <a:rPr lang="en-US" sz="3100" dirty="0" smtClean="0">
                <a:solidFill>
                  <a:srgbClr val="F2F2F2"/>
                </a:solidFill>
              </a:rPr>
              <a:t>siblings</a:t>
            </a:r>
            <a:r>
              <a:rPr lang="en-US" dirty="0" smtClean="0">
                <a:solidFill>
                  <a:srgbClr val="F2F2F2"/>
                </a:solidFill>
              </a:rPr>
              <a:t> </a:t>
            </a:r>
            <a:endParaRPr lang="en-US" dirty="0">
              <a:solidFill>
                <a:srgbClr val="F2F2F2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1955" t="4774" r="8682"/>
          <a:stretch/>
        </p:blipFill>
        <p:spPr>
          <a:xfrm>
            <a:off x="1295399" y="1384299"/>
            <a:ext cx="5803901" cy="481330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569903" y="6197600"/>
            <a:ext cx="2186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F2F2F2"/>
                </a:solidFill>
              </a:rPr>
              <a:t>By : R-Munoz, </a:t>
            </a:r>
            <a:r>
              <a:rPr lang="en-US" i="1" dirty="0" err="1" smtClean="0">
                <a:solidFill>
                  <a:srgbClr val="F2F2F2"/>
                </a:solidFill>
              </a:rPr>
              <a:t>J.Yuan</a:t>
            </a:r>
            <a:r>
              <a:rPr lang="en-US" i="1" dirty="0" smtClean="0">
                <a:solidFill>
                  <a:srgbClr val="F2F2F2"/>
                </a:solidFill>
              </a:rPr>
              <a:t> </a:t>
            </a:r>
            <a:endParaRPr lang="en-US" i="1" dirty="0">
              <a:solidFill>
                <a:srgbClr val="F2F2F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16200000">
            <a:off x="-389211" y="3118078"/>
            <a:ext cx="272883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2F2F2"/>
                </a:solidFill>
              </a:rPr>
              <a:t>Chromosome #</a:t>
            </a:r>
            <a:endParaRPr lang="en-US" sz="3200" dirty="0">
              <a:solidFill>
                <a:srgbClr val="F2F2F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41600" y="6197600"/>
            <a:ext cx="361769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2F2F2"/>
                </a:solidFill>
              </a:rPr>
              <a:t>Length chromosome</a:t>
            </a:r>
            <a:endParaRPr lang="en-US" sz="3200" dirty="0">
              <a:solidFill>
                <a:srgbClr val="F2F2F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162800" y="3372366"/>
            <a:ext cx="12236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B8FF"/>
                </a:solidFill>
              </a:rPr>
              <a:t>Not shared </a:t>
            </a:r>
            <a:endParaRPr lang="en-US" dirty="0">
              <a:solidFill>
                <a:srgbClr val="FFB8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150100" y="3620532"/>
            <a:ext cx="839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BFF0B"/>
                </a:solidFill>
              </a:rPr>
              <a:t>Shared </a:t>
            </a:r>
            <a:endParaRPr lang="en-US" dirty="0">
              <a:solidFill>
                <a:srgbClr val="0BFF0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87033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4174" r="7847"/>
          <a:stretch/>
        </p:blipFill>
        <p:spPr>
          <a:xfrm>
            <a:off x="4958585" y="439668"/>
            <a:ext cx="3252445" cy="266528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915475" y="6473344"/>
            <a:ext cx="2186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F2F2F2"/>
                </a:solidFill>
              </a:rPr>
              <a:t>By : R-Munoz, </a:t>
            </a:r>
            <a:r>
              <a:rPr lang="en-US" i="1" dirty="0" err="1" smtClean="0">
                <a:solidFill>
                  <a:srgbClr val="F2F2F2"/>
                </a:solidFill>
              </a:rPr>
              <a:t>J.Yuan</a:t>
            </a:r>
            <a:r>
              <a:rPr lang="en-US" i="1" dirty="0" smtClean="0">
                <a:solidFill>
                  <a:srgbClr val="F2F2F2"/>
                </a:solidFill>
              </a:rPr>
              <a:t> </a:t>
            </a:r>
            <a:endParaRPr lang="en-US" i="1" dirty="0">
              <a:solidFill>
                <a:srgbClr val="F2F2F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16200000">
            <a:off x="-236290" y="1552560"/>
            <a:ext cx="272883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2F2F2"/>
                </a:solidFill>
              </a:rPr>
              <a:t>Chromosome #</a:t>
            </a:r>
            <a:endParaRPr lang="en-US" sz="3200" dirty="0">
              <a:solidFill>
                <a:srgbClr val="F2F2F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15502" y="6291766"/>
            <a:ext cx="361769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2F2F2"/>
                </a:solidFill>
              </a:rPr>
              <a:t>Length chromosome</a:t>
            </a:r>
            <a:endParaRPr lang="en-US" sz="3200" dirty="0">
              <a:solidFill>
                <a:srgbClr val="F2F2F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597508" y="4405550"/>
            <a:ext cx="12236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B8FF"/>
                </a:solidFill>
              </a:rPr>
              <a:t>Not shared </a:t>
            </a:r>
            <a:endParaRPr lang="en-US" dirty="0">
              <a:solidFill>
                <a:srgbClr val="FFB8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584808" y="4653716"/>
            <a:ext cx="839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BFF0B"/>
                </a:solidFill>
              </a:rPr>
              <a:t>Shared </a:t>
            </a:r>
            <a:endParaRPr lang="en-US" dirty="0">
              <a:solidFill>
                <a:srgbClr val="0BFF0B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/>
          <a:srcRect l="1955" t="4774" r="8682"/>
          <a:stretch/>
        </p:blipFill>
        <p:spPr>
          <a:xfrm>
            <a:off x="1439854" y="439668"/>
            <a:ext cx="3245344" cy="269143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4"/>
          <a:srcRect t="5330" r="8117"/>
          <a:stretch/>
        </p:blipFill>
        <p:spPr>
          <a:xfrm>
            <a:off x="3183234" y="3624142"/>
            <a:ext cx="3401574" cy="2797812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2342102" y="-21997"/>
            <a:ext cx="11266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</a:rPr>
              <a:t>Siblings </a:t>
            </a:r>
            <a:endParaRPr lang="en-US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446833" y="-21997"/>
            <a:ext cx="25619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chemeClr val="bg1">
                    <a:lumMod val="95000"/>
                  </a:schemeClr>
                </a:solidFill>
              </a:rPr>
              <a:t>Homozygotic</a:t>
            </a:r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</a:rPr>
              <a:t> twins </a:t>
            </a:r>
            <a:endParaRPr lang="en-US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260367" y="3235510"/>
            <a:ext cx="13964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</a:rPr>
              <a:t>3</a:t>
            </a:r>
            <a:r>
              <a:rPr lang="en-US" sz="2400" baseline="30000" dirty="0" smtClean="0">
                <a:solidFill>
                  <a:schemeClr val="bg1">
                    <a:lumMod val="95000"/>
                  </a:schemeClr>
                </a:solidFill>
              </a:rPr>
              <a:t>rd</a:t>
            </a:r>
            <a:r>
              <a:rPr lang="en-US" sz="2400" dirty="0" smtClean="0">
                <a:solidFill>
                  <a:schemeClr val="bg1">
                    <a:lumMod val="95000"/>
                  </a:schemeClr>
                </a:solidFill>
              </a:rPr>
              <a:t> cousin </a:t>
            </a:r>
            <a:endParaRPr lang="en-US" sz="2400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16910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35364" y="2408216"/>
            <a:ext cx="330036" cy="525822"/>
          </a:xfrm>
          <a:prstGeom prst="rect">
            <a:avLst/>
          </a:prstGeom>
          <a:pattFill prst="narVert">
            <a:fgClr>
              <a:srgbClr val="FF0000"/>
            </a:fgClr>
            <a:bgClr>
              <a:prstClr val="white"/>
            </a:bgClr>
          </a:patt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712403" y="2408216"/>
            <a:ext cx="284797" cy="525822"/>
          </a:xfrm>
          <a:prstGeom prst="rect">
            <a:avLst/>
          </a:prstGeom>
          <a:pattFill prst="dkVert">
            <a:fgClr>
              <a:srgbClr val="FF0000"/>
            </a:fgClr>
            <a:bgClr>
              <a:schemeClr val="tx1">
                <a:lumMod val="75000"/>
                <a:lumOff val="25000"/>
              </a:schemeClr>
            </a:bgClr>
          </a:patt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459226" y="2408216"/>
            <a:ext cx="177133" cy="525822"/>
          </a:xfrm>
          <a:prstGeom prst="rect">
            <a:avLst/>
          </a:prstGeom>
          <a:pattFill prst="dkVert">
            <a:fgClr>
              <a:srgbClr val="C10EFF"/>
            </a:fgClr>
            <a:bgClr>
              <a:schemeClr val="bg1">
                <a:lumMod val="75000"/>
              </a:schemeClr>
            </a:bgClr>
          </a:patt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691680" y="2408216"/>
            <a:ext cx="177133" cy="525822"/>
          </a:xfrm>
          <a:prstGeom prst="rect">
            <a:avLst/>
          </a:prstGeom>
          <a:pattFill prst="dkVert">
            <a:fgClr>
              <a:srgbClr val="C10EFF"/>
            </a:fgClr>
            <a:bgClr>
              <a:schemeClr val="bg1">
                <a:lumMod val="75000"/>
              </a:schemeClr>
            </a:bgClr>
          </a:patt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393101" y="2408216"/>
            <a:ext cx="177133" cy="525822"/>
          </a:xfrm>
          <a:prstGeom prst="rect">
            <a:avLst/>
          </a:prstGeom>
          <a:pattFill prst="dkVert">
            <a:fgClr>
              <a:srgbClr val="0BFF0B"/>
            </a:fgClr>
            <a:bgClr>
              <a:schemeClr val="bg1">
                <a:lumMod val="75000"/>
              </a:schemeClr>
            </a:bgClr>
          </a:patt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003806" y="2408216"/>
            <a:ext cx="177133" cy="525822"/>
          </a:xfrm>
          <a:prstGeom prst="rect">
            <a:avLst/>
          </a:prstGeom>
          <a:pattFill prst="dkVert">
            <a:fgClr>
              <a:srgbClr val="0BFF0B"/>
            </a:fgClr>
            <a:bgClr>
              <a:schemeClr val="bg1">
                <a:lumMod val="75000"/>
              </a:schemeClr>
            </a:bgClr>
          </a:patt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582612" y="2408216"/>
            <a:ext cx="177133" cy="525822"/>
          </a:xfrm>
          <a:prstGeom prst="rect">
            <a:avLst/>
          </a:prstGeom>
          <a:pattFill prst="dkVert">
            <a:fgClr>
              <a:srgbClr val="3366FF"/>
            </a:fgClr>
            <a:bgClr>
              <a:schemeClr val="bg1">
                <a:lumMod val="75000"/>
              </a:schemeClr>
            </a:bgClr>
          </a:patt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2206546" y="4443934"/>
            <a:ext cx="177133" cy="525822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2683585" y="4443934"/>
            <a:ext cx="177133" cy="525822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3430408" y="4443934"/>
            <a:ext cx="177133" cy="525822"/>
          </a:xfrm>
          <a:prstGeom prst="rect">
            <a:avLst/>
          </a:prstGeom>
          <a:solidFill>
            <a:srgbClr val="C10E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4662862" y="4443934"/>
            <a:ext cx="177133" cy="525822"/>
          </a:xfrm>
          <a:prstGeom prst="rect">
            <a:avLst/>
          </a:prstGeom>
          <a:solidFill>
            <a:srgbClr val="C10E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5364283" y="4443934"/>
            <a:ext cx="177133" cy="525822"/>
          </a:xfrm>
          <a:prstGeom prst="rect">
            <a:avLst/>
          </a:prstGeom>
          <a:solidFill>
            <a:srgbClr val="0BFF0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5974987" y="4443934"/>
            <a:ext cx="177133" cy="525822"/>
          </a:xfrm>
          <a:prstGeom prst="rect">
            <a:avLst/>
          </a:prstGeom>
          <a:solidFill>
            <a:srgbClr val="0BFF0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6553794" y="4443934"/>
            <a:ext cx="177133" cy="525822"/>
          </a:xfrm>
          <a:prstGeom prst="rect">
            <a:avLst/>
          </a:prstGeom>
          <a:solidFill>
            <a:srgbClr val="3366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2383679" y="4443934"/>
            <a:ext cx="299906" cy="525822"/>
          </a:xfrm>
          <a:prstGeom prst="rect">
            <a:avLst/>
          </a:prstGeom>
          <a:solidFill>
            <a:srgbClr val="FF544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2860718" y="4443934"/>
            <a:ext cx="569690" cy="525822"/>
          </a:xfrm>
          <a:prstGeom prst="rect">
            <a:avLst/>
          </a:prstGeom>
          <a:gradFill flip="none" rotWithShape="1">
            <a:gsLst>
              <a:gs pos="0">
                <a:srgbClr val="FF5440"/>
              </a:gs>
              <a:gs pos="100000">
                <a:srgbClr val="CF7DFF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3607540" y="4443934"/>
            <a:ext cx="1055322" cy="525822"/>
          </a:xfrm>
          <a:prstGeom prst="rect">
            <a:avLst/>
          </a:prstGeom>
          <a:solidFill>
            <a:srgbClr val="CE4E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4836622" y="4443934"/>
            <a:ext cx="527661" cy="525822"/>
          </a:xfrm>
          <a:prstGeom prst="rect">
            <a:avLst/>
          </a:prstGeom>
          <a:gradFill flip="none" rotWithShape="1">
            <a:gsLst>
              <a:gs pos="0">
                <a:srgbClr val="CE4EFF"/>
              </a:gs>
              <a:gs pos="100000">
                <a:srgbClr val="42FF40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6152122" y="4443934"/>
            <a:ext cx="401672" cy="525822"/>
          </a:xfrm>
          <a:prstGeom prst="rect">
            <a:avLst/>
          </a:prstGeom>
          <a:gradFill flip="none" rotWithShape="1">
            <a:gsLst>
              <a:gs pos="0">
                <a:srgbClr val="42FF40"/>
              </a:gs>
              <a:gs pos="100000">
                <a:srgbClr val="6791FF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5538992" y="4443934"/>
            <a:ext cx="435996" cy="525822"/>
          </a:xfrm>
          <a:prstGeom prst="rect">
            <a:avLst/>
          </a:prstGeom>
          <a:solidFill>
            <a:srgbClr val="A3FF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292100" y="2223550"/>
            <a:ext cx="1436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2F2F2"/>
                </a:solidFill>
              </a:rPr>
              <a:t>minION</a:t>
            </a:r>
            <a:r>
              <a:rPr lang="en-US" dirty="0" smtClean="0">
                <a:solidFill>
                  <a:srgbClr val="F2F2F2"/>
                </a:solidFill>
              </a:rPr>
              <a:t> data:  </a:t>
            </a:r>
            <a:endParaRPr lang="en-US" dirty="0">
              <a:solidFill>
                <a:srgbClr val="F2F2F2"/>
              </a:solidFill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4610100" y="3556000"/>
            <a:ext cx="0" cy="546100"/>
          </a:xfrm>
          <a:prstGeom prst="straightConnector1">
            <a:avLst/>
          </a:prstGeom>
          <a:ln>
            <a:solidFill>
              <a:schemeClr val="bg1">
                <a:lumMod val="9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4692078" y="3556000"/>
            <a:ext cx="291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2F2F2"/>
                </a:solidFill>
              </a:rPr>
              <a:t>?</a:t>
            </a:r>
            <a:endParaRPr lang="en-US" dirty="0">
              <a:solidFill>
                <a:srgbClr val="F2F2F2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424732" y="5214034"/>
            <a:ext cx="2275908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2F2F2"/>
                </a:solidFill>
              </a:rPr>
              <a:t>Male / female? </a:t>
            </a:r>
          </a:p>
          <a:p>
            <a:r>
              <a:rPr lang="en-US" dirty="0" smtClean="0">
                <a:solidFill>
                  <a:srgbClr val="F2F2F2"/>
                </a:solidFill>
              </a:rPr>
              <a:t>Ancestry? </a:t>
            </a:r>
          </a:p>
          <a:p>
            <a:r>
              <a:rPr lang="en-US" dirty="0" smtClean="0">
                <a:solidFill>
                  <a:srgbClr val="F2F2F2"/>
                </a:solidFill>
              </a:rPr>
              <a:t>Phenotypic traits?</a:t>
            </a:r>
          </a:p>
          <a:p>
            <a:r>
              <a:rPr lang="en-US" dirty="0" smtClean="0">
                <a:solidFill>
                  <a:srgbClr val="F2F2F2"/>
                </a:solidFill>
              </a:rPr>
              <a:t>Any thing you can find</a:t>
            </a:r>
          </a:p>
          <a:p>
            <a:r>
              <a:rPr lang="en-US" dirty="0" smtClean="0">
                <a:solidFill>
                  <a:srgbClr val="F2F2F2"/>
                </a:solidFill>
              </a:rPr>
              <a:t> </a:t>
            </a:r>
          </a:p>
          <a:p>
            <a:endParaRPr lang="en-US" dirty="0" smtClean="0">
              <a:solidFill>
                <a:srgbClr val="F2F2F2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92100" y="3049050"/>
            <a:ext cx="207843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2F2F2"/>
                </a:solidFill>
              </a:rPr>
              <a:t>?Errors? </a:t>
            </a:r>
          </a:p>
          <a:p>
            <a:r>
              <a:rPr lang="en-US" dirty="0" smtClean="0">
                <a:solidFill>
                  <a:srgbClr val="F2F2F2"/>
                </a:solidFill>
              </a:rPr>
              <a:t>?Distribution reads?</a:t>
            </a:r>
          </a:p>
          <a:p>
            <a:r>
              <a:rPr lang="en-US" dirty="0" smtClean="0">
                <a:solidFill>
                  <a:srgbClr val="F2F2F2"/>
                </a:solidFill>
              </a:rPr>
              <a:t>QC data  </a:t>
            </a:r>
            <a:endParaRPr lang="en-US" dirty="0">
              <a:solidFill>
                <a:srgbClr val="F2F2F2"/>
              </a:solidFill>
            </a:endParaRPr>
          </a:p>
        </p:txBody>
      </p:sp>
      <p:sp>
        <p:nvSpPr>
          <p:cNvPr id="33" name="Title 1"/>
          <p:cNvSpPr txBox="1">
            <a:spLocks/>
          </p:cNvSpPr>
          <p:nvPr/>
        </p:nvSpPr>
        <p:spPr>
          <a:xfrm>
            <a:off x="457200" y="1222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srgbClr val="FFFFFF"/>
                </a:solidFill>
              </a:rPr>
              <a:t>In this Hackathon: 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5" name="Content Placeholder 2"/>
          <p:cNvSpPr>
            <a:spLocks noGrp="1"/>
          </p:cNvSpPr>
          <p:nvPr>
            <p:ph idx="1"/>
          </p:nvPr>
        </p:nvSpPr>
        <p:spPr>
          <a:xfrm>
            <a:off x="177800" y="1130301"/>
            <a:ext cx="8775700" cy="711200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New approach: finding context using the </a:t>
            </a:r>
            <a:r>
              <a:rPr lang="en-US" dirty="0" err="1" smtClean="0">
                <a:solidFill>
                  <a:srgbClr val="FFFFFF"/>
                </a:solidFill>
              </a:rPr>
              <a:t>minION</a:t>
            </a:r>
            <a:r>
              <a:rPr lang="en-US" dirty="0" smtClean="0">
                <a:solidFill>
                  <a:srgbClr val="FFFFFF"/>
                </a:solidFill>
              </a:rPr>
              <a:t>. 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33567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6" grpId="0"/>
      <p:bldP spid="3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Solve crimes </a:t>
            </a:r>
          </a:p>
          <a:p>
            <a:pPr>
              <a:lnSpc>
                <a:spcPct val="200000"/>
              </a:lnSpc>
            </a:pPr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Paternal/maternal testing </a:t>
            </a:r>
          </a:p>
          <a:p>
            <a:pPr>
              <a:lnSpc>
                <a:spcPct val="200000"/>
              </a:lnSpc>
            </a:pPr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Ancestry </a:t>
            </a:r>
          </a:p>
          <a:p>
            <a:pPr marL="0" indent="0">
              <a:lnSpc>
                <a:spcPct val="200000"/>
              </a:lnSpc>
              <a:buNone/>
            </a:pPr>
            <a:endParaRPr lang="en-US" dirty="0" smtClean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-114300" y="33698"/>
            <a:ext cx="9258300" cy="1177203"/>
          </a:xfrm>
          <a:prstGeom prst="rect">
            <a:avLst/>
          </a:prstGeom>
          <a:gradFill flip="none" rotWithShape="1">
            <a:gsLst>
              <a:gs pos="57000">
                <a:schemeClr val="tx1">
                  <a:lumMod val="75000"/>
                  <a:lumOff val="25000"/>
                  <a:alpha val="56000"/>
                </a:schemeClr>
              </a:gs>
              <a:gs pos="100000">
                <a:srgbClr val="4F806B">
                  <a:alpha val="56000"/>
                </a:srgbClr>
              </a:gs>
            </a:gsLst>
            <a:path path="shap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500" dirty="0" smtClean="0">
                <a:solidFill>
                  <a:srgbClr val="FFFFFF"/>
                </a:solidFill>
                <a:latin typeface="Copperplate Gothic Bold"/>
                <a:cs typeface="Copperplate Gothic Bold"/>
              </a:rPr>
              <a:t>Person Identification </a:t>
            </a:r>
            <a:endParaRPr lang="en-US" sz="45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54146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38125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In this </a:t>
            </a:r>
            <a:r>
              <a:rPr lang="en-US" dirty="0" err="1" smtClean="0">
                <a:solidFill>
                  <a:srgbClr val="FFFFFF"/>
                </a:solidFill>
              </a:rPr>
              <a:t>Hackathon</a:t>
            </a:r>
            <a:r>
              <a:rPr lang="en-US" dirty="0" smtClean="0">
                <a:solidFill>
                  <a:srgbClr val="FFFFFF"/>
                </a:solidFill>
              </a:rPr>
              <a:t>: 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800" y="769938"/>
            <a:ext cx="8775700" cy="711200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New approach: finding context using the </a:t>
            </a:r>
            <a:r>
              <a:rPr lang="en-US" dirty="0" err="1" smtClean="0">
                <a:solidFill>
                  <a:srgbClr val="FFFFFF"/>
                </a:solidFill>
              </a:rPr>
              <a:t>minION</a:t>
            </a:r>
            <a:r>
              <a:rPr lang="en-US" dirty="0" smtClean="0">
                <a:solidFill>
                  <a:srgbClr val="FFFFFF"/>
                </a:solidFill>
              </a:rPr>
              <a:t>. 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800" y="2338261"/>
            <a:ext cx="2294621" cy="1491504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1219200" y="4059814"/>
            <a:ext cx="0" cy="684016"/>
          </a:xfrm>
          <a:prstGeom prst="straightConnector1">
            <a:avLst/>
          </a:prstGeom>
          <a:ln>
            <a:solidFill>
              <a:srgbClr val="F2F2F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t="10204" b="5613"/>
          <a:stretch/>
        </p:blipFill>
        <p:spPr>
          <a:xfrm>
            <a:off x="177800" y="4929764"/>
            <a:ext cx="2294621" cy="1473200"/>
          </a:xfrm>
          <a:prstGeom prst="rect">
            <a:avLst/>
          </a:prstGeom>
        </p:spPr>
      </p:pic>
      <p:pic>
        <p:nvPicPr>
          <p:cNvPr id="9" name="Picture 8" descr="Bond-1.t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7676" y="2669343"/>
            <a:ext cx="4338924" cy="4323832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>
            <a:off x="1914933" y="4811995"/>
            <a:ext cx="557488" cy="0"/>
          </a:xfrm>
          <a:prstGeom prst="straightConnector1">
            <a:avLst/>
          </a:prstGeom>
          <a:ln>
            <a:solidFill>
              <a:srgbClr val="F2F2F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4389712" y="4726564"/>
            <a:ext cx="598987" cy="17266"/>
          </a:xfrm>
          <a:prstGeom prst="straightConnector1">
            <a:avLst/>
          </a:prstGeom>
          <a:ln>
            <a:solidFill>
              <a:srgbClr val="F2F2F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3" name="Group 32"/>
          <p:cNvGrpSpPr/>
          <p:nvPr/>
        </p:nvGrpSpPr>
        <p:grpSpPr>
          <a:xfrm>
            <a:off x="2741566" y="2847931"/>
            <a:ext cx="2197421" cy="575495"/>
            <a:chOff x="698178" y="896998"/>
            <a:chExt cx="5256457" cy="809485"/>
          </a:xfrm>
        </p:grpSpPr>
        <p:sp>
          <p:nvSpPr>
            <p:cNvPr id="34" name="Freeform 33"/>
            <p:cNvSpPr/>
            <p:nvPr/>
          </p:nvSpPr>
          <p:spPr>
            <a:xfrm>
              <a:off x="5753259" y="1264921"/>
              <a:ext cx="201376" cy="207572"/>
            </a:xfrm>
            <a:custGeom>
              <a:avLst/>
              <a:gdLst>
                <a:gd name="connsiteX0" fmla="*/ 0 w 201376"/>
                <a:gd name="connsiteY0" fmla="*/ 0 h 247833"/>
                <a:gd name="connsiteX1" fmla="*/ 201350 w 201376"/>
                <a:gd name="connsiteY1" fmla="*/ 154896 h 247833"/>
                <a:gd name="connsiteX2" fmla="*/ 15488 w 201376"/>
                <a:gd name="connsiteY2" fmla="*/ 247833 h 247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1376" h="247833">
                  <a:moveTo>
                    <a:pt x="0" y="0"/>
                  </a:moveTo>
                  <a:cubicBezTo>
                    <a:pt x="99384" y="56795"/>
                    <a:pt x="198769" y="113591"/>
                    <a:pt x="201350" y="154896"/>
                  </a:cubicBezTo>
                  <a:cubicBezTo>
                    <a:pt x="203931" y="196201"/>
                    <a:pt x="15488" y="247833"/>
                    <a:pt x="15488" y="247833"/>
                  </a:cubicBezTo>
                </a:path>
              </a:pathLst>
            </a:custGeom>
            <a:ln w="76200" cmpd="sng">
              <a:solidFill>
                <a:srgbClr val="3366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5" name="Straight Connector 34"/>
            <p:cNvCxnSpPr/>
            <p:nvPr/>
          </p:nvCxnSpPr>
          <p:spPr>
            <a:xfrm flipH="1">
              <a:off x="1189139" y="1314931"/>
              <a:ext cx="712469" cy="0"/>
            </a:xfrm>
            <a:prstGeom prst="line">
              <a:avLst/>
            </a:prstGeom>
            <a:ln w="76200" cmpd="sng">
              <a:solidFill>
                <a:srgbClr val="3366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flipH="1" flipV="1">
              <a:off x="698178" y="896998"/>
              <a:ext cx="511119" cy="417933"/>
            </a:xfrm>
            <a:prstGeom prst="line">
              <a:avLst/>
            </a:prstGeom>
            <a:ln w="76200" cmpd="sng">
              <a:solidFill>
                <a:srgbClr val="3366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flipH="1">
              <a:off x="1189139" y="1497517"/>
              <a:ext cx="712469" cy="0"/>
            </a:xfrm>
            <a:prstGeom prst="line">
              <a:avLst/>
            </a:prstGeom>
            <a:ln w="76200" cmpd="sng">
              <a:solidFill>
                <a:srgbClr val="3366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flipH="1">
              <a:off x="961481" y="1497517"/>
              <a:ext cx="247816" cy="208966"/>
            </a:xfrm>
            <a:prstGeom prst="line">
              <a:avLst/>
            </a:prstGeom>
            <a:ln w="76200" cmpd="sng">
              <a:solidFill>
                <a:srgbClr val="3366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flipV="1">
              <a:off x="1892946" y="1264921"/>
              <a:ext cx="3887604" cy="46468"/>
            </a:xfrm>
            <a:prstGeom prst="line">
              <a:avLst/>
            </a:prstGeom>
            <a:ln w="76200" cmpd="sng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flipV="1">
              <a:off x="1892946" y="1450793"/>
              <a:ext cx="3887604" cy="46469"/>
            </a:xfrm>
            <a:prstGeom prst="line">
              <a:avLst/>
            </a:prstGeom>
            <a:ln w="76200" cmpd="sng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Oval 40"/>
            <p:cNvSpPr/>
            <p:nvPr/>
          </p:nvSpPr>
          <p:spPr>
            <a:xfrm>
              <a:off x="751276" y="943249"/>
              <a:ext cx="437862" cy="321673"/>
            </a:xfrm>
            <a:prstGeom prst="ellipse">
              <a:avLst/>
            </a:prstGeom>
            <a:solidFill>
              <a:srgbClr val="A3FF7B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2741566" y="3484319"/>
            <a:ext cx="2197421" cy="575495"/>
            <a:chOff x="698178" y="896998"/>
            <a:chExt cx="5256457" cy="809485"/>
          </a:xfrm>
        </p:grpSpPr>
        <p:sp>
          <p:nvSpPr>
            <p:cNvPr id="43" name="Freeform 42"/>
            <p:cNvSpPr/>
            <p:nvPr/>
          </p:nvSpPr>
          <p:spPr>
            <a:xfrm>
              <a:off x="5753259" y="1264921"/>
              <a:ext cx="201376" cy="207572"/>
            </a:xfrm>
            <a:custGeom>
              <a:avLst/>
              <a:gdLst>
                <a:gd name="connsiteX0" fmla="*/ 0 w 201376"/>
                <a:gd name="connsiteY0" fmla="*/ 0 h 247833"/>
                <a:gd name="connsiteX1" fmla="*/ 201350 w 201376"/>
                <a:gd name="connsiteY1" fmla="*/ 154896 h 247833"/>
                <a:gd name="connsiteX2" fmla="*/ 15488 w 201376"/>
                <a:gd name="connsiteY2" fmla="*/ 247833 h 247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1376" h="247833">
                  <a:moveTo>
                    <a:pt x="0" y="0"/>
                  </a:moveTo>
                  <a:cubicBezTo>
                    <a:pt x="99384" y="56795"/>
                    <a:pt x="198769" y="113591"/>
                    <a:pt x="201350" y="154896"/>
                  </a:cubicBezTo>
                  <a:cubicBezTo>
                    <a:pt x="203931" y="196201"/>
                    <a:pt x="15488" y="247833"/>
                    <a:pt x="15488" y="247833"/>
                  </a:cubicBezTo>
                </a:path>
              </a:pathLst>
            </a:custGeom>
            <a:ln w="76200" cmpd="sng">
              <a:solidFill>
                <a:srgbClr val="3366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4" name="Straight Connector 43"/>
            <p:cNvCxnSpPr/>
            <p:nvPr/>
          </p:nvCxnSpPr>
          <p:spPr>
            <a:xfrm flipH="1">
              <a:off x="1189139" y="1314931"/>
              <a:ext cx="712469" cy="0"/>
            </a:xfrm>
            <a:prstGeom prst="line">
              <a:avLst/>
            </a:prstGeom>
            <a:ln w="76200" cmpd="sng">
              <a:solidFill>
                <a:srgbClr val="3366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flipH="1" flipV="1">
              <a:off x="698178" y="896998"/>
              <a:ext cx="511119" cy="417933"/>
            </a:xfrm>
            <a:prstGeom prst="line">
              <a:avLst/>
            </a:prstGeom>
            <a:ln w="76200" cmpd="sng">
              <a:solidFill>
                <a:srgbClr val="3366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flipH="1">
              <a:off x="1189139" y="1497517"/>
              <a:ext cx="712469" cy="0"/>
            </a:xfrm>
            <a:prstGeom prst="line">
              <a:avLst/>
            </a:prstGeom>
            <a:ln w="76200" cmpd="sng">
              <a:solidFill>
                <a:srgbClr val="3366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flipH="1">
              <a:off x="961481" y="1497517"/>
              <a:ext cx="247816" cy="208966"/>
            </a:xfrm>
            <a:prstGeom prst="line">
              <a:avLst/>
            </a:prstGeom>
            <a:ln w="76200" cmpd="sng">
              <a:solidFill>
                <a:srgbClr val="3366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flipV="1">
              <a:off x="1892946" y="1264921"/>
              <a:ext cx="3887604" cy="46468"/>
            </a:xfrm>
            <a:prstGeom prst="line">
              <a:avLst/>
            </a:prstGeom>
            <a:ln w="76200" cmpd="sng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flipV="1">
              <a:off x="1892946" y="1450793"/>
              <a:ext cx="3887604" cy="46469"/>
            </a:xfrm>
            <a:prstGeom prst="line">
              <a:avLst/>
            </a:prstGeom>
            <a:ln w="76200" cmpd="sng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Oval 49"/>
            <p:cNvSpPr/>
            <p:nvPr/>
          </p:nvSpPr>
          <p:spPr>
            <a:xfrm>
              <a:off x="751276" y="943249"/>
              <a:ext cx="437862" cy="321673"/>
            </a:xfrm>
            <a:prstGeom prst="ellipse">
              <a:avLst/>
            </a:prstGeom>
            <a:solidFill>
              <a:srgbClr val="A3FF7B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2802437" y="4093223"/>
            <a:ext cx="2197421" cy="575495"/>
            <a:chOff x="698178" y="896998"/>
            <a:chExt cx="5256457" cy="809485"/>
          </a:xfrm>
        </p:grpSpPr>
        <p:sp>
          <p:nvSpPr>
            <p:cNvPr id="52" name="Freeform 51"/>
            <p:cNvSpPr/>
            <p:nvPr/>
          </p:nvSpPr>
          <p:spPr>
            <a:xfrm>
              <a:off x="5753259" y="1264921"/>
              <a:ext cx="201376" cy="207572"/>
            </a:xfrm>
            <a:custGeom>
              <a:avLst/>
              <a:gdLst>
                <a:gd name="connsiteX0" fmla="*/ 0 w 201376"/>
                <a:gd name="connsiteY0" fmla="*/ 0 h 247833"/>
                <a:gd name="connsiteX1" fmla="*/ 201350 w 201376"/>
                <a:gd name="connsiteY1" fmla="*/ 154896 h 247833"/>
                <a:gd name="connsiteX2" fmla="*/ 15488 w 201376"/>
                <a:gd name="connsiteY2" fmla="*/ 247833 h 247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1376" h="247833">
                  <a:moveTo>
                    <a:pt x="0" y="0"/>
                  </a:moveTo>
                  <a:cubicBezTo>
                    <a:pt x="99384" y="56795"/>
                    <a:pt x="198769" y="113591"/>
                    <a:pt x="201350" y="154896"/>
                  </a:cubicBezTo>
                  <a:cubicBezTo>
                    <a:pt x="203931" y="196201"/>
                    <a:pt x="15488" y="247833"/>
                    <a:pt x="15488" y="247833"/>
                  </a:cubicBezTo>
                </a:path>
              </a:pathLst>
            </a:custGeom>
            <a:ln w="76200" cmpd="sng">
              <a:solidFill>
                <a:srgbClr val="3366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3" name="Straight Connector 52"/>
            <p:cNvCxnSpPr/>
            <p:nvPr/>
          </p:nvCxnSpPr>
          <p:spPr>
            <a:xfrm flipH="1">
              <a:off x="1189139" y="1314931"/>
              <a:ext cx="712469" cy="0"/>
            </a:xfrm>
            <a:prstGeom prst="line">
              <a:avLst/>
            </a:prstGeom>
            <a:ln w="76200" cmpd="sng">
              <a:solidFill>
                <a:srgbClr val="3366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flipH="1" flipV="1">
              <a:off x="698178" y="896998"/>
              <a:ext cx="511119" cy="417933"/>
            </a:xfrm>
            <a:prstGeom prst="line">
              <a:avLst/>
            </a:prstGeom>
            <a:ln w="76200" cmpd="sng">
              <a:solidFill>
                <a:srgbClr val="3366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flipH="1">
              <a:off x="1189139" y="1497517"/>
              <a:ext cx="712469" cy="0"/>
            </a:xfrm>
            <a:prstGeom prst="line">
              <a:avLst/>
            </a:prstGeom>
            <a:ln w="76200" cmpd="sng">
              <a:solidFill>
                <a:srgbClr val="3366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flipH="1">
              <a:off x="961481" y="1497517"/>
              <a:ext cx="247816" cy="208966"/>
            </a:xfrm>
            <a:prstGeom prst="line">
              <a:avLst/>
            </a:prstGeom>
            <a:ln w="76200" cmpd="sng">
              <a:solidFill>
                <a:srgbClr val="3366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flipV="1">
              <a:off x="1892946" y="1264921"/>
              <a:ext cx="3887604" cy="46468"/>
            </a:xfrm>
            <a:prstGeom prst="line">
              <a:avLst/>
            </a:prstGeom>
            <a:ln w="76200" cmpd="sng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flipV="1">
              <a:off x="1892946" y="1450793"/>
              <a:ext cx="3887604" cy="46469"/>
            </a:xfrm>
            <a:prstGeom prst="line">
              <a:avLst/>
            </a:prstGeom>
            <a:ln w="76200" cmpd="sng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Oval 58"/>
            <p:cNvSpPr/>
            <p:nvPr/>
          </p:nvSpPr>
          <p:spPr>
            <a:xfrm>
              <a:off x="751276" y="943249"/>
              <a:ext cx="437862" cy="321673"/>
            </a:xfrm>
            <a:prstGeom prst="ellipse">
              <a:avLst/>
            </a:prstGeom>
            <a:solidFill>
              <a:srgbClr val="A3FF7B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2791278" y="4685256"/>
            <a:ext cx="2197421" cy="575495"/>
            <a:chOff x="698178" y="896998"/>
            <a:chExt cx="5256457" cy="809485"/>
          </a:xfrm>
        </p:grpSpPr>
        <p:sp>
          <p:nvSpPr>
            <p:cNvPr id="61" name="Freeform 60"/>
            <p:cNvSpPr/>
            <p:nvPr/>
          </p:nvSpPr>
          <p:spPr>
            <a:xfrm>
              <a:off x="5753259" y="1264921"/>
              <a:ext cx="201376" cy="207572"/>
            </a:xfrm>
            <a:custGeom>
              <a:avLst/>
              <a:gdLst>
                <a:gd name="connsiteX0" fmla="*/ 0 w 201376"/>
                <a:gd name="connsiteY0" fmla="*/ 0 h 247833"/>
                <a:gd name="connsiteX1" fmla="*/ 201350 w 201376"/>
                <a:gd name="connsiteY1" fmla="*/ 154896 h 247833"/>
                <a:gd name="connsiteX2" fmla="*/ 15488 w 201376"/>
                <a:gd name="connsiteY2" fmla="*/ 247833 h 247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1376" h="247833">
                  <a:moveTo>
                    <a:pt x="0" y="0"/>
                  </a:moveTo>
                  <a:cubicBezTo>
                    <a:pt x="99384" y="56795"/>
                    <a:pt x="198769" y="113591"/>
                    <a:pt x="201350" y="154896"/>
                  </a:cubicBezTo>
                  <a:cubicBezTo>
                    <a:pt x="203931" y="196201"/>
                    <a:pt x="15488" y="247833"/>
                    <a:pt x="15488" y="247833"/>
                  </a:cubicBezTo>
                </a:path>
              </a:pathLst>
            </a:custGeom>
            <a:ln w="76200" cmpd="sng">
              <a:solidFill>
                <a:srgbClr val="3366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2" name="Straight Connector 61"/>
            <p:cNvCxnSpPr/>
            <p:nvPr/>
          </p:nvCxnSpPr>
          <p:spPr>
            <a:xfrm flipH="1">
              <a:off x="1189139" y="1314931"/>
              <a:ext cx="712469" cy="0"/>
            </a:xfrm>
            <a:prstGeom prst="line">
              <a:avLst/>
            </a:prstGeom>
            <a:ln w="76200" cmpd="sng">
              <a:solidFill>
                <a:srgbClr val="3366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flipH="1" flipV="1">
              <a:off x="698178" y="896998"/>
              <a:ext cx="511119" cy="417933"/>
            </a:xfrm>
            <a:prstGeom prst="line">
              <a:avLst/>
            </a:prstGeom>
            <a:ln w="76200" cmpd="sng">
              <a:solidFill>
                <a:srgbClr val="3366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flipH="1">
              <a:off x="1189139" y="1497517"/>
              <a:ext cx="712469" cy="0"/>
            </a:xfrm>
            <a:prstGeom prst="line">
              <a:avLst/>
            </a:prstGeom>
            <a:ln w="76200" cmpd="sng">
              <a:solidFill>
                <a:srgbClr val="3366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flipH="1">
              <a:off x="961481" y="1497517"/>
              <a:ext cx="247816" cy="208966"/>
            </a:xfrm>
            <a:prstGeom prst="line">
              <a:avLst/>
            </a:prstGeom>
            <a:ln w="76200" cmpd="sng">
              <a:solidFill>
                <a:srgbClr val="3366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flipV="1">
              <a:off x="1892946" y="1264921"/>
              <a:ext cx="3887604" cy="46468"/>
            </a:xfrm>
            <a:prstGeom prst="line">
              <a:avLst/>
            </a:prstGeom>
            <a:ln w="76200" cmpd="sng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flipV="1">
              <a:off x="1892946" y="1450793"/>
              <a:ext cx="3887604" cy="46469"/>
            </a:xfrm>
            <a:prstGeom prst="line">
              <a:avLst/>
            </a:prstGeom>
            <a:ln w="76200" cmpd="sng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Oval 67"/>
            <p:cNvSpPr/>
            <p:nvPr/>
          </p:nvSpPr>
          <p:spPr>
            <a:xfrm>
              <a:off x="751276" y="943249"/>
              <a:ext cx="437862" cy="321673"/>
            </a:xfrm>
            <a:prstGeom prst="ellipse">
              <a:avLst/>
            </a:prstGeom>
            <a:solidFill>
              <a:srgbClr val="A3FF7B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2791278" y="5417087"/>
            <a:ext cx="2197421" cy="575495"/>
            <a:chOff x="698178" y="896998"/>
            <a:chExt cx="5256457" cy="809485"/>
          </a:xfrm>
        </p:grpSpPr>
        <p:sp>
          <p:nvSpPr>
            <p:cNvPr id="70" name="Freeform 69"/>
            <p:cNvSpPr/>
            <p:nvPr/>
          </p:nvSpPr>
          <p:spPr>
            <a:xfrm>
              <a:off x="5753259" y="1264921"/>
              <a:ext cx="201376" cy="207572"/>
            </a:xfrm>
            <a:custGeom>
              <a:avLst/>
              <a:gdLst>
                <a:gd name="connsiteX0" fmla="*/ 0 w 201376"/>
                <a:gd name="connsiteY0" fmla="*/ 0 h 247833"/>
                <a:gd name="connsiteX1" fmla="*/ 201350 w 201376"/>
                <a:gd name="connsiteY1" fmla="*/ 154896 h 247833"/>
                <a:gd name="connsiteX2" fmla="*/ 15488 w 201376"/>
                <a:gd name="connsiteY2" fmla="*/ 247833 h 247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1376" h="247833">
                  <a:moveTo>
                    <a:pt x="0" y="0"/>
                  </a:moveTo>
                  <a:cubicBezTo>
                    <a:pt x="99384" y="56795"/>
                    <a:pt x="198769" y="113591"/>
                    <a:pt x="201350" y="154896"/>
                  </a:cubicBezTo>
                  <a:cubicBezTo>
                    <a:pt x="203931" y="196201"/>
                    <a:pt x="15488" y="247833"/>
                    <a:pt x="15488" y="247833"/>
                  </a:cubicBezTo>
                </a:path>
              </a:pathLst>
            </a:custGeom>
            <a:ln w="76200" cmpd="sng">
              <a:solidFill>
                <a:srgbClr val="3366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1" name="Straight Connector 70"/>
            <p:cNvCxnSpPr/>
            <p:nvPr/>
          </p:nvCxnSpPr>
          <p:spPr>
            <a:xfrm flipH="1">
              <a:off x="1189139" y="1314931"/>
              <a:ext cx="712469" cy="0"/>
            </a:xfrm>
            <a:prstGeom prst="line">
              <a:avLst/>
            </a:prstGeom>
            <a:ln w="76200" cmpd="sng">
              <a:solidFill>
                <a:srgbClr val="3366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flipH="1" flipV="1">
              <a:off x="698178" y="896998"/>
              <a:ext cx="511119" cy="417933"/>
            </a:xfrm>
            <a:prstGeom prst="line">
              <a:avLst/>
            </a:prstGeom>
            <a:ln w="76200" cmpd="sng">
              <a:solidFill>
                <a:srgbClr val="3366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flipH="1">
              <a:off x="1189139" y="1497517"/>
              <a:ext cx="712469" cy="0"/>
            </a:xfrm>
            <a:prstGeom prst="line">
              <a:avLst/>
            </a:prstGeom>
            <a:ln w="76200" cmpd="sng">
              <a:solidFill>
                <a:srgbClr val="3366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flipH="1">
              <a:off x="961481" y="1497517"/>
              <a:ext cx="247816" cy="208966"/>
            </a:xfrm>
            <a:prstGeom prst="line">
              <a:avLst/>
            </a:prstGeom>
            <a:ln w="76200" cmpd="sng">
              <a:solidFill>
                <a:srgbClr val="3366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flipV="1">
              <a:off x="1892946" y="1264921"/>
              <a:ext cx="3887604" cy="46468"/>
            </a:xfrm>
            <a:prstGeom prst="line">
              <a:avLst/>
            </a:prstGeom>
            <a:ln w="76200" cmpd="sng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flipV="1">
              <a:off x="1892946" y="1450793"/>
              <a:ext cx="3887604" cy="46469"/>
            </a:xfrm>
            <a:prstGeom prst="line">
              <a:avLst/>
            </a:prstGeom>
            <a:ln w="76200" cmpd="sng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Oval 76"/>
            <p:cNvSpPr/>
            <p:nvPr/>
          </p:nvSpPr>
          <p:spPr>
            <a:xfrm>
              <a:off x="751276" y="943249"/>
              <a:ext cx="437862" cy="321673"/>
            </a:xfrm>
            <a:prstGeom prst="ellipse">
              <a:avLst/>
            </a:prstGeom>
            <a:solidFill>
              <a:srgbClr val="A3FF7B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1" name="TextBox 80"/>
          <p:cNvSpPr txBox="1"/>
          <p:nvPr/>
        </p:nvSpPr>
        <p:spPr>
          <a:xfrm>
            <a:off x="1766254" y="1638300"/>
            <a:ext cx="19506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D9D9D9"/>
                </a:solidFill>
              </a:rPr>
              <a:t>Behind the scenes: </a:t>
            </a:r>
            <a:endParaRPr lang="en-US" dirty="0">
              <a:solidFill>
                <a:srgbClr val="D9D9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02942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79715" y="0"/>
            <a:ext cx="11323477" cy="7125366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6745" y="5520421"/>
            <a:ext cx="8229600" cy="107043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Pipet sample into flow-cell 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073629" y="1128274"/>
            <a:ext cx="8229600" cy="107043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dirty="0" smtClean="0">
                <a:solidFill>
                  <a:schemeClr val="bg1"/>
                </a:solidFill>
              </a:rPr>
              <a:t>Prime flow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cell with fuel</a:t>
            </a:r>
          </a:p>
          <a:p>
            <a:pPr marL="0" indent="0">
              <a:buFont typeface="Arial"/>
              <a:buNone/>
            </a:pPr>
            <a:r>
              <a:rPr lang="en-US" dirty="0" smtClean="0">
                <a:solidFill>
                  <a:schemeClr val="bg1"/>
                </a:solidFill>
              </a:rPr>
              <a:t> 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35042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flowcel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56" r="30501"/>
          <a:stretch/>
        </p:blipFill>
        <p:spPr>
          <a:xfrm rot="5400000">
            <a:off x="2407740" y="-445062"/>
            <a:ext cx="4261791" cy="6858000"/>
          </a:xfrm>
          <a:prstGeom prst="rect">
            <a:avLst/>
          </a:prstGeom>
        </p:spPr>
      </p:pic>
      <p:sp>
        <p:nvSpPr>
          <p:cNvPr id="6" name="Freeform 5"/>
          <p:cNvSpPr/>
          <p:nvPr/>
        </p:nvSpPr>
        <p:spPr>
          <a:xfrm>
            <a:off x="2193359" y="3653645"/>
            <a:ext cx="1026410" cy="855998"/>
          </a:xfrm>
          <a:custGeom>
            <a:avLst/>
            <a:gdLst>
              <a:gd name="connsiteX0" fmla="*/ 1200374 w 1200374"/>
              <a:gd name="connsiteY0" fmla="*/ 991518 h 1064738"/>
              <a:gd name="connsiteX1" fmla="*/ 313156 w 1200374"/>
              <a:gd name="connsiteY1" fmla="*/ 1026308 h 1064738"/>
              <a:gd name="connsiteX2" fmla="*/ 20 w 1200374"/>
              <a:gd name="connsiteY2" fmla="*/ 521851 h 1064738"/>
              <a:gd name="connsiteX3" fmla="*/ 295760 w 1200374"/>
              <a:gd name="connsiteY3" fmla="*/ 0 h 1064738"/>
              <a:gd name="connsiteX4" fmla="*/ 295760 w 1200374"/>
              <a:gd name="connsiteY4" fmla="*/ 0 h 1064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00374" h="1064738">
                <a:moveTo>
                  <a:pt x="1200374" y="991518"/>
                </a:moveTo>
                <a:cubicBezTo>
                  <a:pt x="856794" y="1048052"/>
                  <a:pt x="513215" y="1104586"/>
                  <a:pt x="313156" y="1026308"/>
                </a:cubicBezTo>
                <a:cubicBezTo>
                  <a:pt x="113097" y="948030"/>
                  <a:pt x="2919" y="692902"/>
                  <a:pt x="20" y="521851"/>
                </a:cubicBezTo>
                <a:cubicBezTo>
                  <a:pt x="-2879" y="350800"/>
                  <a:pt x="295760" y="0"/>
                  <a:pt x="295760" y="0"/>
                </a:cubicBezTo>
                <a:lnTo>
                  <a:pt x="295760" y="0"/>
                </a:lnTo>
              </a:path>
            </a:pathLst>
          </a:custGeom>
          <a:ln w="76200" cmpd="sng">
            <a:solidFill>
              <a:srgbClr val="FFFF00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3341544" y="3923268"/>
            <a:ext cx="313136" cy="260926"/>
          </a:xfrm>
          <a:prstGeom prst="ellipse">
            <a:avLst/>
          </a:prstGeom>
          <a:solidFill>
            <a:srgbClr val="FF790A"/>
          </a:solidFill>
          <a:ln w="38100" cmpd="sng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wn Arrow 7"/>
          <p:cNvSpPr/>
          <p:nvPr/>
        </p:nvSpPr>
        <p:spPr>
          <a:xfrm>
            <a:off x="3341544" y="1670609"/>
            <a:ext cx="400118" cy="2130894"/>
          </a:xfrm>
          <a:prstGeom prst="downArrow">
            <a:avLst/>
          </a:prstGeom>
          <a:solidFill>
            <a:srgbClr val="FF790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092953" y="3986423"/>
            <a:ext cx="11004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FF00"/>
                </a:solidFill>
              </a:rPr>
              <a:t>Step 1 </a:t>
            </a:r>
            <a:endParaRPr lang="en-US" sz="2800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28624" y="2834194"/>
            <a:ext cx="11004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790A"/>
                </a:solidFill>
              </a:rPr>
              <a:t>Step 2 </a:t>
            </a:r>
            <a:endParaRPr lang="en-US" sz="2800" dirty="0">
              <a:solidFill>
                <a:srgbClr val="FF790A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97281" y="115862"/>
            <a:ext cx="20207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2F2F2"/>
                </a:solidFill>
              </a:rPr>
              <a:t>The flow cell </a:t>
            </a:r>
            <a:endParaRPr lang="en-US" sz="2800" dirty="0">
              <a:solidFill>
                <a:srgbClr val="F2F2F2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87219" y="5189860"/>
            <a:ext cx="762540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2F2F2"/>
                </a:solidFill>
              </a:rPr>
              <a:t>BUT, be aware of bubbles! No air should be in the channel! </a:t>
            </a:r>
          </a:p>
          <a:p>
            <a:pPr algn="ctr"/>
            <a:r>
              <a:rPr lang="en-US" sz="2400" dirty="0" smtClean="0">
                <a:solidFill>
                  <a:srgbClr val="F2F2F2"/>
                </a:solidFill>
              </a:rPr>
              <a:t>Slowly remove the air , before pipetting the fuel-mix!</a:t>
            </a:r>
            <a:endParaRPr lang="en-US" sz="2400" dirty="0">
              <a:solidFill>
                <a:srgbClr val="F2F2F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84744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lain"/>
            </a:pPr>
            <a:r>
              <a:rPr lang="en-US" dirty="0" smtClean="0">
                <a:solidFill>
                  <a:srgbClr val="F2F2F2"/>
                </a:solidFill>
              </a:rPr>
              <a:t>Remove air-bubble </a:t>
            </a:r>
          </a:p>
          <a:p>
            <a:pPr marL="514350" indent="-514350">
              <a:buAutoNum type="arabicPlain"/>
            </a:pPr>
            <a:r>
              <a:rPr lang="en-US" dirty="0" smtClean="0">
                <a:solidFill>
                  <a:srgbClr val="F2F2F2"/>
                </a:solidFill>
              </a:rPr>
              <a:t>Pipet (really slow) 500 </a:t>
            </a:r>
            <a:r>
              <a:rPr lang="en-US" dirty="0" err="1" smtClean="0">
                <a:solidFill>
                  <a:srgbClr val="F2F2F2"/>
                </a:solidFill>
              </a:rPr>
              <a:t>ul</a:t>
            </a:r>
            <a:r>
              <a:rPr lang="en-US" dirty="0" smtClean="0">
                <a:solidFill>
                  <a:srgbClr val="F2F2F2"/>
                </a:solidFill>
              </a:rPr>
              <a:t> fuel-mix into the port. </a:t>
            </a:r>
          </a:p>
          <a:p>
            <a:pPr marL="514350" indent="-514350">
              <a:buAutoNum type="arabicPlain"/>
            </a:pPr>
            <a:r>
              <a:rPr lang="en-US" dirty="0" smtClean="0">
                <a:solidFill>
                  <a:srgbClr val="F2F2F2"/>
                </a:solidFill>
              </a:rPr>
              <a:t>Wait 10 min</a:t>
            </a:r>
          </a:p>
          <a:p>
            <a:pPr marL="514350" indent="-514350">
              <a:buFont typeface="Arial"/>
              <a:buAutoNum type="arabicPlain"/>
            </a:pPr>
            <a:r>
              <a:rPr lang="en-US" dirty="0">
                <a:solidFill>
                  <a:srgbClr val="F2F2F2"/>
                </a:solidFill>
              </a:rPr>
              <a:t>Pipet (really slow) 500 </a:t>
            </a:r>
            <a:r>
              <a:rPr lang="en-US" dirty="0" err="1">
                <a:solidFill>
                  <a:srgbClr val="F2F2F2"/>
                </a:solidFill>
              </a:rPr>
              <a:t>ul</a:t>
            </a:r>
            <a:r>
              <a:rPr lang="en-US" dirty="0">
                <a:solidFill>
                  <a:srgbClr val="F2F2F2"/>
                </a:solidFill>
              </a:rPr>
              <a:t> </a:t>
            </a:r>
            <a:r>
              <a:rPr lang="en-US" dirty="0" smtClean="0">
                <a:solidFill>
                  <a:srgbClr val="F2F2F2"/>
                </a:solidFill>
              </a:rPr>
              <a:t>fuel-mix </a:t>
            </a:r>
            <a:r>
              <a:rPr lang="en-US" dirty="0">
                <a:solidFill>
                  <a:srgbClr val="F2F2F2"/>
                </a:solidFill>
              </a:rPr>
              <a:t>into the port. </a:t>
            </a:r>
            <a:endParaRPr lang="en-US" dirty="0" smtClean="0">
              <a:solidFill>
                <a:srgbClr val="F2F2F2"/>
              </a:solidFill>
            </a:endParaRPr>
          </a:p>
          <a:p>
            <a:pPr marL="514350" indent="-514350">
              <a:buFont typeface="Arial"/>
              <a:buAutoNum type="arabicPlain"/>
            </a:pPr>
            <a:r>
              <a:rPr lang="en-US" dirty="0" smtClean="0">
                <a:solidFill>
                  <a:srgbClr val="F2F2F2"/>
                </a:solidFill>
              </a:rPr>
              <a:t>Wait 10 min </a:t>
            </a:r>
          </a:p>
          <a:p>
            <a:pPr marL="514350" indent="-514350">
              <a:buFont typeface="Arial"/>
              <a:buAutoNum type="arabicPlain"/>
            </a:pPr>
            <a:r>
              <a:rPr lang="en-US" dirty="0" smtClean="0">
                <a:solidFill>
                  <a:srgbClr val="F2F2F2"/>
                </a:solidFill>
              </a:rPr>
              <a:t>Pipet the library into the port – start run!</a:t>
            </a:r>
            <a:endParaRPr lang="en-US" dirty="0">
              <a:solidFill>
                <a:srgbClr val="F2F2F2"/>
              </a:solidFill>
            </a:endParaRPr>
          </a:p>
          <a:p>
            <a:pPr marL="514350" indent="-514350">
              <a:buAutoNum type="arabicPlain"/>
            </a:pPr>
            <a:endParaRPr lang="en-US" dirty="0">
              <a:solidFill>
                <a:srgbClr val="F2F2F2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-101600" y="12700"/>
            <a:ext cx="9385300" cy="918633"/>
          </a:xfrm>
          <a:prstGeom prst="rect">
            <a:avLst/>
          </a:prstGeom>
          <a:gradFill flip="none" rotWithShape="1">
            <a:gsLst>
              <a:gs pos="57000">
                <a:schemeClr val="tx1">
                  <a:lumMod val="75000"/>
                  <a:lumOff val="25000"/>
                  <a:alpha val="56000"/>
                </a:schemeClr>
              </a:gs>
              <a:gs pos="100000">
                <a:srgbClr val="4F806B">
                  <a:alpha val="56000"/>
                </a:srgbClr>
              </a:gs>
            </a:gsLst>
            <a:path path="shap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dirty="0" smtClean="0">
                <a:solidFill>
                  <a:srgbClr val="FFFFFF"/>
                </a:solidFill>
                <a:latin typeface="Copperplate Gothic Bold"/>
                <a:cs typeface="Copperplate Gothic Bold"/>
              </a:rPr>
              <a:t>Start Protocol</a:t>
            </a:r>
            <a:endParaRPr lang="en-US" sz="5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6125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2F2F2"/>
                </a:solidFill>
              </a:rPr>
              <a:t>Assignments </a:t>
            </a:r>
            <a:endParaRPr lang="en-US" dirty="0">
              <a:solidFill>
                <a:srgbClr val="F2F2F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22798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52400" y="1431396"/>
            <a:ext cx="41529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F2F2F2"/>
                </a:solidFill>
              </a:rPr>
              <a:t>Specific to 1 person</a:t>
            </a:r>
          </a:p>
          <a:p>
            <a:pPr marL="0" indent="0">
              <a:buNone/>
            </a:pPr>
            <a:endParaRPr lang="en-US" dirty="0" smtClean="0">
              <a:solidFill>
                <a:srgbClr val="F2F2F2"/>
              </a:solidFill>
            </a:endParaRPr>
          </a:p>
          <a:p>
            <a:r>
              <a:rPr lang="en-US" dirty="0" smtClean="0">
                <a:solidFill>
                  <a:srgbClr val="F2F2F2"/>
                </a:solidFill>
              </a:rPr>
              <a:t>Not inherited</a:t>
            </a:r>
          </a:p>
          <a:p>
            <a:pPr lvl="1"/>
            <a:r>
              <a:rPr lang="en-US" dirty="0" smtClean="0">
                <a:solidFill>
                  <a:srgbClr val="F2F2F2"/>
                </a:solidFill>
              </a:rPr>
              <a:t>Identical twins do not share the same finger prints  </a:t>
            </a:r>
            <a:endParaRPr lang="en-US" dirty="0">
              <a:solidFill>
                <a:srgbClr val="F2F2F2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1824" y="1474258"/>
            <a:ext cx="4544376" cy="461010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-114300" y="33698"/>
            <a:ext cx="9258300" cy="1177203"/>
          </a:xfrm>
          <a:prstGeom prst="rect">
            <a:avLst/>
          </a:prstGeom>
          <a:gradFill flip="none" rotWithShape="1">
            <a:gsLst>
              <a:gs pos="57000">
                <a:schemeClr val="tx1">
                  <a:lumMod val="75000"/>
                  <a:lumOff val="25000"/>
                  <a:alpha val="56000"/>
                </a:schemeClr>
              </a:gs>
              <a:gs pos="100000">
                <a:srgbClr val="4F806B">
                  <a:alpha val="56000"/>
                </a:srgbClr>
              </a:gs>
            </a:gsLst>
            <a:path path="shap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500" dirty="0" smtClean="0">
                <a:solidFill>
                  <a:srgbClr val="FFFFFF"/>
                </a:solidFill>
                <a:latin typeface="Copperplate Gothic Bold"/>
                <a:cs typeface="Copperplate Gothic Bold"/>
              </a:rPr>
              <a:t>Finger printing</a:t>
            </a:r>
            <a:endParaRPr lang="en-US" sz="45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63362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1300" y="1214438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F2F2F2"/>
                </a:solidFill>
              </a:rPr>
              <a:t>Inherited from mother </a:t>
            </a:r>
          </a:p>
          <a:p>
            <a:r>
              <a:rPr lang="en-US" sz="2400" dirty="0" smtClean="0">
                <a:solidFill>
                  <a:srgbClr val="F2F2F2"/>
                </a:solidFill>
              </a:rPr>
              <a:t>17 kb, circular DNA</a:t>
            </a:r>
          </a:p>
          <a:p>
            <a:r>
              <a:rPr lang="en-US" sz="2400" dirty="0" smtClean="0">
                <a:solidFill>
                  <a:srgbClr val="F2F2F2"/>
                </a:solidFill>
              </a:rPr>
              <a:t>Hundreds of copies </a:t>
            </a:r>
          </a:p>
          <a:p>
            <a:r>
              <a:rPr lang="en-US" sz="2400" dirty="0" smtClean="0">
                <a:solidFill>
                  <a:srgbClr val="F2F2F2"/>
                </a:solidFill>
              </a:rPr>
              <a:t>No recombination</a:t>
            </a:r>
          </a:p>
          <a:p>
            <a:r>
              <a:rPr lang="en-US" sz="2400" dirty="0">
                <a:solidFill>
                  <a:srgbClr val="F2F2F2"/>
                </a:solidFill>
              </a:rPr>
              <a:t>Haploid</a:t>
            </a:r>
          </a:p>
          <a:p>
            <a:endParaRPr lang="en-US" sz="2400" dirty="0" smtClean="0">
              <a:solidFill>
                <a:srgbClr val="F2F2F2"/>
              </a:solidFill>
            </a:endParaRPr>
          </a:p>
          <a:p>
            <a:pPr marL="457200" lvl="1" indent="0">
              <a:buNone/>
            </a:pPr>
            <a:endParaRPr lang="en-US" dirty="0">
              <a:solidFill>
                <a:srgbClr val="F2F2F2"/>
              </a:solidFill>
            </a:endParaRPr>
          </a:p>
          <a:p>
            <a:pPr marL="457200" lvl="1" indent="0">
              <a:buNone/>
            </a:pPr>
            <a:endParaRPr lang="en-US" dirty="0" smtClean="0">
              <a:solidFill>
                <a:srgbClr val="F2F2F2"/>
              </a:solidFill>
            </a:endParaRPr>
          </a:p>
          <a:p>
            <a:pPr marL="457200" lvl="1" indent="0">
              <a:buNone/>
            </a:pPr>
            <a:endParaRPr lang="en-US" dirty="0">
              <a:solidFill>
                <a:srgbClr val="F2F2F2"/>
              </a:solidFill>
            </a:endParaRPr>
          </a:p>
          <a:p>
            <a:pPr marL="457200" lvl="1" indent="0">
              <a:buNone/>
            </a:pPr>
            <a:endParaRPr lang="en-US" dirty="0">
              <a:solidFill>
                <a:srgbClr val="F2F2F2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2571" y="1815095"/>
            <a:ext cx="5477129" cy="438456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481888" y="2106163"/>
            <a:ext cx="15506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595959"/>
                </a:solidFill>
              </a:rPr>
              <a:t>2 copies </a:t>
            </a:r>
            <a:r>
              <a:rPr lang="en-US" dirty="0" err="1" smtClean="0">
                <a:solidFill>
                  <a:srgbClr val="595959"/>
                </a:solidFill>
              </a:rPr>
              <a:t>nDNA</a:t>
            </a:r>
            <a:r>
              <a:rPr lang="en-US" dirty="0" smtClean="0">
                <a:solidFill>
                  <a:srgbClr val="595959"/>
                </a:solidFill>
              </a:rPr>
              <a:t> </a:t>
            </a:r>
            <a:endParaRPr lang="en-US" dirty="0">
              <a:solidFill>
                <a:srgbClr val="595959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52571" y="5760509"/>
            <a:ext cx="1994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Hundreds of copies 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5765800" y="2475495"/>
            <a:ext cx="546100" cy="0"/>
          </a:xfrm>
          <a:prstGeom prst="straightConnector1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3402562" y="6199664"/>
            <a:ext cx="5741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Adapted from: http://</a:t>
            </a:r>
            <a:r>
              <a:rPr lang="en-US" dirty="0" err="1">
                <a:solidFill>
                  <a:schemeClr val="bg1">
                    <a:lumMod val="75000"/>
                  </a:schemeClr>
                </a:solidFill>
              </a:rPr>
              <a:t>epi.grants.cancer.gov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/mitochondrial/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-114300" y="33698"/>
            <a:ext cx="9258300" cy="1177203"/>
          </a:xfrm>
          <a:prstGeom prst="rect">
            <a:avLst/>
          </a:prstGeom>
          <a:gradFill flip="none" rotWithShape="1">
            <a:gsLst>
              <a:gs pos="57000">
                <a:schemeClr val="tx1">
                  <a:lumMod val="75000"/>
                  <a:lumOff val="25000"/>
                  <a:alpha val="56000"/>
                </a:schemeClr>
              </a:gs>
              <a:gs pos="100000">
                <a:srgbClr val="4F806B">
                  <a:alpha val="56000"/>
                </a:srgbClr>
              </a:gs>
            </a:gsLst>
            <a:path path="shap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500" dirty="0" smtClean="0">
                <a:solidFill>
                  <a:srgbClr val="FFFFFF"/>
                </a:solidFill>
                <a:latin typeface="Copperplate Gothic Bold"/>
                <a:cs typeface="Copperplate Gothic Bold"/>
              </a:rPr>
              <a:t>Mitochondrial DNA</a:t>
            </a:r>
            <a:endParaRPr lang="en-US" sz="45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2609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527300"/>
          </a:xfrm>
        </p:spPr>
        <p:txBody>
          <a:bodyPr>
            <a:normAutofit/>
          </a:bodyPr>
          <a:lstStyle/>
          <a:p>
            <a:r>
              <a:rPr lang="en-US" dirty="0" err="1" smtClean="0">
                <a:solidFill>
                  <a:srgbClr val="F2F2F2"/>
                </a:solidFill>
              </a:rPr>
              <a:t>Jeffreys</a:t>
            </a:r>
            <a:r>
              <a:rPr lang="en-US" dirty="0" smtClean="0">
                <a:solidFill>
                  <a:srgbClr val="F2F2F2"/>
                </a:solidFill>
              </a:rPr>
              <a:t> , University of Leicester 1984</a:t>
            </a:r>
          </a:p>
          <a:p>
            <a:r>
              <a:rPr lang="en-US" dirty="0">
                <a:solidFill>
                  <a:srgbClr val="F2F2F2"/>
                </a:solidFill>
              </a:rPr>
              <a:t>Identification – 13 loci </a:t>
            </a:r>
            <a:endParaRPr lang="en-US" dirty="0" smtClean="0">
              <a:solidFill>
                <a:srgbClr val="F2F2F2"/>
              </a:solidFill>
            </a:endParaRPr>
          </a:p>
          <a:p>
            <a:r>
              <a:rPr lang="en-US" dirty="0" smtClean="0">
                <a:solidFill>
                  <a:srgbClr val="F2F2F2"/>
                </a:solidFill>
              </a:rPr>
              <a:t>Inherited ; information about family context</a:t>
            </a:r>
            <a:endParaRPr lang="en-US" dirty="0">
              <a:solidFill>
                <a:srgbClr val="F2F2F2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rgbClr val="F2F2F2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9500" y="3771900"/>
            <a:ext cx="4445000" cy="2463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949700" y="6235700"/>
            <a:ext cx="1355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6 individuals </a:t>
            </a:r>
            <a:endParaRPr 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-114300" y="33698"/>
            <a:ext cx="9258300" cy="1177203"/>
          </a:xfrm>
          <a:prstGeom prst="rect">
            <a:avLst/>
          </a:prstGeom>
          <a:gradFill flip="none" rotWithShape="1">
            <a:gsLst>
              <a:gs pos="57000">
                <a:schemeClr val="tx1">
                  <a:lumMod val="75000"/>
                  <a:lumOff val="25000"/>
                  <a:alpha val="56000"/>
                </a:schemeClr>
              </a:gs>
              <a:gs pos="100000">
                <a:srgbClr val="4F806B">
                  <a:alpha val="56000"/>
                </a:srgbClr>
              </a:gs>
            </a:gsLst>
            <a:path path="shap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500" dirty="0" smtClean="0">
                <a:solidFill>
                  <a:srgbClr val="FFFFFF"/>
                </a:solidFill>
                <a:latin typeface="Copperplate Gothic Bold"/>
                <a:cs typeface="Copperplate Gothic Bold"/>
              </a:rPr>
              <a:t>STRs</a:t>
            </a:r>
            <a:endParaRPr lang="en-US" sz="45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08936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3128" y="2835198"/>
            <a:ext cx="4051300" cy="342604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444594" y="896206"/>
            <a:ext cx="4472949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rgbClr val="F2F2F2"/>
                </a:solidFill>
              </a:rPr>
              <a:t>National DNA Index System </a:t>
            </a:r>
            <a:r>
              <a:rPr lang="en-US" sz="2400" dirty="0" smtClean="0">
                <a:solidFill>
                  <a:srgbClr val="F2F2F2"/>
                </a:solidFill>
              </a:rPr>
              <a:t>(NDIS)</a:t>
            </a:r>
          </a:p>
          <a:p>
            <a:pPr algn="ctr"/>
            <a:r>
              <a:rPr lang="en-US" sz="2400" dirty="0" smtClean="0">
                <a:solidFill>
                  <a:srgbClr val="F2F2F2"/>
                </a:solidFill>
              </a:rPr>
              <a:t>Offenders:  </a:t>
            </a:r>
          </a:p>
          <a:p>
            <a:pPr algn="ctr"/>
            <a:r>
              <a:rPr lang="en-US" dirty="0" smtClean="0">
                <a:solidFill>
                  <a:srgbClr val="F2F2F2"/>
                </a:solidFill>
              </a:rPr>
              <a:t>National: 12.10</a:t>
            </a:r>
            <a:r>
              <a:rPr lang="en-US" baseline="30000" dirty="0" smtClean="0">
                <a:solidFill>
                  <a:srgbClr val="F2F2F2"/>
                </a:solidFill>
              </a:rPr>
              <a:t>6</a:t>
            </a:r>
            <a:r>
              <a:rPr lang="en-US" dirty="0" smtClean="0">
                <a:solidFill>
                  <a:srgbClr val="F2F2F2"/>
                </a:solidFill>
              </a:rPr>
              <a:t> DNA profiles, 2015</a:t>
            </a:r>
          </a:p>
          <a:p>
            <a:pPr algn="ctr"/>
            <a:r>
              <a:rPr lang="en-US" dirty="0" smtClean="0">
                <a:solidFill>
                  <a:srgbClr val="F2F2F2"/>
                </a:solidFill>
              </a:rPr>
              <a:t>NY state: 5 10</a:t>
            </a:r>
            <a:r>
              <a:rPr lang="en-US" baseline="30000" dirty="0" smtClean="0">
                <a:solidFill>
                  <a:srgbClr val="F2F2F2"/>
                </a:solidFill>
              </a:rPr>
              <a:t>5</a:t>
            </a:r>
            <a:r>
              <a:rPr lang="en-US" baseline="30000" dirty="0" smtClean="0">
                <a:solidFill>
                  <a:srgbClr val="595959"/>
                </a:solidFill>
              </a:rPr>
              <a:t>5</a:t>
            </a:r>
            <a:r>
              <a:rPr lang="en-US" dirty="0" smtClean="0">
                <a:solidFill>
                  <a:srgbClr val="F2F2F2"/>
                </a:solidFill>
              </a:rPr>
              <a:t>DNA </a:t>
            </a:r>
            <a:r>
              <a:rPr lang="en-US" dirty="0">
                <a:solidFill>
                  <a:srgbClr val="F2F2F2"/>
                </a:solidFill>
              </a:rPr>
              <a:t>profiles, </a:t>
            </a:r>
            <a:r>
              <a:rPr lang="en-US" dirty="0" smtClean="0">
                <a:solidFill>
                  <a:srgbClr val="F2F2F2"/>
                </a:solidFill>
              </a:rPr>
              <a:t>2015</a:t>
            </a:r>
          </a:p>
          <a:p>
            <a:pPr algn="ctr"/>
            <a:r>
              <a:rPr lang="en-US" dirty="0" smtClean="0">
                <a:solidFill>
                  <a:srgbClr val="F2F2F2"/>
                </a:solidFill>
              </a:rPr>
              <a:t>California: 1.7 10</a:t>
            </a:r>
            <a:r>
              <a:rPr lang="en-US" baseline="30000" dirty="0" smtClean="0">
                <a:solidFill>
                  <a:srgbClr val="F2F2F2"/>
                </a:solidFill>
              </a:rPr>
              <a:t>6 </a:t>
            </a:r>
            <a:r>
              <a:rPr lang="en-US" dirty="0">
                <a:solidFill>
                  <a:srgbClr val="F2F2F2"/>
                </a:solidFill>
              </a:rPr>
              <a:t>DNA profiles, 2015</a:t>
            </a:r>
          </a:p>
          <a:p>
            <a:endParaRPr lang="en-US" dirty="0">
              <a:solidFill>
                <a:srgbClr val="F2F2F2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993900" y="6488668"/>
            <a:ext cx="6705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http://</a:t>
            </a:r>
            <a:r>
              <a:rPr lang="en-US" dirty="0" err="1">
                <a:solidFill>
                  <a:schemeClr val="bg1">
                    <a:lumMod val="65000"/>
                  </a:schemeClr>
                </a:solidFill>
              </a:rPr>
              <a:t>www.cstl.nist.gov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/div831/</a:t>
            </a:r>
            <a:r>
              <a:rPr lang="en-US" dirty="0" err="1">
                <a:solidFill>
                  <a:schemeClr val="bg1">
                    <a:lumMod val="65000"/>
                  </a:schemeClr>
                </a:solidFill>
              </a:rPr>
              <a:t>strbase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/</a:t>
            </a:r>
            <a:r>
              <a:rPr lang="en-US" dirty="0" err="1">
                <a:solidFill>
                  <a:schemeClr val="bg1">
                    <a:lumMod val="65000"/>
                  </a:schemeClr>
                </a:solidFill>
              </a:rPr>
              <a:t>fbicore.htm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-114300" y="33699"/>
            <a:ext cx="9258300" cy="862508"/>
          </a:xfrm>
          <a:prstGeom prst="rect">
            <a:avLst/>
          </a:prstGeom>
          <a:gradFill flip="none" rotWithShape="1">
            <a:gsLst>
              <a:gs pos="57000">
                <a:schemeClr val="tx1">
                  <a:lumMod val="75000"/>
                  <a:lumOff val="25000"/>
                  <a:alpha val="56000"/>
                </a:schemeClr>
              </a:gs>
              <a:gs pos="100000">
                <a:srgbClr val="4F806B">
                  <a:alpha val="56000"/>
                </a:srgbClr>
              </a:gs>
            </a:gsLst>
            <a:path path="shap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rgbClr val="FFFFFF"/>
                </a:solidFill>
                <a:latin typeface="Copperplate Gothic Bold"/>
                <a:cs typeface="Copperplate Gothic Bold"/>
              </a:rPr>
              <a:t>Combined DNA index System</a:t>
            </a:r>
            <a:endParaRPr lang="en-US" sz="36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31827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2F2F2"/>
                </a:solidFill>
              </a:rPr>
              <a:t>Single nucleotide polymorphisms (SNPs) on autosomal chromosomes : </a:t>
            </a:r>
          </a:p>
          <a:p>
            <a:pPr lvl="1"/>
            <a:r>
              <a:rPr lang="en-US" dirty="0" smtClean="0">
                <a:solidFill>
                  <a:srgbClr val="F2F2F2"/>
                </a:solidFill>
              </a:rPr>
              <a:t>Eyes </a:t>
            </a:r>
          </a:p>
          <a:p>
            <a:pPr lvl="1"/>
            <a:r>
              <a:rPr lang="en-US" dirty="0" smtClean="0">
                <a:solidFill>
                  <a:srgbClr val="F2F2F2"/>
                </a:solidFill>
              </a:rPr>
              <a:t>Hair</a:t>
            </a:r>
          </a:p>
          <a:p>
            <a:pPr lvl="1"/>
            <a:r>
              <a:rPr lang="en-US" dirty="0" smtClean="0">
                <a:solidFill>
                  <a:srgbClr val="F2F2F2"/>
                </a:solidFill>
              </a:rPr>
              <a:t>Skin </a:t>
            </a:r>
          </a:p>
          <a:p>
            <a:pPr lvl="1"/>
            <a:r>
              <a:rPr lang="en-US" dirty="0" smtClean="0">
                <a:solidFill>
                  <a:srgbClr val="F2F2F2"/>
                </a:solidFill>
              </a:rPr>
              <a:t>Etc. </a:t>
            </a:r>
          </a:p>
          <a:p>
            <a:endParaRPr lang="en-US" dirty="0">
              <a:solidFill>
                <a:srgbClr val="F2F2F2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F2F2F2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-114300" y="33698"/>
            <a:ext cx="9258300" cy="1177203"/>
          </a:xfrm>
          <a:prstGeom prst="rect">
            <a:avLst/>
          </a:prstGeom>
          <a:gradFill flip="none" rotWithShape="1">
            <a:gsLst>
              <a:gs pos="57000">
                <a:schemeClr val="tx1">
                  <a:lumMod val="75000"/>
                  <a:lumOff val="25000"/>
                  <a:alpha val="56000"/>
                </a:schemeClr>
              </a:gs>
              <a:gs pos="100000">
                <a:srgbClr val="4F806B">
                  <a:alpha val="56000"/>
                </a:srgbClr>
              </a:gs>
            </a:gsLst>
            <a:path path="shap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500" dirty="0" smtClean="0">
                <a:solidFill>
                  <a:srgbClr val="FFFFFF"/>
                </a:solidFill>
                <a:latin typeface="Copperplate Gothic Bold"/>
                <a:cs typeface="Copperplate Gothic Bold"/>
              </a:rPr>
              <a:t>Phonotypical readouts </a:t>
            </a:r>
            <a:endParaRPr lang="en-US" sz="45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31916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13087"/>
            <a:ext cx="8229600" cy="2267732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>
                <a:solidFill>
                  <a:srgbClr val="FFFFFF"/>
                </a:solidFill>
              </a:rPr>
              <a:t>Why do we have traits from both mom and dad?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rgbClr val="FFFFFF"/>
                </a:solidFill>
              </a:rPr>
              <a:t> 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-114300" y="33698"/>
            <a:ext cx="9258300" cy="1177203"/>
          </a:xfrm>
          <a:prstGeom prst="rect">
            <a:avLst/>
          </a:prstGeom>
          <a:gradFill flip="none" rotWithShape="1">
            <a:gsLst>
              <a:gs pos="57000">
                <a:schemeClr val="tx1">
                  <a:lumMod val="75000"/>
                  <a:lumOff val="25000"/>
                  <a:alpha val="56000"/>
                </a:schemeClr>
              </a:gs>
              <a:gs pos="100000">
                <a:srgbClr val="4F806B">
                  <a:alpha val="56000"/>
                </a:srgbClr>
              </a:gs>
            </a:gsLst>
            <a:path path="shap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rgbClr val="FFFFFF"/>
                </a:solidFill>
                <a:latin typeface="Copperplate Gothic Bold"/>
                <a:cs typeface="Copperplate Gothic Bold"/>
              </a:rPr>
              <a:t>How are traits transmitted? </a:t>
            </a:r>
            <a:endParaRPr lang="en-US" sz="36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81169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2523</TotalTime>
  <Words>1023</Words>
  <Application>Microsoft Macintosh PowerPoint</Application>
  <PresentationFormat>On-screen Show (4:3)</PresentationFormat>
  <Paragraphs>339</Paragraphs>
  <Slides>34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Office Theme</vt:lpstr>
      <vt:lpstr>Columbia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Meiosis</vt:lpstr>
      <vt:lpstr>Meiosis</vt:lpstr>
      <vt:lpstr>Meiosis</vt:lpstr>
      <vt:lpstr>Meiosis I – separation homologues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Next generation inherits blocks</vt:lpstr>
      <vt:lpstr>PowerPoint Presentation</vt:lpstr>
      <vt:lpstr>Consumer sequencing</vt:lpstr>
      <vt:lpstr>What DNA.land does: </vt:lpstr>
      <vt:lpstr>PowerPoint Presentation</vt:lpstr>
      <vt:lpstr>DNA.land output: </vt:lpstr>
      <vt:lpstr>DNA.land examples: siblings </vt:lpstr>
      <vt:lpstr>PowerPoint Presentation</vt:lpstr>
      <vt:lpstr>PowerPoint Presentation</vt:lpstr>
      <vt:lpstr>In this Hackathon: </vt:lpstr>
      <vt:lpstr>PowerPoint Presentation</vt:lpstr>
      <vt:lpstr>PowerPoint Presentation</vt:lpstr>
      <vt:lpstr>PowerPoint Presentation</vt:lpstr>
      <vt:lpstr>Assignments </vt:lpstr>
    </vt:vector>
  </TitlesOfParts>
  <Company>New York Genome Center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Sophie Zaaijer</dc:creator>
  <cp:lastModifiedBy>Yaniv Erlich</cp:lastModifiedBy>
  <cp:revision>199</cp:revision>
  <dcterms:created xsi:type="dcterms:W3CDTF">2015-10-27T15:19:29Z</dcterms:created>
  <dcterms:modified xsi:type="dcterms:W3CDTF">2015-12-24T03:52:05Z</dcterms:modified>
</cp:coreProperties>
</file>