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2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0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8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1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31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4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0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6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7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5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1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5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9850" y="299511"/>
            <a:ext cx="6189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Supplementary </a:t>
            </a:r>
            <a:r>
              <a:rPr lang="en-US" sz="1200" smtClean="0"/>
              <a:t>Table </a:t>
            </a:r>
            <a:r>
              <a:rPr lang="en-US" sz="1200" dirty="0" smtClean="0"/>
              <a:t>11: Key clinical data for </a:t>
            </a:r>
            <a:r>
              <a:rPr lang="en-US" sz="1200" dirty="0" smtClean="0"/>
              <a:t>the </a:t>
            </a:r>
            <a:r>
              <a:rPr lang="en-US" sz="1200" dirty="0" smtClean="0"/>
              <a:t>CRC </a:t>
            </a:r>
            <a:r>
              <a:rPr lang="en-US" sz="1200" dirty="0" smtClean="0"/>
              <a:t>cohort showing overall survival (OS).</a:t>
            </a:r>
            <a:endParaRPr lang="en-US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132788"/>
              </p:ext>
            </p:extLst>
          </p:nvPr>
        </p:nvGraphicFramePr>
        <p:xfrm>
          <a:off x="339850" y="576510"/>
          <a:ext cx="5989811" cy="7785687"/>
        </p:xfrm>
        <a:graphic>
          <a:graphicData uri="http://schemas.openxmlformats.org/drawingml/2006/table">
            <a:tbl>
              <a:tblPr/>
              <a:tblGrid>
                <a:gridCol w="2419132"/>
                <a:gridCol w="1197056"/>
                <a:gridCol w="1228454"/>
                <a:gridCol w="1145169"/>
              </a:tblGrid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latin typeface="+mn-lt"/>
                        </a:rPr>
                        <a:t>Characteristics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N of patients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Median OS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latin typeface="+mn-lt"/>
                        </a:rPr>
                        <a:t>Mean OS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87.5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112.8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Gender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Male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107.2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Female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127.3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Age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above 58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47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130.2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below or equal to 58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43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67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93.8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+mn-lt"/>
                        </a:rPr>
                        <a:t>Stage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I/II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157.5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148.5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III/IV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46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78.6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Tumour location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Ascending colon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63.5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Descending colon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194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Sigmoid colon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84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96.6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Transverse colon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127.1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Cecum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102.5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109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Rectum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165.6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T-stage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T2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187.5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160.5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T3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105.5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T4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136.3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N-stage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129.5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138.3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N1+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80.1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M-stage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126.3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M1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45.3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MCAM staining 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Strong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42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108.6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Weak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89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115.6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LAMA4 staining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Strong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119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108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Weak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80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113.4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MCAM and LAMA4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co-staining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MCAM and LAMA4 strong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122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115.1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MCAM and LAMA4 weak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89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118.1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MCAM strong LAMA4 weak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35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108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MCAM weak LAMA4 strong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5703" marR="5703" marT="570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116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91.3</a:t>
                      </a:r>
                    </a:p>
                  </a:txBody>
                  <a:tcPr marL="5703" marR="5703" marT="570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702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188</Words>
  <Application>Microsoft Macintosh PowerPoint</Application>
  <PresentationFormat>On-screen Show (4:3)</PresentationFormat>
  <Paragraphs>157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Wragg</dc:creator>
  <cp:lastModifiedBy>Joseph Wragg</cp:lastModifiedBy>
  <cp:revision>5</cp:revision>
  <dcterms:created xsi:type="dcterms:W3CDTF">2015-08-28T08:57:30Z</dcterms:created>
  <dcterms:modified xsi:type="dcterms:W3CDTF">2015-08-28T09:01:16Z</dcterms:modified>
</cp:coreProperties>
</file>