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00" d="100"/>
          <a:sy n="300" d="100"/>
        </p:scale>
        <p:origin x="64" y="79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34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74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66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74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433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11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33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531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90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85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396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6E7FD-4519-2E40-87B9-28F7FA4A0C65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3D9E8-CEC8-E74E-AD9B-1B6D27BF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670" y="192900"/>
            <a:ext cx="871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Supplementary </a:t>
            </a:r>
            <a:r>
              <a:rPr lang="en-GB" sz="1200" dirty="0" smtClean="0"/>
              <a:t>Table </a:t>
            </a:r>
            <a:r>
              <a:rPr lang="en-GB" sz="1200" dirty="0" smtClean="0"/>
              <a:t>2: Clinical-pathological data for colorectal cancer patients used for genomic analysis and validation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22668" y="2511121"/>
            <a:ext cx="8716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Supplementary </a:t>
            </a:r>
            <a:r>
              <a:rPr lang="en-GB" sz="1200" dirty="0" smtClean="0"/>
              <a:t>Table </a:t>
            </a:r>
            <a:r>
              <a:rPr lang="en-GB" sz="1200" dirty="0" smtClean="0"/>
              <a:t>3: Clinical-pathological data for colorectal liver metastasis patients used for genomic analysis and validation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22670" y="4602210"/>
            <a:ext cx="871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Supplementary </a:t>
            </a:r>
            <a:r>
              <a:rPr lang="en-GB" sz="1200" smtClean="0"/>
              <a:t>Table </a:t>
            </a:r>
            <a:r>
              <a:rPr lang="en-GB" sz="1200" dirty="0" smtClean="0"/>
              <a:t>4: Clinical-pathological data for renal cancer patients used for genomic analysis and validation</a:t>
            </a:r>
            <a:endParaRPr lang="en-GB" sz="1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378640"/>
              </p:ext>
            </p:extLst>
          </p:nvPr>
        </p:nvGraphicFramePr>
        <p:xfrm>
          <a:off x="222670" y="469899"/>
          <a:ext cx="8716343" cy="1723085"/>
        </p:xfrm>
        <a:graphic>
          <a:graphicData uri="http://schemas.openxmlformats.org/drawingml/2006/table">
            <a:tbl>
              <a:tblPr/>
              <a:tblGrid>
                <a:gridCol w="796853"/>
                <a:gridCol w="796853"/>
                <a:gridCol w="919445"/>
                <a:gridCol w="1287223"/>
                <a:gridCol w="1973743"/>
                <a:gridCol w="1397557"/>
                <a:gridCol w="1544669"/>
              </a:tblGrid>
              <a:tr h="132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ID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Age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Tumour Location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Tumour Grade (differentiation)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Tumour</a:t>
                      </a:r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Stage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Applications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Sigmoid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pT4b N1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and RTqPCR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Rectum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pT3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and RTqPCR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Rectum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Poor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pT3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and RTqPCR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Caecum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pT3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and RTqPCR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Rectum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pT4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RTqPCR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Sigmoid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pT4b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RTqPCR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Sigmoid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pT4b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RTqPCR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Caecum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pT3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RTqPCR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674199"/>
              </p:ext>
            </p:extLst>
          </p:nvPr>
        </p:nvGraphicFramePr>
        <p:xfrm>
          <a:off x="222668" y="2788120"/>
          <a:ext cx="8716341" cy="1531631"/>
        </p:xfrm>
        <a:graphic>
          <a:graphicData uri="http://schemas.openxmlformats.org/drawingml/2006/table">
            <a:tbl>
              <a:tblPr/>
              <a:tblGrid>
                <a:gridCol w="796853"/>
                <a:gridCol w="796853"/>
                <a:gridCol w="919445"/>
                <a:gridCol w="1287223"/>
                <a:gridCol w="1973742"/>
                <a:gridCol w="1397557"/>
                <a:gridCol w="1544668"/>
              </a:tblGrid>
              <a:tr h="132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ID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Age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Origin Location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Tumour Grade (differentiation)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Tumour</a:t>
                      </a:r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Stage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Applications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and RTqPCR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Caecum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and RTqPCR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and RTqPCR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Rectum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Right colon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RTqPCR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Right Colon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RTqPCR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Moderate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RTqPCR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2670" y="4879209"/>
          <a:ext cx="8716340" cy="1723085"/>
        </p:xfrm>
        <a:graphic>
          <a:graphicData uri="http://schemas.openxmlformats.org/drawingml/2006/table">
            <a:tbl>
              <a:tblPr/>
              <a:tblGrid>
                <a:gridCol w="796853"/>
                <a:gridCol w="796853"/>
                <a:gridCol w="919445"/>
                <a:gridCol w="1287223"/>
                <a:gridCol w="1973741"/>
                <a:gridCol w="1397557"/>
                <a:gridCol w="1544668"/>
              </a:tblGrid>
              <a:tr h="132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ID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Age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Tumour Type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Tumour Grade (Fuhrman)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Tumour Stage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Applications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Papillary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pT3c N0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and RTqPCR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Clear cell (cystic)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pT2a Nx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and RTqPCR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Clear cell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to 3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pT3a Nx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and RTqPCR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Papillary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PT3a/b N0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Microarray and RTqPCR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Clear cell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RTqPCR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Clear cell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pT1a Nx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RTqPCR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Clear cell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pT2b Nx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RTqPCR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8574" marR="8574" marT="85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Clear cell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pT1b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RTqPCR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only</a:t>
                      </a:r>
                    </a:p>
                  </a:txBody>
                  <a:tcPr marL="8574" marR="8574" marT="8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847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319</Words>
  <Application>Microsoft Macintosh PowerPoint</Application>
  <PresentationFormat>On-screen Show (4:3)</PresentationFormat>
  <Paragraphs>185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Wragg</dc:creator>
  <cp:lastModifiedBy>Joseph Wragg</cp:lastModifiedBy>
  <cp:revision>2</cp:revision>
  <dcterms:created xsi:type="dcterms:W3CDTF">2015-08-20T09:32:06Z</dcterms:created>
  <dcterms:modified xsi:type="dcterms:W3CDTF">2015-08-28T09:08:07Z</dcterms:modified>
</cp:coreProperties>
</file>