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448" y="-1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4FE2-D5C9-724F-8832-C28B71CC231B}" type="datetimeFigureOut">
              <a:rPr lang="en-US" smtClean="0"/>
              <a:pPr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44D1E-A08F-DE40-A3E6-0EC0C6D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173" y="293773"/>
            <a:ext cx="6753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Supplementary </a:t>
            </a:r>
            <a:r>
              <a:rPr lang="en-GB" sz="1200" dirty="0" smtClean="0"/>
              <a:t>Table </a:t>
            </a:r>
            <a:r>
              <a:rPr lang="en-GB" sz="1200" dirty="0"/>
              <a:t>5</a:t>
            </a:r>
            <a:r>
              <a:rPr lang="en-GB" sz="1200" dirty="0" smtClean="0"/>
              <a:t>: Matrix metallopeptidase regulation across tissue types </a:t>
            </a:r>
            <a:r>
              <a:rPr lang="en-GB" sz="1200" dirty="0"/>
              <a:t>(Gene expression comparison shown as Log2 fold change) </a:t>
            </a:r>
          </a:p>
          <a:p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04173" y="3394370"/>
            <a:ext cx="6753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Supplementary Table </a:t>
            </a:r>
            <a:r>
              <a:rPr lang="en-GB" sz="1200" dirty="0"/>
              <a:t>6</a:t>
            </a:r>
            <a:r>
              <a:rPr lang="en-GB" sz="1200" dirty="0" smtClean="0"/>
              <a:t>: Collagen regulation across tissue types </a:t>
            </a:r>
            <a:r>
              <a:rPr lang="en-GB" sz="1200" dirty="0"/>
              <a:t>(Gene expression comparison shown as Log2 fold change</a:t>
            </a:r>
            <a:r>
              <a:rPr lang="en-GB" sz="1200" dirty="0" smtClean="0"/>
              <a:t>)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8384" y="742881"/>
          <a:ext cx="6505617" cy="2292420"/>
        </p:xfrm>
        <a:graphic>
          <a:graphicData uri="http://schemas.openxmlformats.org/drawingml/2006/table">
            <a:tbl>
              <a:tblPr/>
              <a:tblGrid>
                <a:gridCol w="1552616"/>
                <a:gridCol w="723900"/>
                <a:gridCol w="1204751"/>
                <a:gridCol w="750648"/>
                <a:gridCol w="750648"/>
                <a:gridCol w="761527"/>
                <a:gridCol w="761527"/>
              </a:tblGrid>
              <a:tr h="318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Gene ID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Gene symbol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GenBank accession No.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RCC vs Kidney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CRC vs Colon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CRM vs Colon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CRM </a:t>
                      </a:r>
                      <a:r>
                        <a:rPr lang="en-US" sz="1000" b="0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vs</a:t>
                      </a:r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Liver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1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MMP1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NM_002421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4.49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-0.57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4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2.12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2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MMP2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NM_004530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EB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1.51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CF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-0.80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6E7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3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MMP3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NM_002422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5.72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-1.66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2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7CE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7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MMP7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NM_002423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-1.01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2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5.54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6.25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1.78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C68A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9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MMP9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NM_004994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3.60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4.10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5.03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10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MMP10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NM_002425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2.54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9D2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11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MMP11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NM_005940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3.25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3.16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4.70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12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MMP12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NM_002426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9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3.79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13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MMP13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NM_002427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6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1.18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9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-0.11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7EE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14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MMP14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NM_004995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1.94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C1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1.77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C6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1.58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CC97"/>
                    </a:solidFill>
                  </a:tcPr>
                </a:tc>
              </a:tr>
              <a:tr h="164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16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MMP16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NM_005941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1.03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E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D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0.81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5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0.50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FDE"/>
                    </a:solidFill>
                  </a:tcPr>
                </a:tc>
              </a:tr>
              <a:tr h="140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matrix metallopeptidase 23B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MMP23B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NM_006983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7645" marR="7645" marT="76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0.38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1.14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A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0.44</a:t>
                      </a:r>
                    </a:p>
                  </a:txBody>
                  <a:tcPr marL="7645" marR="7645" marT="76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1E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04173" y="3856035"/>
          <a:ext cx="6499828" cy="5090669"/>
        </p:xfrm>
        <a:graphic>
          <a:graphicData uri="http://schemas.openxmlformats.org/drawingml/2006/table">
            <a:tbl>
              <a:tblPr/>
              <a:tblGrid>
                <a:gridCol w="1559527"/>
                <a:gridCol w="723900"/>
                <a:gridCol w="1194743"/>
                <a:gridCol w="749980"/>
                <a:gridCol w="749980"/>
                <a:gridCol w="760849"/>
                <a:gridCol w="760849"/>
              </a:tblGrid>
              <a:tr h="103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Gene ID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Gene symbol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GenBank accession No.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RCC </a:t>
                      </a:r>
                      <a:r>
                        <a:rPr lang="en-US" sz="1000" b="0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vs</a:t>
                      </a:r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Kidney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CRC </a:t>
                      </a:r>
                      <a:r>
                        <a:rPr lang="en-US" sz="1000" b="0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vs</a:t>
                      </a:r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Colon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CRM vs Colon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CRM </a:t>
                      </a:r>
                      <a:r>
                        <a:rPr lang="en-US" sz="1000" b="0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vs</a:t>
                      </a:r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Liver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NM_000088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1.47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D0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3.17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I, alpha 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COL1A2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NM_000089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1.18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9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III,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COL3A1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NM_000090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B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A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CA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2A2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IV,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COL4A1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NM_001845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1.85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FC38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C88F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IV, alpha 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COL4A2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NM_001846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9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5A9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IV, alpha 3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COL4A3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NM_000091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E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3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FD0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IV, alpha 4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COL4A4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NM_000092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E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-0.97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6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-1.48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F91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IV, alpha 5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COL4A5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NM_033380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B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5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-2.67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-1.73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7D7E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COL5A1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NM_000093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E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V, alpha 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COL5A2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NM_000393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1.24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D7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C5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V, alpha 3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COL5A3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NM_015719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D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C5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8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0F0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COL6A1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NM_001848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D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F8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VI, alpha 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COL6A2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NM_058175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C8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0.97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E0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7EF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VI, alpha 3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COL6A3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NM_004369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E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D1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D8A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C88E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VI, alpha 6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COL6A6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NM_001102608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-1.93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E6F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VII,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COL7A1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NM_000094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6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D8A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AB4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VIII,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COL8A1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NM_001850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D5A9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VIII, alpha 2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COL8A2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NM_005202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8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D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D6AC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IX,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COL9A1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NM_001851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C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C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8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2E5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IX, alpha 3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COL9A3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NM_001853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6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1.07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DDB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C88F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COL10A1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NM_000493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B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1.69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C9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XII,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COL12A1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NM_004370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E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EBB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XIV,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COL14A1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NM_021110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CD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F8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XV,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COL15A1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NM_001855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1.18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9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C7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1.23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D7AE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XVI,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COL16A1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NM_001856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E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BB6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XVII,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COL17A1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NM_000494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3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1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XVIII,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COL18A1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NM_030582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A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2.42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DDB8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XXI,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COL21A1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NM_030820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-0.84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F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3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-1.29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E9F"/>
                    </a:solidFill>
                  </a:tcPr>
                </a:tc>
              </a:tr>
              <a:tr h="97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XXII,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COL22A1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NM_152888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1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0.47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F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3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DFBD"/>
                    </a:solidFill>
                  </a:tcPr>
                </a:tc>
              </a:tr>
              <a:tr h="103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collagen, type XXIII, alpha 1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COL23A1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NM_173465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1.53</a:t>
                      </a:r>
                    </a:p>
                  </a:txBody>
                  <a:tcPr marL="6899" marR="6899" marT="68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E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0.15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6899" marR="6899" marT="6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D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613</Words>
  <Application>Microsoft Macintosh PowerPoint</Application>
  <PresentationFormat>On-screen Show (4:3)</PresentationFormat>
  <Paragraphs>310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Joseph Wragg</dc:creator>
  <cp:lastModifiedBy>Joseph Wragg</cp:lastModifiedBy>
  <cp:revision>4</cp:revision>
  <dcterms:created xsi:type="dcterms:W3CDTF">2015-05-13T08:27:35Z</dcterms:created>
  <dcterms:modified xsi:type="dcterms:W3CDTF">2015-08-28T09:08:43Z</dcterms:modified>
</cp:coreProperties>
</file>